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4" r:id="rId3"/>
    <p:sldId id="383" r:id="rId4"/>
    <p:sldId id="384" r:id="rId5"/>
    <p:sldId id="385" r:id="rId6"/>
    <p:sldId id="388" r:id="rId7"/>
    <p:sldId id="389" r:id="rId8"/>
    <p:sldId id="386" r:id="rId9"/>
    <p:sldId id="382" r:id="rId10"/>
    <p:sldId id="376" r:id="rId11"/>
    <p:sldId id="377" r:id="rId12"/>
    <p:sldId id="365" r:id="rId13"/>
    <p:sldId id="368" r:id="rId14"/>
    <p:sldId id="366" r:id="rId15"/>
    <p:sldId id="379" r:id="rId16"/>
    <p:sldId id="369" r:id="rId17"/>
  </p:sldIdLst>
  <p:sldSz cx="9144000" cy="6858000" type="screen4x3"/>
  <p:notesSz cx="6883400" cy="9240838"/>
  <p:defaultTextStyle>
    <a:defPPr>
      <a:defRPr lang="en-US"/>
    </a:defPPr>
    <a:lvl1pPr algn="l" rtl="0" fontAlgn="base" hangingPunct="0">
      <a:spcBef>
        <a:spcPct val="0"/>
      </a:spcBef>
      <a:spcAft>
        <a:spcPct val="0"/>
      </a:spcAft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1pPr>
    <a:lvl2pPr marL="457200" algn="l" rtl="0" fontAlgn="base" hangingPunct="0">
      <a:spcBef>
        <a:spcPct val="0"/>
      </a:spcBef>
      <a:spcAft>
        <a:spcPct val="0"/>
      </a:spcAft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2pPr>
    <a:lvl3pPr marL="914400" algn="l" rtl="0" fontAlgn="base" hangingPunct="0">
      <a:spcBef>
        <a:spcPct val="0"/>
      </a:spcBef>
      <a:spcAft>
        <a:spcPct val="0"/>
      </a:spcAft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3pPr>
    <a:lvl4pPr marL="1371600" algn="l" rtl="0" fontAlgn="base" hangingPunct="0">
      <a:spcBef>
        <a:spcPct val="0"/>
      </a:spcBef>
      <a:spcAft>
        <a:spcPct val="0"/>
      </a:spcAft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4pPr>
    <a:lvl5pPr marL="1828800" algn="l" rtl="0" fontAlgn="base" hangingPunct="0">
      <a:spcBef>
        <a:spcPct val="0"/>
      </a:spcBef>
      <a:spcAft>
        <a:spcPct val="0"/>
      </a:spcAft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5pPr>
    <a:lvl6pPr marL="2286000" algn="l" defTabSz="914400" rtl="0" eaLnBrk="1" latinLnBrk="0" hangingPunct="1"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6pPr>
    <a:lvl7pPr marL="2743200" algn="l" defTabSz="914400" rtl="0" eaLnBrk="1" latinLnBrk="0" hangingPunct="1"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7pPr>
    <a:lvl8pPr marL="3200400" algn="l" defTabSz="914400" rtl="0" eaLnBrk="1" latinLnBrk="0" hangingPunct="1"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8pPr>
    <a:lvl9pPr marL="3657600" algn="l" defTabSz="914400" rtl="0" eaLnBrk="1" latinLnBrk="0" hangingPunct="1">
      <a:defRPr kern="1200">
        <a:solidFill>
          <a:srgbClr val="0070C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" initials="P" lastIdx="0" clrIdx="0"/>
  <p:cmAuthor id="1" name="Nick Donohue" initials="ND" lastIdx="2" clrIdx="1">
    <p:extLst>
      <p:ext uri="{19B8F6BF-5375-455C-9EA6-DF929625EA0E}">
        <p15:presenceInfo xmlns:p15="http://schemas.microsoft.com/office/powerpoint/2012/main" userId="Nick Donohue" providerId="None"/>
      </p:ext>
    </p:extLst>
  </p:cmAuthor>
  <p:cmAuthor id="2" name="Ben Mannell, AICP" initials="BM" lastIdx="4" clrIdx="2">
    <p:extLst>
      <p:ext uri="{19B8F6BF-5375-455C-9EA6-DF929625EA0E}">
        <p15:presenceInfo xmlns:p15="http://schemas.microsoft.com/office/powerpoint/2012/main" userId="Ben Mannell, AICP" providerId="None"/>
      </p:ext>
    </p:extLst>
  </p:cmAuthor>
  <p:cmAuthor id="3" name="JWL" initials="JWL" lastIdx="12" clrIdx="3">
    <p:extLst>
      <p:ext uri="{19B8F6BF-5375-455C-9EA6-DF929625EA0E}">
        <p15:presenceInfo xmlns:p15="http://schemas.microsoft.com/office/powerpoint/2012/main" userId="JW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7BF61"/>
    <a:srgbClr val="A0CC82"/>
    <a:srgbClr val="C6E0B4"/>
    <a:srgbClr val="FFCC99"/>
    <a:srgbClr val="C8C8FA"/>
    <a:srgbClr val="FFEDDE"/>
    <a:srgbClr val="F4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949" autoAdjust="0"/>
    <p:restoredTop sz="82245" autoAdjust="0"/>
  </p:normalViewPr>
  <p:slideViewPr>
    <p:cSldViewPr>
      <p:cViewPr varScale="1">
        <p:scale>
          <a:sx n="86" d="100"/>
          <a:sy n="86" d="100"/>
        </p:scale>
        <p:origin x="224" y="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9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900" y="1"/>
            <a:ext cx="29829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A286E-315B-4F57-9AC0-51E5D9651C6A}" type="datetimeFigureOut">
              <a:rPr lang="en-US" smtClean="0"/>
              <a:pPr/>
              <a:t>7/28/21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288"/>
            <a:ext cx="2982913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900" y="8777288"/>
            <a:ext cx="2982913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BA878-DB36-46D2-8DAA-2488AF106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31888" y="693738"/>
            <a:ext cx="4619625" cy="3463925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4098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7788" y="4389398"/>
            <a:ext cx="5047827" cy="4158377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venir Roman" charset="0"/>
              </a:rPr>
              <a:t>Click to edit Master text styles</a:t>
            </a:r>
          </a:p>
          <a:p>
            <a:pPr lvl="1"/>
            <a:r>
              <a:rPr lang="en-US">
                <a:sym typeface="Avenir Roman" charset="0"/>
              </a:rPr>
              <a:t>Second level</a:t>
            </a:r>
          </a:p>
          <a:p>
            <a:pPr lvl="2"/>
            <a:r>
              <a:rPr lang="en-US">
                <a:sym typeface="Avenir Roman" charset="0"/>
              </a:rPr>
              <a:t>Third level</a:t>
            </a:r>
          </a:p>
          <a:p>
            <a:pPr lvl="3"/>
            <a:r>
              <a:rPr lang="en-US">
                <a:sym typeface="Avenir Roman" charset="0"/>
              </a:rPr>
              <a:t>Fourth level</a:t>
            </a:r>
          </a:p>
          <a:p>
            <a:pPr lvl="4"/>
            <a:r>
              <a:rPr lang="en-US">
                <a:sym typeface="Avenir Roman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 Roman" charset="0"/>
      </a:defRPr>
    </a:lvl1pPr>
    <a:lvl2pPr marL="2286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 Roman" charset="0"/>
      </a:defRPr>
    </a:lvl2pPr>
    <a:lvl3pPr marL="4572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 Roman" charset="0"/>
      </a:defRPr>
    </a:lvl3pPr>
    <a:lvl4pPr marL="6858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 Roman" charset="0"/>
      </a:defRPr>
    </a:lvl4pPr>
    <a:lvl5pPr marL="9144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02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www.fhwa.dot.gov</a:t>
            </a:r>
            <a:r>
              <a:rPr lang="en-US" dirty="0"/>
              <a:t>/</a:t>
            </a:r>
            <a:r>
              <a:rPr lang="en-US" dirty="0" err="1"/>
              <a:t>legsregs</a:t>
            </a:r>
            <a:r>
              <a:rPr lang="en-US" dirty="0"/>
              <a:t>/directives/notices/n4510847/n4510847_t1.cfm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www.transit.dot.gov</a:t>
            </a:r>
            <a:r>
              <a:rPr lang="en-US" dirty="0"/>
              <a:t>/funding/apportionments/fiscal-year-2021-apportionment-tables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03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97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4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81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3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04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26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1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56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5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4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22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60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www.fhwa.dot.gov</a:t>
            </a:r>
            <a:r>
              <a:rPr lang="en-US" dirty="0"/>
              <a:t>/</a:t>
            </a:r>
            <a:r>
              <a:rPr lang="en-US" dirty="0" err="1"/>
              <a:t>legsregs</a:t>
            </a:r>
            <a:r>
              <a:rPr lang="en-US" dirty="0"/>
              <a:t>/directives/notices/n4510847/n4510847_t1.cfm</a:t>
            </a:r>
          </a:p>
          <a:p>
            <a:endParaRPr lang="en-US" dirty="0"/>
          </a:p>
          <a:p>
            <a:r>
              <a:rPr lang="en-US" dirty="0"/>
              <a:t>https://www.transit.dot.gov/funding/apportionments/fiscal-year-2021-apportionment-tables</a:t>
            </a:r>
          </a:p>
          <a:p>
            <a:endParaRPr lang="en-US" dirty="0"/>
          </a:p>
          <a:p>
            <a:r>
              <a:rPr lang="en-US" dirty="0"/>
              <a:t>Rough distribution by CTB:</a:t>
            </a:r>
          </a:p>
          <a:p>
            <a:r>
              <a:rPr lang="en-US" dirty="0"/>
              <a:t>Maintenance – 25%</a:t>
            </a:r>
          </a:p>
          <a:p>
            <a:r>
              <a:rPr lang="en-US" dirty="0"/>
              <a:t>Construction Formula – 30%</a:t>
            </a:r>
          </a:p>
          <a:p>
            <a:r>
              <a:rPr lang="en-US" dirty="0"/>
              <a:t>Construction Special (CMAQ,</a:t>
            </a:r>
            <a:r>
              <a:rPr lang="en-US" baseline="0" dirty="0"/>
              <a:t> RSTP, </a:t>
            </a:r>
            <a:r>
              <a:rPr lang="en-US" baseline="0" dirty="0" err="1"/>
              <a:t>etc</a:t>
            </a:r>
            <a:r>
              <a:rPr lang="en-US" baseline="0" dirty="0"/>
              <a:t>) – 25%</a:t>
            </a:r>
          </a:p>
          <a:p>
            <a:r>
              <a:rPr lang="en-US" baseline="0" dirty="0"/>
              <a:t>Interest on GARVEEs – 15%</a:t>
            </a:r>
          </a:p>
          <a:p>
            <a:r>
              <a:rPr lang="en-US" baseline="0" dirty="0"/>
              <a:t>Planning – 5%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0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1" name="Picture 11" descr="govinr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4572000"/>
            <a:ext cx="6705600" cy="609600"/>
          </a:xfrm>
        </p:spPr>
        <p:txBody>
          <a:bodyPr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5334000"/>
            <a:ext cx="6705600" cy="1143000"/>
          </a:xfrm>
        </p:spPr>
        <p:txBody>
          <a:bodyPr/>
          <a:lstStyle>
            <a:lvl1pPr marL="0" indent="0" algn="ctr">
              <a:defRPr sz="1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A5FBB0-E1FD-4AB9-932F-415BA58CE82D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4100" y="2286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320C4F-390C-4E91-9F42-26D7FDA76B6F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95400" y="0"/>
            <a:ext cx="7772400" cy="6126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 rot="-5400000">
            <a:off x="8067675" y="5105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979B27-1246-49B6-B93E-367CD56E3186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FB197B-E5B3-4E6D-99C2-EA1727BD2F1B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9050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13F961-4B0A-4698-B288-2AE98E6A926F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0B5354-80C6-4C82-B91A-C1F7F74342AB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699DE8-0099-4884-A81B-3D8975185969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F4CFB2-DD58-4DD4-9FA5-A094A30AAB72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F3830F-63A5-4199-BA45-AD4226C37A68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5370F2-C4D5-4D25-B382-358A1BE48F46}" type="slidenum">
              <a:rPr lang="en-US" smtClean="0"/>
              <a:pPr/>
              <a:t>‹#›</a:t>
            </a:fld>
            <a:endParaRPr lang="en-US" sz="1400">
              <a:latin typeface="Trebuchet MS Bold" charset="0"/>
              <a:sym typeface="Trebuchet MS Bold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ins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75" y="6126163"/>
            <a:ext cx="9140825" cy="731837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83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fld id="{3546A427-881E-4EDF-B0D1-214190D76F84}" type="slidenum">
              <a:rPr lang="en-US" smtClean="0"/>
              <a:pPr/>
              <a:t>‹#›</a:t>
            </a:fld>
            <a:endParaRPr lang="en-US" sz="1400">
              <a:solidFill>
                <a:srgbClr val="FF9933"/>
              </a:solidFill>
              <a:latin typeface="Trebuchet MS Bold" charset="0"/>
              <a:sym typeface="Trebuchet MS Bold" charset="0"/>
            </a:endParaRPr>
          </a:p>
        </p:txBody>
      </p:sp>
      <p:pic>
        <p:nvPicPr>
          <p:cNvPr id="1037" name="Picture 13" descr="rul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447800"/>
            <a:ext cx="9140825" cy="228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0" y="4572000"/>
            <a:ext cx="6705600" cy="1828800"/>
          </a:xfrm>
        </p:spPr>
        <p:txBody>
          <a:bodyPr/>
          <a:lstStyle/>
          <a:p>
            <a:r>
              <a:rPr lang="en-US" sz="3200" dirty="0">
                <a:sym typeface="Trebuchet MS Bold" charset="0"/>
              </a:rPr>
              <a:t>Transportation Update</a:t>
            </a:r>
            <a:br>
              <a:rPr lang="en-US" sz="3200" dirty="0">
                <a:sym typeface="Trebuchet MS Bold" charset="0"/>
              </a:rPr>
            </a:br>
            <a:r>
              <a:rPr lang="en-US" sz="2800" dirty="0">
                <a:sym typeface="Trebuchet MS Bold" charset="0"/>
              </a:rPr>
              <a:t>VML Transportation Committee</a:t>
            </a:r>
            <a:br>
              <a:rPr lang="en-US" sz="2200" dirty="0">
                <a:sym typeface="Trebuchet MS Bold" charset="0"/>
              </a:rPr>
            </a:br>
            <a:br>
              <a:rPr lang="en-US" sz="2200" dirty="0">
                <a:sym typeface="Trebuchet MS Bold" charset="0"/>
              </a:rPr>
            </a:br>
            <a:r>
              <a:rPr lang="en-US" sz="2000" dirty="0">
                <a:sym typeface="Trebuchet MS Bold" charset="0"/>
              </a:rPr>
              <a:t>Nick Donohue</a:t>
            </a:r>
            <a:br>
              <a:rPr lang="en-US" sz="2000" dirty="0">
                <a:sym typeface="Trebuchet MS Bold" charset="0"/>
              </a:rPr>
            </a:br>
            <a:r>
              <a:rPr lang="en-US" sz="2000" dirty="0">
                <a:sym typeface="Trebuchet MS Bold" charset="0"/>
              </a:rPr>
              <a:t>Deputy Secretary of Transportation</a:t>
            </a:r>
            <a:br>
              <a:rPr lang="en-US" sz="2000" dirty="0">
                <a:sym typeface="Trebuchet MS Bold" charset="0"/>
              </a:rPr>
            </a:br>
            <a:r>
              <a:rPr lang="en-US" sz="2000" dirty="0">
                <a:sym typeface="Trebuchet MS Bold" charset="0"/>
              </a:rPr>
              <a:t>July 2021</a:t>
            </a:r>
            <a:endParaRPr lang="en-US" sz="2000" dirty="0"/>
          </a:p>
        </p:txBody>
      </p:sp>
      <p:sp>
        <p:nvSpPr>
          <p:cNvPr id="5122" name="AutoShape 2"/>
          <p:cNvSpPr>
            <a:spLocks/>
          </p:cNvSpPr>
          <p:nvPr/>
        </p:nvSpPr>
        <p:spPr bwMode="auto">
          <a:xfrm>
            <a:off x="-152400" y="152400"/>
            <a:ext cx="3276600" cy="4413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Virginia received over $1.1 billion in formula funding through the federal-aid highway program in FY21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Vast majority is used for maintenance purposes or distributed through the construction formula (33.2-358)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Virginia and our larger transit agencies received more than $220M in FY21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Majority of funds flow directly to transit operators in areas over 200,000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6570" y="261491"/>
            <a:ext cx="8207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does the Federal Surface Transportation Program impact Virginia?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0A5F70-63A2-7C45-9AD5-E5C8BB027501}"/>
              </a:ext>
            </a:extLst>
          </p:cNvPr>
          <p:cNvSpPr txBox="1"/>
          <p:nvPr/>
        </p:nvSpPr>
        <p:spPr>
          <a:xfrm>
            <a:off x="799544" y="5927035"/>
            <a:ext cx="746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Excludes any supplement appropriations from COVID relief legislation </a:t>
            </a:r>
          </a:p>
        </p:txBody>
      </p:sp>
    </p:spTree>
    <p:extLst>
      <p:ext uri="{BB962C8B-B14F-4D97-AF65-F5344CB8AC3E}">
        <p14:creationId xmlns:p14="http://schemas.microsoft.com/office/powerpoint/2010/main" val="1394827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Virginia also benefits from other discretionary funding programs and Amtrak funding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Amtrak funding - $2 billion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RAISE/BUILD/TIGER Grants - $1 billion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INFRA Grants - $1 billion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CRISI Grants (FRA) - $375 million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New Starts/Core Capacity Program - ~$2 to $2.5 billion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TIFIA Loans - $300 million in credit risk premiums</a:t>
            </a:r>
            <a:endParaRPr lang="en-US" sz="2200" dirty="0"/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6570" y="261491"/>
            <a:ext cx="7979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does the Federal Transportation Program impact Virginia?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0A5F70-63A2-7C45-9AD5-E5C8BB027501}"/>
              </a:ext>
            </a:extLst>
          </p:cNvPr>
          <p:cNvSpPr txBox="1"/>
          <p:nvPr/>
        </p:nvSpPr>
        <p:spPr>
          <a:xfrm>
            <a:off x="799544" y="5927035"/>
            <a:ext cx="494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funding level for each for fiscal year 2021</a:t>
            </a:r>
          </a:p>
        </p:txBody>
      </p:sp>
    </p:spTree>
    <p:extLst>
      <p:ext uri="{BB962C8B-B14F-4D97-AF65-F5344CB8AC3E}">
        <p14:creationId xmlns:p14="http://schemas.microsoft.com/office/powerpoint/2010/main" val="960536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Federal transportation programs were last reauthorized in December 2015 and expired at the end of FY20, currently operating on a continuing resolution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House has passed its reauthorization proposal known as the INVEST Act on July 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Senate has passed portions of their reauthorization proposal out of committee – highway and rail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Four committees have jurisdiction over reauthorization in the Senate – EPW, Commerce, Banking, Finance 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6571" y="261491"/>
            <a:ext cx="68461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happening in now Congress with Reauthorization?</a:t>
            </a:r>
          </a:p>
        </p:txBody>
      </p:sp>
    </p:spTree>
    <p:extLst>
      <p:ext uri="{BB962C8B-B14F-4D97-AF65-F5344CB8AC3E}">
        <p14:creationId xmlns:p14="http://schemas.microsoft.com/office/powerpoint/2010/main" val="30301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077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Increase funding levels for federal-aid highway program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Establish resiliency and carbon reduction programs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Increase funding for Transportation Alternatives Program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Increase funding levels for Amtrak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Establish rail grants for expansion of passenger rail with states as eligible applicants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04800" y="294382"/>
            <a:ext cx="68461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Similar Provisions between House and Senate Proposals</a:t>
            </a:r>
          </a:p>
        </p:txBody>
      </p:sp>
    </p:spTree>
    <p:extLst>
      <p:ext uri="{BB962C8B-B14F-4D97-AF65-F5344CB8AC3E}">
        <p14:creationId xmlns:p14="http://schemas.microsoft.com/office/powerpoint/2010/main" val="2251148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Bipartisan group of 21 senators, including Senator Warner, struck a deal with President Biden to develop a proposal to increase infrastructure spending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$579 billion in new spending over next 5 years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is separate and in addition to the reauthorization discussions taking place 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6570" y="261491"/>
            <a:ext cx="73696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the Bipartisan Infrastructure Framework? </a:t>
            </a:r>
          </a:p>
        </p:txBody>
      </p:sp>
    </p:spTree>
    <p:extLst>
      <p:ext uri="{BB962C8B-B14F-4D97-AF65-F5344CB8AC3E}">
        <p14:creationId xmlns:p14="http://schemas.microsoft.com/office/powerpoint/2010/main" val="1195949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$110 billion for roads, bridges, and major projects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$66 billion for rail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$48.5 billion for transit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$16.3 billion for ports and waterways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$15 billion for EV charging and buses/transit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$11 billion for safety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$1 billion for Reconnecting Communities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$20 billion for an Infrastructure Financing Authority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37930" y="507712"/>
            <a:ext cx="7369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Bipartisan Infrastructure Framework </a:t>
            </a:r>
          </a:p>
        </p:txBody>
      </p:sp>
    </p:spTree>
    <p:extLst>
      <p:ext uri="{BB962C8B-B14F-4D97-AF65-F5344CB8AC3E}">
        <p14:creationId xmlns:p14="http://schemas.microsoft.com/office/powerpoint/2010/main" val="846965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>
                <a:solidFill>
                  <a:schemeClr val="bg1"/>
                </a:solidFill>
              </a:rPr>
              <a:t>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Release of legislative text for the Bipartisan Infrastructure Framework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/>
              <a:t>Senate action</a:t>
            </a:r>
            <a:endParaRPr lang="en-US" sz="24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Reconcile differences between House and Senate legislation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There remain outstanding issues like funding ‘pay-</a:t>
            </a:r>
            <a:r>
              <a:rPr lang="en-US" sz="2400" dirty="0" err="1"/>
              <a:t>fors</a:t>
            </a:r>
            <a:r>
              <a:rPr lang="en-US" sz="2400" dirty="0"/>
              <a:t>’ and policy provisions of various programs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39671" y="507712"/>
            <a:ext cx="6846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Next Steps on Federal Legislation</a:t>
            </a:r>
          </a:p>
        </p:txBody>
      </p:sp>
    </p:spTree>
    <p:extLst>
      <p:ext uri="{BB962C8B-B14F-4D97-AF65-F5344CB8AC3E}">
        <p14:creationId xmlns:p14="http://schemas.microsoft.com/office/powerpoint/2010/main" val="240396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1148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Governor’s Omnibus Transportation Bill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Restructured transportation funds and programs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Expected to provide $370M/year by FY24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Provided ~$35M/year to NVTA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Central Virginia Transportation Authority	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Anticipated to raise ~$200M/year for Richmond region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Hampton Roads Regional Transit Program and Fund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Expected to generate $34M/year for regional transit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6570" y="261491"/>
            <a:ext cx="7979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Transportation Legislation from 2020 General Assembly Session</a:t>
            </a:r>
          </a:p>
        </p:txBody>
      </p:sp>
    </p:spTree>
    <p:extLst>
      <p:ext uri="{BB962C8B-B14F-4D97-AF65-F5344CB8AC3E}">
        <p14:creationId xmlns:p14="http://schemas.microsoft.com/office/powerpoint/2010/main" val="155857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Transportation use declined dramatically with </a:t>
            </a:r>
            <a:br>
              <a:rPr lang="en-US" sz="2400" dirty="0"/>
            </a:br>
            <a:r>
              <a:rPr lang="en-US" sz="2400" dirty="0"/>
              <a:t>stay-at-home orders nationally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Driving was down more than 60% in April 2020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Transit use dropped by 40 to 90% depending on system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Amtrak ridership went down more than 90%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17157" y="507712"/>
            <a:ext cx="7979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COVID-19 Pandemic</a:t>
            </a:r>
          </a:p>
        </p:txBody>
      </p:sp>
    </p:spTree>
    <p:extLst>
      <p:ext uri="{BB962C8B-B14F-4D97-AF65-F5344CB8AC3E}">
        <p14:creationId xmlns:p14="http://schemas.microsoft.com/office/powerpoint/2010/main" val="189363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FY20 actual revenues collections were $120M below projections with two months of COVID impacts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Overall forecasted revenues are $1.8 billion below estimates from March 2020 through FY27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FY21 collection information is being finalized though it appears they will be above estimates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New revenue reforecast is expected this December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04800" y="507712"/>
            <a:ext cx="7979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COVID and Transportation Revenues</a:t>
            </a:r>
          </a:p>
        </p:txBody>
      </p:sp>
    </p:spTree>
    <p:extLst>
      <p:ext uri="{BB962C8B-B14F-4D97-AF65-F5344CB8AC3E}">
        <p14:creationId xmlns:p14="http://schemas.microsoft.com/office/powerpoint/2010/main" val="39829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General Assembly worked with Northam Administration to ensure all on-going and currently funded projects were maintained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Three-pronged approach to address significant decline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Do not program increased revenues from December 2019 estimate in SYIP update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Reduce new spending from Omnibus Transportation Bill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Use cash management strategy with Revenue Sharing Program balances 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04800" y="507712"/>
            <a:ext cx="7979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Addressing Revenue Reductions</a:t>
            </a:r>
          </a:p>
        </p:txBody>
      </p:sp>
    </p:spTree>
    <p:extLst>
      <p:ext uri="{BB962C8B-B14F-4D97-AF65-F5344CB8AC3E}">
        <p14:creationId xmlns:p14="http://schemas.microsoft.com/office/powerpoint/2010/main" val="9221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Opportunity costs for new projects and programs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SMART SCALE Round 4 available funding declined from ~$2 billion to $1.4 billion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Increased spending for city street payments and Interstate pavements was delayed until FY23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Numerous other omnibus program saw reductions in anticipated funding levels – special structures, transit, DMV, port, and aviation</a:t>
            </a:r>
            <a:endParaRPr lang="en-US" sz="2200" dirty="0"/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04800" y="261491"/>
            <a:ext cx="7979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Impacts of Addressing Revenue Reductions</a:t>
            </a:r>
          </a:p>
        </p:txBody>
      </p:sp>
    </p:spTree>
    <p:extLst>
      <p:ext uri="{BB962C8B-B14F-4D97-AF65-F5344CB8AC3E}">
        <p14:creationId xmlns:p14="http://schemas.microsoft.com/office/powerpoint/2010/main" val="424502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$495M in cash balances from Revenue Sharing Program was used to cover costs for on-going projects and programs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These funds were allocated to projects in FY20 or earlier but not expected to be spent until FY21 through FY24 or later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All allocations were returned to projects from future Revenue Sharing allocations in FY21 through FY24 based on their existing project schedule</a:t>
            </a:r>
            <a:endParaRPr lang="en-US" sz="2200" dirty="0"/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04800" y="261491"/>
            <a:ext cx="7979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Impacts of Addressing Revenue Reductions</a:t>
            </a:r>
          </a:p>
        </p:txBody>
      </p:sp>
    </p:spTree>
    <p:extLst>
      <p:ext uri="{BB962C8B-B14F-4D97-AF65-F5344CB8AC3E}">
        <p14:creationId xmlns:p14="http://schemas.microsoft.com/office/powerpoint/2010/main" val="162853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Evaluate end of year fiscal performance for the Commonwealth Transportation Fund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Wait for December revenue forecast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Based on updated forecast, develop plan for use of additional revenues, if any, based on Code of Virginia and actions taken to address COVID impacts to transportation revenues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5395" y="507712"/>
            <a:ext cx="7979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Happens Next?</a:t>
            </a:r>
          </a:p>
        </p:txBody>
      </p:sp>
    </p:spTree>
    <p:extLst>
      <p:ext uri="{BB962C8B-B14F-4D97-AF65-F5344CB8AC3E}">
        <p14:creationId xmlns:p14="http://schemas.microsoft.com/office/powerpoint/2010/main" val="26177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3"/>
                </a:solidFill>
              </a:rPr>
              <a:t>|</a:t>
            </a:r>
            <a:r>
              <a:rPr lang="en-US" sz="5400" dirty="0"/>
              <a:t> </a:t>
            </a:r>
            <a:r>
              <a:rPr lang="en-US" sz="5400" dirty="0">
                <a:solidFill>
                  <a:schemeClr val="bg1"/>
                </a:solidFill>
              </a:rPr>
              <a:t>THANK YOU</a:t>
            </a:r>
            <a:r>
              <a:rPr lang="en-US" sz="5400" dirty="0">
                <a:solidFill>
                  <a:schemeClr val="accent3"/>
                </a:solidFill>
              </a:rPr>
              <a:t>|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66E9B-0FAB-6B4C-BC16-70C170E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038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Congress provides funding for federal-aid highways, transit, Amtrak and competitive grants 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Unlike state programs, these are not evergreen and must be ‘reauthorized’ every 5-6 years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Majority of funds are provided through formula though there are a number of competitive grants 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9B9E41-FCCD-2540-AE41-32B68240B3DE}"/>
              </a:ext>
            </a:extLst>
          </p:cNvPr>
          <p:cNvSpPr txBox="1"/>
          <p:nvPr/>
        </p:nvSpPr>
        <p:spPr>
          <a:xfrm>
            <a:off x="326570" y="261491"/>
            <a:ext cx="7979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does the Federal Surface Transportation Program Work? </a:t>
            </a:r>
          </a:p>
        </p:txBody>
      </p:sp>
    </p:spTree>
    <p:extLst>
      <p:ext uri="{BB962C8B-B14F-4D97-AF65-F5344CB8AC3E}">
        <p14:creationId xmlns:p14="http://schemas.microsoft.com/office/powerpoint/2010/main" val="390218540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1">
  <a:themeElements>
    <a:clrScheme name="Sketch1 2">
      <a:dk1>
        <a:srgbClr val="0060AA"/>
      </a:dk1>
      <a:lt1>
        <a:srgbClr val="FFFFFF"/>
      </a:lt1>
      <a:dk2>
        <a:srgbClr val="2B44FF"/>
      </a:dk2>
      <a:lt2>
        <a:srgbClr val="2D2015"/>
      </a:lt2>
      <a:accent1>
        <a:srgbClr val="2B5DFF"/>
      </a:accent1>
      <a:accent2>
        <a:srgbClr val="2204A4"/>
      </a:accent2>
      <a:accent3>
        <a:srgbClr val="FFFFFF"/>
      </a:accent3>
      <a:accent4>
        <a:srgbClr val="005191"/>
      </a:accent4>
      <a:accent5>
        <a:srgbClr val="ACB6FF"/>
      </a:accent5>
      <a:accent6>
        <a:srgbClr val="1E0394"/>
      </a:accent6>
      <a:hlink>
        <a:srgbClr val="CACACA"/>
      </a:hlink>
      <a:folHlink>
        <a:srgbClr val="949CA1"/>
      </a:folHlink>
    </a:clrScheme>
    <a:fontScheme name="Sketch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Sketch1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etch1 2">
        <a:dk1>
          <a:srgbClr val="0060AA"/>
        </a:dk1>
        <a:lt1>
          <a:srgbClr val="FFFFFF"/>
        </a:lt1>
        <a:dk2>
          <a:srgbClr val="2B44FF"/>
        </a:dk2>
        <a:lt2>
          <a:srgbClr val="2D2015"/>
        </a:lt2>
        <a:accent1>
          <a:srgbClr val="2B5DFF"/>
        </a:accent1>
        <a:accent2>
          <a:srgbClr val="2204A4"/>
        </a:accent2>
        <a:accent3>
          <a:srgbClr val="FFFFFF"/>
        </a:accent3>
        <a:accent4>
          <a:srgbClr val="005191"/>
        </a:accent4>
        <a:accent5>
          <a:srgbClr val="ACB6FF"/>
        </a:accent5>
        <a:accent6>
          <a:srgbClr val="1E0394"/>
        </a:accent6>
        <a:hlink>
          <a:srgbClr val="CACACA"/>
        </a:hlink>
        <a:folHlink>
          <a:srgbClr val="949C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3DFDF"/>
      </a:accent1>
      <a:accent2>
        <a:srgbClr val="707070"/>
      </a:accent2>
      <a:accent3>
        <a:srgbClr val="FFFFFF"/>
      </a:accent3>
      <a:accent4>
        <a:srgbClr val="000000"/>
      </a:accent4>
      <a:accent5>
        <a:srgbClr val="AAECEC"/>
      </a:accent5>
      <a:accent6>
        <a:srgbClr val="65656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F420CFC25342468B625C868F00C447" ma:contentTypeVersion="13" ma:contentTypeDescription="Create a new document." ma:contentTypeScope="" ma:versionID="5dc6c1e3c348affd3f3ec809e47774b0">
  <xsd:schema xmlns:xsd="http://www.w3.org/2001/XMLSchema" xmlns:xs="http://www.w3.org/2001/XMLSchema" xmlns:p="http://schemas.microsoft.com/office/2006/metadata/properties" xmlns:ns2="c3461887-45b7-46c4-948b-7a5b0ac7d0a9" xmlns:ns3="4e6c2383-b53d-41b7-9776-0e32d66c77e2" targetNamespace="http://schemas.microsoft.com/office/2006/metadata/properties" ma:root="true" ma:fieldsID="2282e97def608a75f5cec47d1ee74864" ns2:_="" ns3:_="">
    <xsd:import namespace="c3461887-45b7-46c4-948b-7a5b0ac7d0a9"/>
    <xsd:import namespace="4e6c2383-b53d-41b7-9776-0e32d66c77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61887-45b7-46c4-948b-7a5b0ac7d0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c2383-b53d-41b7-9776-0e32d66c77e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C1B74F-932C-4C8A-9ACF-9CEF850C44A7}"/>
</file>

<file path=customXml/itemProps2.xml><?xml version="1.0" encoding="utf-8"?>
<ds:datastoreItem xmlns:ds="http://schemas.openxmlformats.org/officeDocument/2006/customXml" ds:itemID="{481ED323-175D-4069-8D14-D7FBFD4067A7}"/>
</file>

<file path=customXml/itemProps3.xml><?xml version="1.0" encoding="utf-8"?>
<ds:datastoreItem xmlns:ds="http://schemas.openxmlformats.org/officeDocument/2006/customXml" ds:itemID="{C79A0CFF-0375-4412-B933-E48D8D430B9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20343</TotalTime>
  <Words>1067</Words>
  <Application>Microsoft Macintosh PowerPoint</Application>
  <PresentationFormat>On-screen Show (4:3)</PresentationFormat>
  <Paragraphs>115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Avenir</vt:lpstr>
      <vt:lpstr>Trebuchet MS Bold</vt:lpstr>
      <vt:lpstr>Sketch1</vt:lpstr>
      <vt:lpstr>Transportation Update VML Transportation Committee  Nick Donohue Deputy Secretary of Transportation July 2021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 THANK YOU|</vt:lpstr>
      <vt:lpstr>|HANK YOU|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Interstate Operations and Enhancement Program   Nick Donohue Deputy Secretary of Transportation March 2021</dc:title>
  <dc:subject/>
  <dc:creator>Mannell, Ben (VDOT)</dc:creator>
  <cp:keywords/>
  <dc:description/>
  <cp:lastModifiedBy>Nick Donohue</cp:lastModifiedBy>
  <cp:revision>376</cp:revision>
  <dcterms:created xsi:type="dcterms:W3CDTF">2014-04-22T18:43:33Z</dcterms:created>
  <dcterms:modified xsi:type="dcterms:W3CDTF">2021-07-28T11:41:26Z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0x010100A1F420CFC25342468B625C868F00C447</vt:lpwstr>
  </property>
</Properties>
</file>