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3" r:id="rId5"/>
    <p:sldId id="267" r:id="rId6"/>
    <p:sldId id="314" r:id="rId7"/>
    <p:sldId id="285" r:id="rId8"/>
    <p:sldId id="284" r:id="rId9"/>
    <p:sldId id="303" r:id="rId10"/>
    <p:sldId id="304" r:id="rId11"/>
    <p:sldId id="306" r:id="rId12"/>
    <p:sldId id="272" r:id="rId13"/>
    <p:sldId id="298" r:id="rId14"/>
    <p:sldId id="308" r:id="rId15"/>
    <p:sldId id="273" r:id="rId16"/>
    <p:sldId id="299" r:id="rId17"/>
    <p:sldId id="294" r:id="rId18"/>
    <p:sldId id="316" r:id="rId19"/>
    <p:sldId id="317" r:id="rId20"/>
    <p:sldId id="301" r:id="rId21"/>
    <p:sldId id="275" r:id="rId22"/>
    <p:sldId id="318" r:id="rId23"/>
    <p:sldId id="310" r:id="rId24"/>
    <p:sldId id="311" r:id="rId25"/>
    <p:sldId id="312" r:id="rId26"/>
    <p:sldId id="3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3661" autoAdjust="0"/>
  </p:normalViewPr>
  <p:slideViewPr>
    <p:cSldViewPr snapToGrid="0" snapToObjects="1">
      <p:cViewPr varScale="1">
        <p:scale>
          <a:sx n="73" d="100"/>
          <a:sy n="73" d="100"/>
        </p:scale>
        <p:origin x="1070" y="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0E6C6-98D4-EF4E-BEA7-29E4EF364D8E}"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50250-E2F4-5446-8362-430F4D84093A}" type="slidenum">
              <a:rPr lang="en-US" smtClean="0"/>
              <a:t>‹#›</a:t>
            </a:fld>
            <a:endParaRPr lang="en-US"/>
          </a:p>
        </p:txBody>
      </p:sp>
    </p:spTree>
    <p:extLst>
      <p:ext uri="{BB962C8B-B14F-4D97-AF65-F5344CB8AC3E}">
        <p14:creationId xmlns:p14="http://schemas.microsoft.com/office/powerpoint/2010/main" val="22307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7081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50250-E2F4-5446-8362-430F4D84093A}" type="slidenum">
              <a:rPr lang="en-US" smtClean="0"/>
              <a:t>17</a:t>
            </a:fld>
            <a:endParaRPr lang="en-US"/>
          </a:p>
        </p:txBody>
      </p:sp>
    </p:spTree>
    <p:extLst>
      <p:ext uri="{BB962C8B-B14F-4D97-AF65-F5344CB8AC3E}">
        <p14:creationId xmlns:p14="http://schemas.microsoft.com/office/powerpoint/2010/main" val="323100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50250-E2F4-5446-8362-430F4D84093A}" type="slidenum">
              <a:rPr lang="en-US" smtClean="0"/>
              <a:t>18</a:t>
            </a:fld>
            <a:endParaRPr lang="en-US"/>
          </a:p>
        </p:txBody>
      </p:sp>
    </p:spTree>
    <p:extLst>
      <p:ext uri="{BB962C8B-B14F-4D97-AF65-F5344CB8AC3E}">
        <p14:creationId xmlns:p14="http://schemas.microsoft.com/office/powerpoint/2010/main" val="14201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20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414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study will include an assessment of the number of Virginia households that are housing cost burdened; the supply of affordable, quality housing, statewide and by region; and how housing shortages vary by household demographics, such as race and income level. The study will also examine the state’s efforts to 1) increase the supply of affordable housing by encouraging the development of affordable housing units and 2) make existing housing more affordable to homeowners and renters through direct financial assistance. The team will identify barriers to expanding supply, such as local zoning and land use ordinances that </a:t>
            </a:r>
            <a:r>
              <a:rPr lang="en-US" dirty="0" err="1" smtClean="0"/>
              <a:t>disincentivize</a:t>
            </a:r>
            <a:r>
              <a:rPr lang="en-US" dirty="0" smtClean="0"/>
              <a:t> or prevent affordable housing expansions. The study will also examine the level of coordination between the relevant state agencies, as well as between the state and local housing agencies. The study will also evaluate the effectiveness of DHCD’s and Virginia Housing’s management of their housing assistance programs. The findings of these issues will be presented in December.</a:t>
            </a: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21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02581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22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6870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23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2714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8066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1644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50250-E2F4-5446-8362-430F4D84093A}" type="slidenum">
              <a:rPr lang="en-US" smtClean="0"/>
              <a:t>9</a:t>
            </a:fld>
            <a:endParaRPr lang="en-US"/>
          </a:p>
        </p:txBody>
      </p:sp>
    </p:spTree>
    <p:extLst>
      <p:ext uri="{BB962C8B-B14F-4D97-AF65-F5344CB8AC3E}">
        <p14:creationId xmlns:p14="http://schemas.microsoft.com/office/powerpoint/2010/main" val="380237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50250-E2F4-5446-8362-430F4D84093A}" type="slidenum">
              <a:rPr lang="en-US" smtClean="0"/>
              <a:t>10</a:t>
            </a:fld>
            <a:endParaRPr lang="en-US"/>
          </a:p>
        </p:txBody>
      </p:sp>
    </p:spTree>
    <p:extLst>
      <p:ext uri="{BB962C8B-B14F-4D97-AF65-F5344CB8AC3E}">
        <p14:creationId xmlns:p14="http://schemas.microsoft.com/office/powerpoint/2010/main" val="360594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F06D7C-115B-4629-8BB4-7BD703E6C49B}" type="slidenum">
              <a:rPr lang="en-US" altLang="en-US" smtClean="0">
                <a:latin typeface="Arial" panose="020B0604020202020204" pitchFamily="34" charset="0"/>
              </a:rPr>
              <a:pPr fontAlgn="base">
                <a:spcBef>
                  <a:spcPct val="0"/>
                </a:spcBef>
                <a:spcAft>
                  <a:spcPct val="0"/>
                </a:spcAft>
              </a:pPr>
              <a:t>11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4008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50250-E2F4-5446-8362-430F4D84093A}" type="slidenum">
              <a:rPr lang="en-US" smtClean="0"/>
              <a:t>14</a:t>
            </a:fld>
            <a:endParaRPr lang="en-US"/>
          </a:p>
        </p:txBody>
      </p:sp>
    </p:spTree>
    <p:extLst>
      <p:ext uri="{BB962C8B-B14F-4D97-AF65-F5344CB8AC3E}">
        <p14:creationId xmlns:p14="http://schemas.microsoft.com/office/powerpoint/2010/main" val="168385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50250-E2F4-5446-8362-430F4D84093A}" type="slidenum">
              <a:rPr lang="en-US" smtClean="0"/>
              <a:t>15</a:t>
            </a:fld>
            <a:endParaRPr lang="en-US"/>
          </a:p>
        </p:txBody>
      </p:sp>
    </p:spTree>
    <p:extLst>
      <p:ext uri="{BB962C8B-B14F-4D97-AF65-F5344CB8AC3E}">
        <p14:creationId xmlns:p14="http://schemas.microsoft.com/office/powerpoint/2010/main" val="338789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50250-E2F4-5446-8362-430F4D84093A}" type="slidenum">
              <a:rPr lang="en-US" smtClean="0"/>
              <a:t>16</a:t>
            </a:fld>
            <a:endParaRPr lang="en-US"/>
          </a:p>
        </p:txBody>
      </p:sp>
    </p:spTree>
    <p:extLst>
      <p:ext uri="{BB962C8B-B14F-4D97-AF65-F5344CB8AC3E}">
        <p14:creationId xmlns:p14="http://schemas.microsoft.com/office/powerpoint/2010/main" val="35436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790FE-33C0-3447-91A1-8F31597B869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92607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90FE-33C0-3447-91A1-8F31597B869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128209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90FE-33C0-3447-91A1-8F31597B869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31349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90FE-33C0-3447-91A1-8F31597B869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147499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790FE-33C0-3447-91A1-8F31597B869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185588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790FE-33C0-3447-91A1-8F31597B869A}"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178063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790FE-33C0-3447-91A1-8F31597B869A}"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200353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790FE-33C0-3447-91A1-8F31597B869A}"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94075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790FE-33C0-3447-91A1-8F31597B869A}"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154274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90FE-33C0-3447-91A1-8F31597B869A}"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17759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90FE-33C0-3447-91A1-8F31597B869A}"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C1C24-BD69-1346-8154-9C6180D02CD8}" type="slidenum">
              <a:rPr lang="en-US" smtClean="0"/>
              <a:t>‹#›</a:t>
            </a:fld>
            <a:endParaRPr lang="en-US"/>
          </a:p>
        </p:txBody>
      </p:sp>
    </p:spTree>
    <p:extLst>
      <p:ext uri="{BB962C8B-B14F-4D97-AF65-F5344CB8AC3E}">
        <p14:creationId xmlns:p14="http://schemas.microsoft.com/office/powerpoint/2010/main" val="19602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790FE-33C0-3447-91A1-8F31597B869A}" type="datetimeFigureOut">
              <a:rPr lang="en-US" smtClean="0"/>
              <a:t>7/28/2021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C1C24-BD69-1346-8154-9C6180D02CD8}" type="slidenum">
              <a:rPr lang="en-US" smtClean="0"/>
              <a:t>‹#›</a:t>
            </a:fld>
            <a:endParaRPr lang="en-US"/>
          </a:p>
        </p:txBody>
      </p:sp>
    </p:spTree>
    <p:extLst>
      <p:ext uri="{BB962C8B-B14F-4D97-AF65-F5344CB8AC3E}">
        <p14:creationId xmlns:p14="http://schemas.microsoft.com/office/powerpoint/2010/main" val="183347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dhcd.virginia.gov/hie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virginiahousing.com/RentRelief"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hyperlink" Target="mailto:tamarah.holmes@dhcd.virginia.gov" TargetMode="External"/><Relationship Id="rId3" Type="http://schemas.openxmlformats.org/officeDocument/2006/relationships/image" Target="../media/image8.jpg"/><Relationship Id="rId7" Type="http://schemas.openxmlformats.org/officeDocument/2006/relationships/hyperlink" Target="mailto:rachel.jordan@dhcd.virginia.gov" TargetMode="External"/><Relationship Id="rId12" Type="http://schemas.openxmlformats.org/officeDocument/2006/relationships/hyperlink" Target="mailto:senta.gorrie@dhcd.virginia.gov"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mailto:matt.weaver@dhcd.virginia.gov" TargetMode="External"/><Relationship Id="rId11" Type="http://schemas.openxmlformats.org/officeDocument/2006/relationships/hyperlink" Target="mailto:pam.kestner@dhcd.virginia.gov" TargetMode="External"/><Relationship Id="rId5" Type="http://schemas.openxmlformats.org/officeDocument/2006/relationships/hyperlink" Target="https://www.dhcd.virginia.gov/" TargetMode="External"/><Relationship Id="rId10" Type="http://schemas.openxmlformats.org/officeDocument/2006/relationships/hyperlink" Target="mailto:rebecca.rowe@dhcd.Virginia.gov" TargetMode="External"/><Relationship Id="rId4" Type="http://schemas.openxmlformats.org/officeDocument/2006/relationships/image" Target="../media/image5.png"/><Relationship Id="rId9" Type="http://schemas.openxmlformats.org/officeDocument/2006/relationships/hyperlink" Target="mailto:sara.dunnigan@dhcd.Virginia.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LtA79d2ZWe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7428" cy="68571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915" y="1472331"/>
            <a:ext cx="4649395" cy="3360926"/>
          </a:xfrm>
          <a:prstGeom prst="rect">
            <a:avLst/>
          </a:prstGeom>
        </p:spPr>
      </p:pic>
      <p:sp>
        <p:nvSpPr>
          <p:cNvPr id="5" name="TextBox 4"/>
          <p:cNvSpPr txBox="1"/>
          <p:nvPr/>
        </p:nvSpPr>
        <p:spPr>
          <a:xfrm>
            <a:off x="8014999" y="6433661"/>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Tree>
    <p:extLst>
      <p:ext uri="{BB962C8B-B14F-4D97-AF65-F5344CB8AC3E}">
        <p14:creationId xmlns:p14="http://schemas.microsoft.com/office/powerpoint/2010/main" val="1693892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 y="0"/>
            <a:ext cx="12188952" cy="6858000"/>
          </a:xfrm>
          <a:prstGeom prst="rect">
            <a:avLst/>
          </a:prstGeom>
        </p:spPr>
      </p:pic>
      <p:sp>
        <p:nvSpPr>
          <p:cNvPr id="8" name="TextBox 7"/>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10" name="TextBox 9"/>
          <p:cNvSpPr txBox="1"/>
          <p:nvPr/>
        </p:nvSpPr>
        <p:spPr>
          <a:xfrm>
            <a:off x="4901184" y="-25885"/>
            <a:ext cx="7181958" cy="1077218"/>
          </a:xfrm>
          <a:prstGeom prst="rect">
            <a:avLst/>
          </a:prstGeom>
          <a:noFill/>
        </p:spPr>
        <p:txBody>
          <a:bodyPr wrap="square" rtlCol="0">
            <a:spAutoFit/>
          </a:bodyPr>
          <a:lstStyle/>
          <a:p>
            <a:pPr algn="r"/>
            <a:r>
              <a:rPr lang="en-US" sz="3200" dirty="0" smtClean="0">
                <a:solidFill>
                  <a:schemeClr val="bg1"/>
                </a:solidFill>
              </a:rPr>
              <a:t>Virginia Telecommunication Initiative (VATI)</a:t>
            </a:r>
            <a:endParaRPr lang="en-US" sz="32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4" name="Content Placeholder 3"/>
          <p:cNvSpPr>
            <a:spLocks noGrp="1"/>
          </p:cNvSpPr>
          <p:nvPr>
            <p:ph sz="half" idx="1"/>
          </p:nvPr>
        </p:nvSpPr>
        <p:spPr>
          <a:xfrm>
            <a:off x="838200" y="1077218"/>
            <a:ext cx="5181600" cy="5131606"/>
          </a:xfrm>
        </p:spPr>
        <p:txBody>
          <a:bodyPr>
            <a:normAutofit/>
          </a:bodyPr>
          <a:lstStyle/>
          <a:p>
            <a:pPr marL="0" indent="0">
              <a:buNone/>
            </a:pPr>
            <a:r>
              <a:rPr lang="en-US" b="1" dirty="0" smtClean="0"/>
              <a:t>Funding:</a:t>
            </a:r>
            <a:endParaRPr lang="en-US" b="1" dirty="0"/>
          </a:p>
          <a:p>
            <a:r>
              <a:rPr lang="en-US" dirty="0" smtClean="0"/>
              <a:t>$700 million in ARPA funds proposed by the Governor and GA Leadership</a:t>
            </a:r>
          </a:p>
          <a:p>
            <a:pPr marL="457200" lvl="1" indent="0">
              <a:buNone/>
            </a:pPr>
            <a:endParaRPr lang="en-US" dirty="0" smtClean="0"/>
          </a:p>
          <a:p>
            <a:r>
              <a:rPr lang="en-US" dirty="0" smtClean="0"/>
              <a:t>$</a:t>
            </a:r>
            <a:r>
              <a:rPr lang="en-US" dirty="0"/>
              <a:t>49.7 million in </a:t>
            </a:r>
            <a:r>
              <a:rPr lang="en-US" dirty="0" smtClean="0"/>
              <a:t>general funds </a:t>
            </a:r>
            <a:r>
              <a:rPr lang="en-US" dirty="0"/>
              <a:t>available </a:t>
            </a:r>
            <a:r>
              <a:rPr lang="en-US" dirty="0" smtClean="0"/>
              <a:t>for VATI</a:t>
            </a:r>
            <a:endParaRPr lang="en-US" dirty="0"/>
          </a:p>
        </p:txBody>
      </p:sp>
      <p:sp>
        <p:nvSpPr>
          <p:cNvPr id="5" name="Content Placeholder 4"/>
          <p:cNvSpPr>
            <a:spLocks noGrp="1"/>
          </p:cNvSpPr>
          <p:nvPr>
            <p:ph sz="half" idx="2"/>
          </p:nvPr>
        </p:nvSpPr>
        <p:spPr>
          <a:xfrm>
            <a:off x="6172200" y="1045357"/>
            <a:ext cx="5181600" cy="4747767"/>
          </a:xfrm>
        </p:spPr>
        <p:txBody>
          <a:bodyPr>
            <a:normAutofit/>
          </a:bodyPr>
          <a:lstStyle/>
          <a:p>
            <a:pPr marL="0" indent="0">
              <a:buNone/>
            </a:pPr>
            <a:r>
              <a:rPr lang="en-US" b="1" dirty="0"/>
              <a:t>Key Dates:</a:t>
            </a:r>
            <a:endParaRPr lang="en-US" dirty="0"/>
          </a:p>
          <a:p>
            <a:pPr marL="457200" lvl="1"/>
            <a:r>
              <a:rPr lang="en-US" b="1" dirty="0"/>
              <a:t>June 17 –</a:t>
            </a:r>
            <a:r>
              <a:rPr lang="en-US" dirty="0"/>
              <a:t> Applications Open</a:t>
            </a:r>
          </a:p>
          <a:p>
            <a:pPr marL="457200" lvl="1"/>
            <a:r>
              <a:rPr lang="en-US" b="1" dirty="0"/>
              <a:t>Thru September 13 – </a:t>
            </a:r>
            <a:r>
              <a:rPr lang="en-US" dirty="0"/>
              <a:t>VATI Technical Assistance and Project Development Sessions</a:t>
            </a:r>
          </a:p>
          <a:p>
            <a:pPr marL="457200" lvl="1"/>
            <a:r>
              <a:rPr lang="en-US" b="1" dirty="0"/>
              <a:t>July 27 –</a:t>
            </a:r>
            <a:r>
              <a:rPr lang="en-US" dirty="0"/>
              <a:t> Notice of Applications Due</a:t>
            </a:r>
          </a:p>
          <a:p>
            <a:pPr marL="457200" lvl="1"/>
            <a:r>
              <a:rPr lang="en-US" b="1" dirty="0" smtClean="0"/>
              <a:t>September </a:t>
            </a:r>
            <a:r>
              <a:rPr lang="en-US" b="1" dirty="0"/>
              <a:t>14</a:t>
            </a:r>
            <a:r>
              <a:rPr lang="en-US" dirty="0"/>
              <a:t> – Applications Due</a:t>
            </a:r>
          </a:p>
          <a:p>
            <a:pPr marL="457200" lvl="1"/>
            <a:r>
              <a:rPr lang="en-US" b="1" dirty="0" smtClean="0"/>
              <a:t>October </a:t>
            </a:r>
            <a:r>
              <a:rPr lang="en-US" b="1" dirty="0"/>
              <a:t>21</a:t>
            </a:r>
            <a:r>
              <a:rPr lang="en-US" dirty="0"/>
              <a:t> – Challenges Due</a:t>
            </a:r>
          </a:p>
          <a:p>
            <a:pPr marL="457200" lvl="1"/>
            <a:r>
              <a:rPr lang="en-US" b="1" dirty="0" smtClean="0"/>
              <a:t>December </a:t>
            </a:r>
            <a:r>
              <a:rPr lang="en-US" b="1" dirty="0"/>
              <a:t>3</a:t>
            </a:r>
            <a:r>
              <a:rPr lang="en-US" dirty="0"/>
              <a:t> – DHCD Notifies All Parties of Challenge Determination</a:t>
            </a:r>
          </a:p>
          <a:p>
            <a:pPr marL="457200" lvl="1"/>
            <a:r>
              <a:rPr lang="en-US" b="1" dirty="0"/>
              <a:t>Late December </a:t>
            </a:r>
            <a:r>
              <a:rPr lang="en-US" dirty="0"/>
              <a:t>– Anticipated Announcement of Awards</a:t>
            </a:r>
          </a:p>
        </p:txBody>
      </p:sp>
    </p:spTree>
    <p:extLst>
      <p:ext uri="{BB962C8B-B14F-4D97-AF65-F5344CB8AC3E}">
        <p14:creationId xmlns:p14="http://schemas.microsoft.com/office/powerpoint/2010/main" val="40838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p:nvPr>
        </p:nvSpPr>
        <p:spPr/>
        <p:txBody>
          <a:bodyPr/>
          <a:lstStyle/>
          <a:p>
            <a:r>
              <a:rPr lang="en-US" b="1" kern="0" dirty="0">
                <a:latin typeface="Calibri" panose="020F0502020204030204" pitchFamily="34" charset="0"/>
                <a:ea typeface="Century Schoolbook"/>
                <a:cs typeface="Calibri" panose="020F0502020204030204" pitchFamily="34" charset="0"/>
                <a:sym typeface="Century Schoolbook"/>
              </a:rPr>
              <a:t> 2021 CDBG Program </a:t>
            </a:r>
            <a:r>
              <a:rPr lang="en-US" b="1" kern="0" dirty="0" smtClean="0">
                <a:latin typeface="Calibri" panose="020F0502020204030204" pitchFamily="34" charset="0"/>
                <a:ea typeface="Century Schoolbook"/>
                <a:cs typeface="Calibri" panose="020F0502020204030204" pitchFamily="34" charset="0"/>
                <a:sym typeface="Century Schoolbook"/>
              </a:rPr>
              <a:t>Schedule</a:t>
            </a:r>
            <a:endParaRPr lang="en-US" dirty="0"/>
          </a:p>
        </p:txBody>
      </p:sp>
      <p:sp>
        <p:nvSpPr>
          <p:cNvPr id="5" name="Title 1"/>
          <p:cNvSpPr txBox="1">
            <a:spLocks/>
          </p:cNvSpPr>
          <p:nvPr/>
        </p:nvSpPr>
        <p:spPr>
          <a:xfrm>
            <a:off x="1869468" y="1023717"/>
            <a:ext cx="8198980" cy="1156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5400" b="1" dirty="0"/>
          </a:p>
        </p:txBody>
      </p:sp>
      <p:sp>
        <p:nvSpPr>
          <p:cNvPr id="6" name="TextBox 5"/>
          <p:cNvSpPr txBox="1"/>
          <p:nvPr/>
        </p:nvSpPr>
        <p:spPr>
          <a:xfrm>
            <a:off x="5592746" y="-19125"/>
            <a:ext cx="6599254" cy="584775"/>
          </a:xfrm>
          <a:prstGeom prst="rect">
            <a:avLst/>
          </a:prstGeom>
          <a:noFill/>
        </p:spPr>
        <p:txBody>
          <a:bodyPr wrap="square" rtlCol="0">
            <a:spAutoFit/>
          </a:bodyPr>
          <a:lstStyle/>
          <a:p>
            <a:pPr algn="r"/>
            <a:r>
              <a:rPr lang="en-US" sz="3200" dirty="0" smtClean="0">
                <a:solidFill>
                  <a:schemeClr val="bg1"/>
                </a:solidFill>
              </a:rPr>
              <a:t>CDBG</a:t>
            </a:r>
            <a:endParaRPr lang="en-US" sz="3200" dirty="0">
              <a:solidFill>
                <a:schemeClr val="bg1"/>
              </a:solidFill>
            </a:endParaRPr>
          </a:p>
        </p:txBody>
      </p:sp>
      <p:graphicFrame>
        <p:nvGraphicFramePr>
          <p:cNvPr id="8" name="Google Shape;265;p34"/>
          <p:cNvGraphicFramePr/>
          <p:nvPr>
            <p:extLst>
              <p:ext uri="{D42A27DB-BD31-4B8C-83A1-F6EECF244321}">
                <p14:modId xmlns:p14="http://schemas.microsoft.com/office/powerpoint/2010/main" val="1903036000"/>
              </p:ext>
            </p:extLst>
          </p:nvPr>
        </p:nvGraphicFramePr>
        <p:xfrm>
          <a:off x="1049849" y="1580021"/>
          <a:ext cx="9054994" cy="4108824"/>
        </p:xfrm>
        <a:graphic>
          <a:graphicData uri="http://schemas.openxmlformats.org/drawingml/2006/table">
            <a:tbl>
              <a:tblPr firstRow="1" bandRow="1">
                <a:noFill/>
              </a:tblPr>
              <a:tblGrid>
                <a:gridCol w="4449371">
                  <a:extLst>
                    <a:ext uri="{9D8B030D-6E8A-4147-A177-3AD203B41FA5}">
                      <a16:colId xmlns:a16="http://schemas.microsoft.com/office/drawing/2014/main" val="20000"/>
                    </a:ext>
                  </a:extLst>
                </a:gridCol>
                <a:gridCol w="2406552">
                  <a:extLst>
                    <a:ext uri="{9D8B030D-6E8A-4147-A177-3AD203B41FA5}">
                      <a16:colId xmlns:a16="http://schemas.microsoft.com/office/drawing/2014/main" val="20001"/>
                    </a:ext>
                  </a:extLst>
                </a:gridCol>
                <a:gridCol w="2199071">
                  <a:extLst>
                    <a:ext uri="{9D8B030D-6E8A-4147-A177-3AD203B41FA5}">
                      <a16:colId xmlns:a16="http://schemas.microsoft.com/office/drawing/2014/main" val="3064951645"/>
                    </a:ext>
                  </a:extLst>
                </a:gridCol>
              </a:tblGrid>
              <a:tr h="530436">
                <a:tc>
                  <a:txBody>
                    <a:bodyPr/>
                    <a:lstStyle/>
                    <a:p>
                      <a:pPr marL="0" marR="0" lvl="0" indent="0" algn="l" rtl="0">
                        <a:spcBef>
                          <a:spcPts val="0"/>
                        </a:spcBef>
                        <a:spcAft>
                          <a:spcPts val="0"/>
                        </a:spcAft>
                        <a:buNone/>
                      </a:pPr>
                      <a:r>
                        <a:rPr lang="en-US" sz="3200" b="1" u="none" strike="noStrike" cap="none" dirty="0">
                          <a:latin typeface="Calibri" panose="020F0502020204030204" pitchFamily="34" charset="0"/>
                          <a:ea typeface="Century Schoolbook"/>
                          <a:cs typeface="Calibri" panose="020F0502020204030204" pitchFamily="34" charset="0"/>
                          <a:sym typeface="Century Schoolbook"/>
                        </a:rPr>
                        <a:t>Program</a:t>
                      </a:r>
                      <a:endParaRPr sz="3200" b="1"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3200" b="1" dirty="0">
                          <a:latin typeface="Calibri" panose="020F0502020204030204" pitchFamily="34" charset="0"/>
                          <a:ea typeface="Century Schoolbook"/>
                          <a:cs typeface="Calibri" panose="020F0502020204030204" pitchFamily="34" charset="0"/>
                          <a:sym typeface="Century Schoolbook"/>
                        </a:rPr>
                        <a:t>Deadline</a:t>
                      </a:r>
                      <a:endParaRPr sz="3200" b="1"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smtClean="0">
                          <a:latin typeface="Calibri" panose="020F0502020204030204" pitchFamily="34" charset="0"/>
                          <a:ea typeface="Century Schoolbook"/>
                          <a:cs typeface="Calibri" panose="020F0502020204030204" pitchFamily="34" charset="0"/>
                          <a:sym typeface="Century Schoolbook"/>
                        </a:rPr>
                        <a:t>Funding</a:t>
                      </a:r>
                    </a:p>
                  </a:txBody>
                  <a:tcPr marL="91450" marR="91450" marT="45725" marB="45725"/>
                </a:tc>
                <a:extLst>
                  <a:ext uri="{0D108BD9-81ED-4DB2-BD59-A6C34878D82A}">
                    <a16:rowId xmlns:a16="http://schemas.microsoft.com/office/drawing/2014/main" val="10000"/>
                  </a:ext>
                </a:extLst>
              </a:tr>
              <a:tr h="753774">
                <a:tc>
                  <a:txBody>
                    <a:bodyPr/>
                    <a:lstStyle/>
                    <a:p>
                      <a:pPr marL="0" marR="0" lvl="0" indent="0" algn="l" rtl="0">
                        <a:spcBef>
                          <a:spcPts val="0"/>
                        </a:spcBef>
                        <a:spcAft>
                          <a:spcPts val="0"/>
                        </a:spcAft>
                        <a:buNone/>
                      </a:pPr>
                      <a:r>
                        <a:rPr lang="en-US" sz="2000" dirty="0" smtClean="0">
                          <a:latin typeface="Calibri" panose="020F0502020204030204" pitchFamily="34" charset="0"/>
                          <a:ea typeface="Century Schoolbook"/>
                          <a:cs typeface="Calibri" panose="020F0502020204030204" pitchFamily="34" charset="0"/>
                          <a:sym typeface="Century Schoolbook"/>
                        </a:rPr>
                        <a:t>Planning </a:t>
                      </a:r>
                      <a:r>
                        <a:rPr lang="en-US" sz="2000" dirty="0">
                          <a:latin typeface="Calibri" panose="020F0502020204030204" pitchFamily="34" charset="0"/>
                          <a:ea typeface="Century Schoolbook"/>
                          <a:cs typeface="Calibri" panose="020F0502020204030204" pitchFamily="34" charset="0"/>
                          <a:sym typeface="Century Schoolbook"/>
                        </a:rPr>
                        <a:t>Grants</a:t>
                      </a:r>
                      <a:endParaRPr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2000" dirty="0" smtClean="0">
                          <a:latin typeface="Calibri" panose="020F0502020204030204" pitchFamily="34" charset="0"/>
                          <a:ea typeface="Century Schoolbook"/>
                          <a:cs typeface="Calibri" panose="020F0502020204030204" pitchFamily="34" charset="0"/>
                          <a:sym typeface="Century Schoolbook"/>
                        </a:rPr>
                        <a:t>April –</a:t>
                      </a:r>
                      <a:r>
                        <a:rPr lang="en-US" sz="2000" baseline="0" dirty="0" smtClean="0">
                          <a:latin typeface="Calibri" panose="020F0502020204030204" pitchFamily="34" charset="0"/>
                          <a:ea typeface="Century Schoolbook"/>
                          <a:cs typeface="Calibri" panose="020F0502020204030204" pitchFamily="34" charset="0"/>
                          <a:sym typeface="Century Schoolbook"/>
                        </a:rPr>
                        <a:t> December 31, 2021</a:t>
                      </a:r>
                      <a:endParaRPr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2000" dirty="0" smtClean="0">
                          <a:latin typeface="Calibri" panose="020F0502020204030204" pitchFamily="34" charset="0"/>
                          <a:ea typeface="Century Schoolbook"/>
                          <a:cs typeface="Calibri" panose="020F0502020204030204" pitchFamily="34" charset="0"/>
                          <a:sym typeface="Century Schoolbook"/>
                        </a:rPr>
                        <a:t>$700,000</a:t>
                      </a:r>
                      <a:endParaRPr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extLst>
                  <a:ext uri="{0D108BD9-81ED-4DB2-BD59-A6C34878D82A}">
                    <a16:rowId xmlns:a16="http://schemas.microsoft.com/office/drawing/2014/main" val="288605803"/>
                  </a:ext>
                </a:extLst>
              </a:tr>
              <a:tr h="1199419">
                <a:tc>
                  <a:txBody>
                    <a:bodyPr/>
                    <a:lstStyle/>
                    <a:p>
                      <a:pPr marL="0" marR="0" lvl="0" indent="0" algn="l" rtl="0">
                        <a:spcBef>
                          <a:spcPts val="0"/>
                        </a:spcBef>
                        <a:spcAft>
                          <a:spcPts val="0"/>
                        </a:spcAft>
                        <a:buNone/>
                      </a:pPr>
                      <a:r>
                        <a:rPr lang="en-US" sz="2000" dirty="0" smtClean="0">
                          <a:latin typeface="Calibri" panose="020F0502020204030204" pitchFamily="34" charset="0"/>
                          <a:ea typeface="Century Schoolbook"/>
                          <a:cs typeface="Calibri" panose="020F0502020204030204" pitchFamily="34" charset="0"/>
                          <a:sym typeface="Century Schoolbook"/>
                        </a:rPr>
                        <a:t>Open Submission Grants:</a:t>
                      </a:r>
                      <a:r>
                        <a:rPr lang="en-US" sz="2000" baseline="0" dirty="0" smtClean="0">
                          <a:latin typeface="Calibri" panose="020F0502020204030204" pitchFamily="34" charset="0"/>
                          <a:ea typeface="Century Schoolbook"/>
                          <a:cs typeface="Calibri" panose="020F0502020204030204" pitchFamily="34" charset="0"/>
                          <a:sym typeface="Century Schoolbook"/>
                        </a:rPr>
                        <a:t> </a:t>
                      </a:r>
                      <a:r>
                        <a:rPr lang="en-US" sz="1600" baseline="0" dirty="0" smtClean="0">
                          <a:latin typeface="Calibri" panose="020F0502020204030204" pitchFamily="34" charset="0"/>
                          <a:ea typeface="Century Schoolbook"/>
                          <a:cs typeface="Calibri" panose="020F0502020204030204" pitchFamily="34" charset="0"/>
                          <a:sym typeface="Century Schoolbook"/>
                        </a:rPr>
                        <a:t>Construction-Ready Water &amp; Sewer, Economic Development &amp; Entrepreneurship, </a:t>
                      </a:r>
                    </a:p>
                    <a:p>
                      <a:pPr marL="0" marR="0" lvl="0" indent="0" algn="l" rtl="0">
                        <a:spcBef>
                          <a:spcPts val="0"/>
                        </a:spcBef>
                        <a:spcAft>
                          <a:spcPts val="0"/>
                        </a:spcAft>
                        <a:buNone/>
                      </a:pPr>
                      <a:r>
                        <a:rPr lang="en-US" sz="1600" baseline="0" dirty="0" smtClean="0">
                          <a:latin typeface="Calibri" panose="020F0502020204030204" pitchFamily="34" charset="0"/>
                          <a:ea typeface="Century Schoolbook"/>
                          <a:cs typeface="Calibri" panose="020F0502020204030204" pitchFamily="34" charset="0"/>
                          <a:sym typeface="Century Schoolbook"/>
                        </a:rPr>
                        <a:t>Regional Water/Wastewater Fund</a:t>
                      </a:r>
                      <a:endParaRPr sz="16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smtClean="0">
                          <a:latin typeface="Calibri" panose="020F0502020204030204" pitchFamily="34" charset="0"/>
                          <a:ea typeface="Century Schoolbook"/>
                          <a:cs typeface="Calibri" panose="020F0502020204030204" pitchFamily="34" charset="0"/>
                          <a:sym typeface="Century Schoolbook"/>
                        </a:rPr>
                        <a:t>April –</a:t>
                      </a:r>
                      <a:r>
                        <a:rPr lang="en-US" sz="2000" baseline="0" dirty="0" smtClean="0">
                          <a:latin typeface="Calibri" panose="020F0502020204030204" pitchFamily="34" charset="0"/>
                          <a:ea typeface="Century Schoolbook"/>
                          <a:cs typeface="Calibri" panose="020F0502020204030204" pitchFamily="34" charset="0"/>
                          <a:sym typeface="Century Schoolbook"/>
                        </a:rPr>
                        <a:t> December 31, 2021</a:t>
                      </a:r>
                      <a:endParaRPr lang="en-US" sz="2000" dirty="0" smtClean="0">
                        <a:latin typeface="Calibri" panose="020F0502020204030204" pitchFamily="34" charset="0"/>
                        <a:ea typeface="Century Schoolbook"/>
                        <a:cs typeface="Calibri" panose="020F0502020204030204" pitchFamily="34" charset="0"/>
                        <a:sym typeface="Century Schoolbook"/>
                      </a:endParaRPr>
                    </a:p>
                    <a:p>
                      <a:pPr marL="0" marR="0" lvl="0" indent="0" algn="l" rtl="0">
                        <a:spcBef>
                          <a:spcPts val="0"/>
                        </a:spcBef>
                        <a:spcAft>
                          <a:spcPts val="0"/>
                        </a:spcAft>
                        <a:buNone/>
                      </a:pPr>
                      <a:endParaRPr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2000" dirty="0" smtClean="0">
                          <a:latin typeface="Calibri" panose="020F0502020204030204" pitchFamily="34" charset="0"/>
                          <a:ea typeface="Century Schoolbook"/>
                          <a:cs typeface="Calibri" panose="020F0502020204030204" pitchFamily="34" charset="0"/>
                          <a:sym typeface="Century Schoolbook"/>
                        </a:rPr>
                        <a:t>$6,000,000</a:t>
                      </a:r>
                      <a:endParaRPr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extLst>
                  <a:ext uri="{0D108BD9-81ED-4DB2-BD59-A6C34878D82A}">
                    <a16:rowId xmlns:a16="http://schemas.microsoft.com/office/drawing/2014/main" val="1006836100"/>
                  </a:ext>
                </a:extLst>
              </a:tr>
              <a:tr h="753774">
                <a:tc>
                  <a:txBody>
                    <a:bodyPr/>
                    <a:lstStyle/>
                    <a:p>
                      <a:pPr marL="0" marR="0" lvl="0" indent="0" algn="l" rtl="0">
                        <a:spcBef>
                          <a:spcPts val="0"/>
                        </a:spcBef>
                        <a:spcAft>
                          <a:spcPts val="0"/>
                        </a:spcAft>
                        <a:buNone/>
                      </a:pPr>
                      <a:r>
                        <a:rPr lang="en-US" sz="2000" dirty="0">
                          <a:latin typeface="Calibri" panose="020F0502020204030204" pitchFamily="34" charset="0"/>
                          <a:ea typeface="Century Schoolbook"/>
                          <a:cs typeface="Calibri" panose="020F0502020204030204" pitchFamily="34" charset="0"/>
                          <a:sym typeface="Century Schoolbook"/>
                        </a:rPr>
                        <a:t>Urgent Need</a:t>
                      </a:r>
                      <a:endParaRPr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2000" dirty="0" smtClean="0">
                          <a:latin typeface="Calibri" panose="020F0502020204030204" pitchFamily="34" charset="0"/>
                          <a:ea typeface="Century Schoolbook"/>
                          <a:cs typeface="Calibri" panose="020F0502020204030204" pitchFamily="34" charset="0"/>
                          <a:sym typeface="Century Schoolbook"/>
                        </a:rPr>
                        <a:t>April –</a:t>
                      </a:r>
                      <a:r>
                        <a:rPr lang="en-US" sz="2000" baseline="0" dirty="0" smtClean="0">
                          <a:latin typeface="Calibri" panose="020F0502020204030204" pitchFamily="34" charset="0"/>
                          <a:ea typeface="Century Schoolbook"/>
                          <a:cs typeface="Calibri" panose="020F0502020204030204" pitchFamily="34" charset="0"/>
                          <a:sym typeface="Century Schoolbook"/>
                        </a:rPr>
                        <a:t> December 31, 2021</a:t>
                      </a:r>
                      <a:endParaRPr lang="en-US"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2000" dirty="0" smtClean="0">
                          <a:latin typeface="Calibri" panose="020F0502020204030204" pitchFamily="34" charset="0"/>
                          <a:ea typeface="Century Schoolbook"/>
                          <a:cs typeface="Calibri" panose="020F0502020204030204" pitchFamily="34" charset="0"/>
                          <a:sym typeface="Century Schoolbook"/>
                        </a:rPr>
                        <a:t>$1,000,000</a:t>
                      </a:r>
                      <a:endParaRPr sz="2000" dirty="0">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extLst>
                  <a:ext uri="{0D108BD9-81ED-4DB2-BD59-A6C34878D82A}">
                    <a16:rowId xmlns:a16="http://schemas.microsoft.com/office/drawing/2014/main" val="10002"/>
                  </a:ext>
                </a:extLst>
              </a:tr>
              <a:tr h="822727">
                <a:tc>
                  <a:txBody>
                    <a:bodyPr/>
                    <a:lstStyle/>
                    <a:p>
                      <a:pPr marL="0" marR="0" lvl="0" indent="0" algn="l" rtl="0">
                        <a:spcBef>
                          <a:spcPts val="0"/>
                        </a:spcBef>
                        <a:spcAft>
                          <a:spcPts val="0"/>
                        </a:spcAft>
                        <a:buNone/>
                      </a:pPr>
                      <a:r>
                        <a:rPr lang="en-US" sz="2000" b="0" dirty="0" smtClean="0">
                          <a:solidFill>
                            <a:schemeClr val="tx1"/>
                          </a:solidFill>
                          <a:latin typeface="Calibri" panose="020F0502020204030204" pitchFamily="34" charset="0"/>
                          <a:ea typeface="Century Schoolbook"/>
                          <a:cs typeface="Calibri" panose="020F0502020204030204" pitchFamily="34" charset="0"/>
                          <a:sym typeface="Century Schoolbook"/>
                        </a:rPr>
                        <a:t>2</a:t>
                      </a:r>
                      <a:r>
                        <a:rPr lang="en-US" sz="2000" b="0" baseline="30000" dirty="0" smtClean="0">
                          <a:solidFill>
                            <a:schemeClr val="tx1"/>
                          </a:solidFill>
                          <a:latin typeface="Calibri" panose="020F0502020204030204" pitchFamily="34" charset="0"/>
                          <a:ea typeface="Century Schoolbook"/>
                          <a:cs typeface="Calibri" panose="020F0502020204030204" pitchFamily="34" charset="0"/>
                          <a:sym typeface="Century Schoolbook"/>
                        </a:rPr>
                        <a:t>nd</a:t>
                      </a:r>
                      <a:r>
                        <a:rPr lang="en-US" sz="2000" b="0" dirty="0" smtClean="0">
                          <a:solidFill>
                            <a:schemeClr val="tx1"/>
                          </a:solidFill>
                          <a:latin typeface="Calibri" panose="020F0502020204030204" pitchFamily="34" charset="0"/>
                          <a:ea typeface="Century Schoolbook"/>
                          <a:cs typeface="Calibri" panose="020F0502020204030204" pitchFamily="34" charset="0"/>
                          <a:sym typeface="Century Schoolbook"/>
                        </a:rPr>
                        <a:t> Round Competitive </a:t>
                      </a:r>
                      <a:r>
                        <a:rPr lang="en-US" sz="2000" b="0" dirty="0">
                          <a:solidFill>
                            <a:schemeClr val="tx1"/>
                          </a:solidFill>
                          <a:latin typeface="Calibri" panose="020F0502020204030204" pitchFamily="34" charset="0"/>
                          <a:ea typeface="Century Schoolbook"/>
                          <a:cs typeface="Calibri" panose="020F0502020204030204" pitchFamily="34" charset="0"/>
                          <a:sym typeface="Century Schoolbook"/>
                        </a:rPr>
                        <a:t>Grant</a:t>
                      </a:r>
                      <a:endParaRPr sz="2000" b="0" dirty="0">
                        <a:solidFill>
                          <a:schemeClr val="tx1"/>
                        </a:solidFill>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2000" b="0" dirty="0" smtClean="0">
                          <a:solidFill>
                            <a:schemeClr val="tx1"/>
                          </a:solidFill>
                          <a:latin typeface="Calibri" panose="020F0502020204030204" pitchFamily="34" charset="0"/>
                          <a:ea typeface="Century Schoolbook"/>
                          <a:cs typeface="Calibri" panose="020F0502020204030204" pitchFamily="34" charset="0"/>
                          <a:sym typeface="Century Schoolbook"/>
                        </a:rPr>
                        <a:t>Late Oct/Early Nov 2021</a:t>
                      </a:r>
                      <a:endParaRPr sz="2000" b="0" dirty="0">
                        <a:solidFill>
                          <a:schemeClr val="tx1"/>
                        </a:solidFill>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tc>
                  <a:txBody>
                    <a:bodyPr/>
                    <a:lstStyle/>
                    <a:p>
                      <a:pPr marL="0" marR="0" lvl="0" indent="0" algn="l" rtl="0">
                        <a:spcBef>
                          <a:spcPts val="0"/>
                        </a:spcBef>
                        <a:spcAft>
                          <a:spcPts val="0"/>
                        </a:spcAft>
                        <a:buNone/>
                      </a:pPr>
                      <a:r>
                        <a:rPr lang="en-US" sz="2000" b="0" dirty="0" smtClean="0">
                          <a:solidFill>
                            <a:schemeClr val="tx1"/>
                          </a:solidFill>
                          <a:latin typeface="Calibri" panose="020F0502020204030204" pitchFamily="34" charset="0"/>
                          <a:ea typeface="Century Schoolbook"/>
                          <a:cs typeface="Calibri" panose="020F0502020204030204" pitchFamily="34" charset="0"/>
                          <a:sym typeface="Century Schoolbook"/>
                        </a:rPr>
                        <a:t>$TBD</a:t>
                      </a:r>
                      <a:endParaRPr sz="2000" b="0" dirty="0">
                        <a:solidFill>
                          <a:schemeClr val="tx1"/>
                        </a:solidFill>
                        <a:latin typeface="Calibri" panose="020F0502020204030204" pitchFamily="34" charset="0"/>
                        <a:ea typeface="Century Schoolbook"/>
                        <a:cs typeface="Calibri" panose="020F0502020204030204" pitchFamily="34" charset="0"/>
                        <a:sym typeface="Century Schoolbook"/>
                      </a:endParaRPr>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84068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extBox 4"/>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7" name="TextBox 6"/>
          <p:cNvSpPr txBox="1"/>
          <p:nvPr/>
        </p:nvSpPr>
        <p:spPr>
          <a:xfrm>
            <a:off x="4659923" y="-40656"/>
            <a:ext cx="7423219" cy="1077218"/>
          </a:xfrm>
          <a:prstGeom prst="rect">
            <a:avLst/>
          </a:prstGeom>
          <a:noFill/>
        </p:spPr>
        <p:txBody>
          <a:bodyPr wrap="square" rtlCol="0">
            <a:spAutoFit/>
          </a:bodyPr>
          <a:lstStyle/>
          <a:p>
            <a:pPr algn="r"/>
            <a:r>
              <a:rPr lang="en-US" sz="3200" dirty="0" smtClean="0">
                <a:solidFill>
                  <a:schemeClr val="bg1"/>
                </a:solidFill>
              </a:rPr>
              <a:t>Housing Innovations in Energy Efficiency (HIEE)</a:t>
            </a:r>
            <a:endParaRPr lang="en-US" sz="32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4" name="Content Placeholder 3"/>
          <p:cNvSpPr>
            <a:spLocks noGrp="1"/>
          </p:cNvSpPr>
          <p:nvPr>
            <p:ph idx="1"/>
          </p:nvPr>
        </p:nvSpPr>
        <p:spPr/>
        <p:txBody>
          <a:bodyPr>
            <a:normAutofit fontScale="92500" lnSpcReduction="20000"/>
          </a:bodyPr>
          <a:lstStyle/>
          <a:p>
            <a:r>
              <a:rPr lang="en-US" u="sng" dirty="0"/>
              <a:t>HIEE Funding - Proceeds and Projections</a:t>
            </a:r>
            <a:endParaRPr lang="en-US" dirty="0"/>
          </a:p>
          <a:p>
            <a:pPr lvl="1"/>
            <a:r>
              <a:rPr lang="en-US" dirty="0"/>
              <a:t>March </a:t>
            </a:r>
            <a:r>
              <a:rPr lang="en-US" dirty="0" smtClean="0"/>
              <a:t>RGGI </a:t>
            </a:r>
            <a:r>
              <a:rPr lang="en-US" dirty="0"/>
              <a:t>auction - $21.7m in program funds to </a:t>
            </a:r>
            <a:r>
              <a:rPr lang="en-US" dirty="0" smtClean="0"/>
              <a:t>DHCD</a:t>
            </a:r>
          </a:p>
          <a:p>
            <a:pPr lvl="1"/>
            <a:r>
              <a:rPr lang="en-US" dirty="0" smtClean="0"/>
              <a:t>June RGGI auction- $22.6m in program funds to DHCD</a:t>
            </a:r>
            <a:endParaRPr lang="en-US" dirty="0"/>
          </a:p>
          <a:p>
            <a:pPr lvl="1"/>
            <a:r>
              <a:rPr lang="en-US" dirty="0" smtClean="0"/>
              <a:t>Quarterly </a:t>
            </a:r>
            <a:r>
              <a:rPr lang="en-US" dirty="0"/>
              <a:t>RGGI auctions expected to yield in range of $50-60m in new program funding to DHCD annually </a:t>
            </a:r>
          </a:p>
          <a:p>
            <a:r>
              <a:rPr lang="en-US" u="sng" dirty="0"/>
              <a:t>DHCD program integration</a:t>
            </a:r>
            <a:endParaRPr lang="en-US" dirty="0"/>
          </a:p>
          <a:p>
            <a:pPr lvl="1"/>
            <a:r>
              <a:rPr lang="en-US" dirty="0"/>
              <a:t>$8.7m HIEE funds offered as part of April 30 Affordable and Special Needs Housing (ASNH) application round - HIEE funds incent improved energy efficiency performance and health and safety measures for affordable housing, including new construction, substantial rehab and adaptive reuse projects.</a:t>
            </a:r>
          </a:p>
          <a:p>
            <a:pPr lvl="1"/>
            <a:r>
              <a:rPr lang="en-US" dirty="0"/>
              <a:t>$13.0m to be available to weatherization agencies to make repairs </a:t>
            </a:r>
            <a:r>
              <a:rPr lang="en-US" dirty="0" smtClean="0"/>
              <a:t>launched in July. Potential </a:t>
            </a:r>
            <a:r>
              <a:rPr lang="en-US" dirty="0"/>
              <a:t>to unlock energy savings for hundreds of low-income Virginia households, help reduce energy burden (percentage of income going to energy expenses), improve comfort, and health and safety</a:t>
            </a:r>
            <a:r>
              <a:rPr lang="en-US" dirty="0" smtClean="0"/>
              <a:t>.</a:t>
            </a:r>
            <a:endParaRPr lang="en-US" dirty="0"/>
          </a:p>
        </p:txBody>
      </p:sp>
    </p:spTree>
    <p:extLst>
      <p:ext uri="{BB962C8B-B14F-4D97-AF65-F5344CB8AC3E}">
        <p14:creationId xmlns:p14="http://schemas.microsoft.com/office/powerpoint/2010/main" val="267777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extBox 4"/>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7" name="TextBox 6"/>
          <p:cNvSpPr txBox="1"/>
          <p:nvPr/>
        </p:nvSpPr>
        <p:spPr>
          <a:xfrm>
            <a:off x="4659923" y="-40656"/>
            <a:ext cx="7423219" cy="1077218"/>
          </a:xfrm>
          <a:prstGeom prst="rect">
            <a:avLst/>
          </a:prstGeom>
          <a:noFill/>
        </p:spPr>
        <p:txBody>
          <a:bodyPr wrap="square" rtlCol="0">
            <a:spAutoFit/>
          </a:bodyPr>
          <a:lstStyle/>
          <a:p>
            <a:pPr algn="r"/>
            <a:r>
              <a:rPr lang="en-US" sz="3200" dirty="0" smtClean="0">
                <a:solidFill>
                  <a:schemeClr val="bg1"/>
                </a:solidFill>
              </a:rPr>
              <a:t>Housing Innovations in Energy Efficiency (HIEE)</a:t>
            </a:r>
            <a:endParaRPr lang="en-US" sz="32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4" name="Content Placeholder 3"/>
          <p:cNvSpPr>
            <a:spLocks noGrp="1"/>
          </p:cNvSpPr>
          <p:nvPr>
            <p:ph idx="1"/>
          </p:nvPr>
        </p:nvSpPr>
        <p:spPr/>
        <p:txBody>
          <a:bodyPr>
            <a:normAutofit fontScale="92500" lnSpcReduction="10000"/>
          </a:bodyPr>
          <a:lstStyle/>
          <a:p>
            <a:r>
              <a:rPr lang="en-US" u="sng" dirty="0"/>
              <a:t>Next steps</a:t>
            </a:r>
            <a:endParaRPr lang="en-US" dirty="0"/>
          </a:p>
          <a:p>
            <a:pPr lvl="1"/>
            <a:r>
              <a:rPr lang="en-US" dirty="0"/>
              <a:t>DHCD and </a:t>
            </a:r>
            <a:r>
              <a:rPr lang="en-US" dirty="0" smtClean="0"/>
              <a:t>informal HIEE </a:t>
            </a:r>
            <a:r>
              <a:rPr lang="en-US" dirty="0"/>
              <a:t>Advisory Group forging agreement on Housing Innovation Partnerships (HIP) grant program proposal - HIP grants would be competitive and available to localities and other stakeholders; HIP grant program would seek demonstration projects for  innovative and scalable solutions to "deep energy retrofits" for affordable housing, including multi-family, detached single-family and manufactured/mobile homes.</a:t>
            </a:r>
          </a:p>
          <a:p>
            <a:pPr lvl="1"/>
            <a:r>
              <a:rPr lang="en-US" dirty="0"/>
              <a:t>DHCD program staff working on ways to integrate HIEE funds into housing renovation programs, such as Acquire, Renovate, Sell and Community Development Block Grant</a:t>
            </a:r>
          </a:p>
          <a:p>
            <a:pPr lvl="1"/>
            <a:r>
              <a:rPr lang="en-US" dirty="0"/>
              <a:t>Virginia Center for Housing Research at Virginia Tech is providing support via technical assistance contract to  DHCD on HIEE - Focus on energy modeling, energy savings data acquisition, GIS mapping of energy-burdened communities.</a:t>
            </a:r>
          </a:p>
          <a:p>
            <a:r>
              <a:rPr lang="en-US" u="sng" dirty="0"/>
              <a:t>Resources</a:t>
            </a:r>
          </a:p>
          <a:p>
            <a:pPr lvl="1"/>
            <a:r>
              <a:rPr lang="en-US" dirty="0"/>
              <a:t>HIEE Program website: </a:t>
            </a:r>
            <a:r>
              <a:rPr lang="en-US" dirty="0">
                <a:hlinkClick r:id="rId4"/>
              </a:rPr>
              <a:t>https://</a:t>
            </a:r>
            <a:r>
              <a:rPr lang="en-US" dirty="0" smtClean="0">
                <a:hlinkClick r:id="rId4"/>
              </a:rPr>
              <a:t>dhcd.Virginia.gov/hiee</a:t>
            </a:r>
            <a:endParaRPr lang="en-US" dirty="0"/>
          </a:p>
        </p:txBody>
      </p:sp>
    </p:spTree>
    <p:extLst>
      <p:ext uri="{BB962C8B-B14F-4D97-AF65-F5344CB8AC3E}">
        <p14:creationId xmlns:p14="http://schemas.microsoft.com/office/powerpoint/2010/main" val="3882379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8" name="TextBox 7"/>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10" name="TextBox 9"/>
          <p:cNvSpPr txBox="1"/>
          <p:nvPr/>
        </p:nvSpPr>
        <p:spPr>
          <a:xfrm>
            <a:off x="6322219" y="-22566"/>
            <a:ext cx="5876064" cy="584775"/>
          </a:xfrm>
          <a:prstGeom prst="rect">
            <a:avLst/>
          </a:prstGeom>
          <a:noFill/>
        </p:spPr>
        <p:txBody>
          <a:bodyPr wrap="square" rtlCol="0">
            <a:spAutoFit/>
          </a:bodyPr>
          <a:lstStyle/>
          <a:p>
            <a:pPr algn="r"/>
            <a:r>
              <a:rPr lang="en-US" sz="3200" dirty="0" smtClean="0">
                <a:solidFill>
                  <a:schemeClr val="bg1"/>
                </a:solidFill>
              </a:rPr>
              <a:t>Housing Trust Fund (HTF)</a:t>
            </a:r>
            <a:endParaRPr lang="en-US" sz="32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2" name="Content Placeholder 1"/>
          <p:cNvSpPr>
            <a:spLocks noGrp="1"/>
          </p:cNvSpPr>
          <p:nvPr>
            <p:ph idx="1"/>
          </p:nvPr>
        </p:nvSpPr>
        <p:spPr/>
        <p:txBody>
          <a:bodyPr>
            <a:normAutofit/>
          </a:bodyPr>
          <a:lstStyle/>
          <a:p>
            <a:r>
              <a:rPr lang="en-US" dirty="0" smtClean="0"/>
              <a:t>$</a:t>
            </a:r>
            <a:r>
              <a:rPr lang="en-US" dirty="0"/>
              <a:t>70.7 million for FY </a:t>
            </a:r>
            <a:r>
              <a:rPr lang="en-US" dirty="0" smtClean="0"/>
              <a:t>2021</a:t>
            </a:r>
          </a:p>
          <a:p>
            <a:pPr lvl="1">
              <a:buFont typeface="Wingdings" panose="05000000000000000000" pitchFamily="2" charset="2"/>
              <a:buChar char="§"/>
            </a:pPr>
            <a:r>
              <a:rPr lang="en-US" dirty="0" smtClean="0"/>
              <a:t>Included special appropriation for Virginia Rent and Mortgage Relief Program</a:t>
            </a:r>
            <a:endParaRPr lang="en-US" dirty="0"/>
          </a:p>
          <a:p>
            <a:r>
              <a:rPr lang="en-US" dirty="0"/>
              <a:t>$55 million for FY </a:t>
            </a:r>
            <a:r>
              <a:rPr lang="en-US" dirty="0" smtClean="0"/>
              <a:t>2022</a:t>
            </a:r>
          </a:p>
          <a:p>
            <a:r>
              <a:rPr lang="en-US" dirty="0" smtClean="0"/>
              <a:t>There will be a Fall round of the Affordable and Special Needs Housing program </a:t>
            </a:r>
          </a:p>
          <a:p>
            <a:r>
              <a:rPr lang="en-US" dirty="0" smtClean="0"/>
              <a:t>Demand in applications has increased with funding increase</a:t>
            </a:r>
          </a:p>
          <a:p>
            <a:r>
              <a:rPr lang="en-US" dirty="0" smtClean="0"/>
              <a:t>New HIEE funds for energy efficiency improvements to Affordable and Special Needs Housing projects</a:t>
            </a:r>
            <a:endParaRPr lang="en-US" dirty="0"/>
          </a:p>
        </p:txBody>
      </p:sp>
    </p:spTree>
    <p:extLst>
      <p:ext uri="{BB962C8B-B14F-4D97-AF65-F5344CB8AC3E}">
        <p14:creationId xmlns:p14="http://schemas.microsoft.com/office/powerpoint/2010/main" val="3342211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8" name="TextBox 7"/>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10" name="TextBox 9"/>
          <p:cNvSpPr txBox="1"/>
          <p:nvPr/>
        </p:nvSpPr>
        <p:spPr>
          <a:xfrm>
            <a:off x="6322219" y="-22566"/>
            <a:ext cx="5876064" cy="584775"/>
          </a:xfrm>
          <a:prstGeom prst="rect">
            <a:avLst/>
          </a:prstGeom>
          <a:noFill/>
        </p:spPr>
        <p:txBody>
          <a:bodyPr wrap="square" rtlCol="0">
            <a:spAutoFit/>
          </a:bodyPr>
          <a:lstStyle/>
          <a:p>
            <a:pPr algn="r"/>
            <a:r>
              <a:rPr lang="en-US" sz="3200" dirty="0" smtClean="0">
                <a:solidFill>
                  <a:schemeClr val="bg1"/>
                </a:solidFill>
              </a:rPr>
              <a:t>Rent Relief Program (RRP)</a:t>
            </a:r>
            <a:endParaRPr lang="en-US" sz="32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2" name="Content Placeholder 1"/>
          <p:cNvSpPr>
            <a:spLocks noGrp="1"/>
          </p:cNvSpPr>
          <p:nvPr>
            <p:ph idx="1"/>
          </p:nvPr>
        </p:nvSpPr>
        <p:spPr/>
        <p:txBody>
          <a:bodyPr>
            <a:normAutofit fontScale="92500"/>
          </a:bodyPr>
          <a:lstStyle/>
          <a:p>
            <a:r>
              <a:rPr lang="en-US" dirty="0"/>
              <a:t>The Virginia Rent Relief Program (RRP) is designed to support and ensure housing stability across the Commonwealth during the coronavirus pandemic </a:t>
            </a:r>
          </a:p>
          <a:p>
            <a:r>
              <a:rPr lang="en-US" dirty="0"/>
              <a:t>This program has two doors of entry, one for landlords and one for tenants</a:t>
            </a:r>
          </a:p>
          <a:p>
            <a:r>
              <a:rPr lang="en-US" dirty="0"/>
              <a:t>The same information is required of both parties, regardless of where the RRP application is initiated</a:t>
            </a:r>
          </a:p>
          <a:p>
            <a:r>
              <a:rPr lang="en-US" dirty="0"/>
              <a:t>RRP is offered to tenants and landlords statewide, with two exceptions:</a:t>
            </a:r>
          </a:p>
          <a:p>
            <a:pPr lvl="1"/>
            <a:r>
              <a:rPr lang="en-US" dirty="0"/>
              <a:t>Chesterfield and Fairfax Counties have elected to administer rent relief programs at the local level as allowed by Treasury’s Emergency Rental Assistance program</a:t>
            </a:r>
          </a:p>
          <a:p>
            <a:pPr lvl="1"/>
            <a:r>
              <a:rPr lang="en-US" dirty="0"/>
              <a:t>Applicants are referred to these local programs for assistance and contact information for those programs is provided on all RRP websites</a:t>
            </a:r>
          </a:p>
          <a:p>
            <a:endParaRPr lang="en-US" dirty="0" smtClean="0"/>
          </a:p>
        </p:txBody>
      </p:sp>
    </p:spTree>
    <p:extLst>
      <p:ext uri="{BB962C8B-B14F-4D97-AF65-F5344CB8AC3E}">
        <p14:creationId xmlns:p14="http://schemas.microsoft.com/office/powerpoint/2010/main" val="1574554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8" name="TextBox 7"/>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10" name="TextBox 9"/>
          <p:cNvSpPr txBox="1"/>
          <p:nvPr/>
        </p:nvSpPr>
        <p:spPr>
          <a:xfrm>
            <a:off x="6322219" y="-22566"/>
            <a:ext cx="5876064" cy="584775"/>
          </a:xfrm>
          <a:prstGeom prst="rect">
            <a:avLst/>
          </a:prstGeom>
          <a:noFill/>
        </p:spPr>
        <p:txBody>
          <a:bodyPr wrap="square" rtlCol="0">
            <a:spAutoFit/>
          </a:bodyPr>
          <a:lstStyle/>
          <a:p>
            <a:pPr algn="r"/>
            <a:r>
              <a:rPr lang="en-US" sz="3200" dirty="0" smtClean="0">
                <a:solidFill>
                  <a:schemeClr val="bg1"/>
                </a:solidFill>
              </a:rPr>
              <a:t>Rent Relief Program (RRP)</a:t>
            </a:r>
            <a:endParaRPr lang="en-US" sz="32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2" name="Content Placeholder 1"/>
          <p:cNvSpPr>
            <a:spLocks noGrp="1"/>
          </p:cNvSpPr>
          <p:nvPr>
            <p:ph idx="1"/>
          </p:nvPr>
        </p:nvSpPr>
        <p:spPr/>
        <p:txBody>
          <a:bodyPr>
            <a:normAutofit/>
          </a:bodyPr>
          <a:lstStyle/>
          <a:p>
            <a:r>
              <a:rPr lang="en-US" dirty="0"/>
              <a:t>Tenants can apply for rent relief through the RRP Support Center online or by telephone</a:t>
            </a:r>
          </a:p>
          <a:p>
            <a:pPr lvl="1"/>
            <a:r>
              <a:rPr lang="en-US" dirty="0"/>
              <a:t>Online: applications.deval.us</a:t>
            </a:r>
          </a:p>
          <a:p>
            <a:pPr lvl="1"/>
            <a:r>
              <a:rPr lang="en-US" dirty="0"/>
              <a:t>Telephone: 703-962-1884</a:t>
            </a:r>
          </a:p>
          <a:p>
            <a:pPr marL="342891" lvl="1" indent="0">
              <a:buNone/>
            </a:pPr>
            <a:endParaRPr lang="en-US" dirty="0"/>
          </a:p>
          <a:p>
            <a:r>
              <a:rPr lang="en-US" dirty="0"/>
              <a:t>Landlords can apply for rent relief on behalf of tenants through Virginia Housing’s online portal: </a:t>
            </a:r>
          </a:p>
          <a:p>
            <a:pPr lvl="1"/>
            <a:r>
              <a:rPr lang="en-US" dirty="0">
                <a:hlinkClick r:id="rId5"/>
              </a:rPr>
              <a:t>www.VirginiaHousing.com/RentRelief</a:t>
            </a:r>
            <a:endParaRPr lang="en-US" dirty="0"/>
          </a:p>
          <a:p>
            <a:endParaRPr lang="en-US" dirty="0" smtClean="0"/>
          </a:p>
        </p:txBody>
      </p:sp>
    </p:spTree>
    <p:extLst>
      <p:ext uri="{BB962C8B-B14F-4D97-AF65-F5344CB8AC3E}">
        <p14:creationId xmlns:p14="http://schemas.microsoft.com/office/powerpoint/2010/main" val="2943267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8" name="TextBox 7"/>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10" name="TextBox 9"/>
          <p:cNvSpPr txBox="1"/>
          <p:nvPr/>
        </p:nvSpPr>
        <p:spPr>
          <a:xfrm>
            <a:off x="6322219" y="-22566"/>
            <a:ext cx="5876064" cy="584775"/>
          </a:xfrm>
          <a:prstGeom prst="rect">
            <a:avLst/>
          </a:prstGeom>
          <a:noFill/>
        </p:spPr>
        <p:txBody>
          <a:bodyPr wrap="square" rtlCol="0">
            <a:spAutoFit/>
          </a:bodyPr>
          <a:lstStyle/>
          <a:p>
            <a:pPr algn="r"/>
            <a:r>
              <a:rPr lang="en-US" sz="3200" dirty="0" smtClean="0">
                <a:solidFill>
                  <a:schemeClr val="bg1"/>
                </a:solidFill>
              </a:rPr>
              <a:t>Rent Relief Program (RRP)</a:t>
            </a:r>
            <a:endParaRPr lang="en-US" sz="32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2" name="Content Placeholder 1"/>
          <p:cNvSpPr>
            <a:spLocks noGrp="1"/>
          </p:cNvSpPr>
          <p:nvPr>
            <p:ph idx="1"/>
          </p:nvPr>
        </p:nvSpPr>
        <p:spPr/>
        <p:txBody>
          <a:bodyPr>
            <a:normAutofit fontScale="55000" lnSpcReduction="20000"/>
          </a:bodyPr>
          <a:lstStyle/>
          <a:p>
            <a:r>
              <a:rPr lang="en-US" dirty="0" smtClean="0"/>
              <a:t>Through July 14, </a:t>
            </a:r>
            <a:r>
              <a:rPr lang="en-US" dirty="0"/>
              <a:t>RRP has processed and disbursed more than </a:t>
            </a:r>
            <a:r>
              <a:rPr lang="en-US" dirty="0" smtClean="0"/>
              <a:t>$311.8 </a:t>
            </a:r>
            <a:r>
              <a:rPr lang="en-US" dirty="0"/>
              <a:t>million in </a:t>
            </a:r>
            <a:r>
              <a:rPr lang="en-US" dirty="0" smtClean="0"/>
              <a:t>55,941 </a:t>
            </a:r>
            <a:r>
              <a:rPr lang="en-US" dirty="0"/>
              <a:t>rent and mortgage relief payments for households throughout Virginia. In </a:t>
            </a:r>
            <a:r>
              <a:rPr lang="en-US" dirty="0" smtClean="0"/>
              <a:t>total, 48, 514 unique </a:t>
            </a:r>
            <a:r>
              <a:rPr lang="en-US" dirty="0"/>
              <a:t>households have received rental relief payments, and </a:t>
            </a:r>
            <a:r>
              <a:rPr lang="en-US" dirty="0" smtClean="0"/>
              <a:t>541 unique </a:t>
            </a:r>
            <a:r>
              <a:rPr lang="en-US" dirty="0"/>
              <a:t>households have received mortgage relief payments.</a:t>
            </a:r>
          </a:p>
          <a:p>
            <a:r>
              <a:rPr lang="en-US" dirty="0" smtClean="0"/>
              <a:t>Out </a:t>
            </a:r>
            <a:r>
              <a:rPr lang="en-US" dirty="0"/>
              <a:t>of the households that have received payments since the inception of the program, over </a:t>
            </a:r>
            <a:r>
              <a:rPr lang="en-US" dirty="0" smtClean="0"/>
              <a:t>60% </a:t>
            </a:r>
            <a:r>
              <a:rPr lang="en-US" dirty="0"/>
              <a:t>included children under 8 years old and </a:t>
            </a:r>
            <a:r>
              <a:rPr lang="en-US" dirty="0" smtClean="0"/>
              <a:t>52% </a:t>
            </a:r>
            <a:r>
              <a:rPr lang="en-US" dirty="0"/>
              <a:t>included children ages 9-17. Of those who identified their race, Black households accounted for almost </a:t>
            </a:r>
            <a:r>
              <a:rPr lang="en-US" dirty="0" smtClean="0"/>
              <a:t>53% </a:t>
            </a:r>
            <a:r>
              <a:rPr lang="en-US" dirty="0"/>
              <a:t>of those served, and white households accounted for </a:t>
            </a:r>
            <a:r>
              <a:rPr lang="en-US" dirty="0" smtClean="0"/>
              <a:t>23% </a:t>
            </a:r>
            <a:r>
              <a:rPr lang="en-US" dirty="0"/>
              <a:t>of those served. More than </a:t>
            </a:r>
            <a:r>
              <a:rPr lang="en-US" dirty="0" smtClean="0"/>
              <a:t>74% </a:t>
            </a:r>
            <a:r>
              <a:rPr lang="en-US" dirty="0"/>
              <a:t>of all households are at or below 30% of area median income. </a:t>
            </a:r>
          </a:p>
          <a:p>
            <a:r>
              <a:rPr lang="en-US" dirty="0" smtClean="0"/>
              <a:t>Under </a:t>
            </a:r>
            <a:r>
              <a:rPr lang="en-US" dirty="0"/>
              <a:t>the first tranche of Emergency Rental Assistance (ERA 1.0) federal funding as authorized by the Consolidated Appropriations Act 2021 (Effective December 27, 2020), tenants may be eligible for rent arrear payments, and up to three months of payments into the future, as well as their current month’s rent to maintain housing stability. The total payments may not exceed a total of 15 months of rental assistance per household. </a:t>
            </a:r>
            <a:endParaRPr lang="en-US" dirty="0" smtClean="0"/>
          </a:p>
          <a:p>
            <a:r>
              <a:rPr lang="en-US" dirty="0" smtClean="0"/>
              <a:t>The </a:t>
            </a:r>
            <a:r>
              <a:rPr lang="en-US" dirty="0"/>
              <a:t>ERA 1.0 federal stimulus package provided Virginia with $569 million in rent relief </a:t>
            </a:r>
          </a:p>
          <a:p>
            <a:r>
              <a:rPr lang="en-US" dirty="0" smtClean="0"/>
              <a:t>The </a:t>
            </a:r>
            <a:r>
              <a:rPr lang="en-US" dirty="0"/>
              <a:t>American Rescue Plan (Effective March 11, 2021) allocates </a:t>
            </a:r>
            <a:r>
              <a:rPr lang="en-US" dirty="0" smtClean="0"/>
              <a:t>$451 million </a:t>
            </a:r>
            <a:r>
              <a:rPr lang="en-US" dirty="0"/>
              <a:t>to Virginia for Emergency Rental Assistance (ERA </a:t>
            </a:r>
            <a:r>
              <a:rPr lang="en-US" dirty="0" smtClean="0"/>
              <a:t>2.0)</a:t>
            </a:r>
          </a:p>
          <a:p>
            <a:r>
              <a:rPr lang="en-US" dirty="0"/>
              <a:t>Virginia Rent Relief Program (RRP) Outreach and Engagement Grant was launched at the end of June. The goal of the grant is to strategically promote RRP statewide within historically economically disadvantaged communities and assist households and landlords who have limited access to internet, accessibility or language barriers through Dec. 31, 2021.</a:t>
            </a:r>
          </a:p>
          <a:p>
            <a:endParaRPr lang="en-US" dirty="0" smtClean="0"/>
          </a:p>
        </p:txBody>
      </p:sp>
    </p:spTree>
    <p:extLst>
      <p:ext uri="{BB962C8B-B14F-4D97-AF65-F5344CB8AC3E}">
        <p14:creationId xmlns:p14="http://schemas.microsoft.com/office/powerpoint/2010/main" val="581052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 y="0"/>
            <a:ext cx="12188952" cy="6858000"/>
          </a:xfrm>
          <a:prstGeom prst="rect">
            <a:avLst/>
          </a:prstGeom>
        </p:spPr>
      </p:pic>
      <p:sp>
        <p:nvSpPr>
          <p:cNvPr id="8" name="TextBox 7"/>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10" name="TextBox 9"/>
          <p:cNvSpPr txBox="1"/>
          <p:nvPr/>
        </p:nvSpPr>
        <p:spPr>
          <a:xfrm>
            <a:off x="7858340" y="30074"/>
            <a:ext cx="4534186" cy="584775"/>
          </a:xfrm>
          <a:prstGeom prst="rect">
            <a:avLst/>
          </a:prstGeom>
          <a:noFill/>
        </p:spPr>
        <p:txBody>
          <a:bodyPr wrap="square" rtlCol="0">
            <a:spAutoFit/>
          </a:bodyPr>
          <a:lstStyle/>
          <a:p>
            <a:pPr algn="ctr"/>
            <a:r>
              <a:rPr lang="en-US" sz="3200" b="1" dirty="0" smtClean="0">
                <a:solidFill>
                  <a:schemeClr val="bg1"/>
                </a:solidFill>
              </a:rPr>
              <a:t>AGENCY </a:t>
            </a:r>
            <a:r>
              <a:rPr lang="en-US" sz="3200" b="1" dirty="0">
                <a:solidFill>
                  <a:schemeClr val="bg1"/>
                </a:solidFill>
              </a:rPr>
              <a:t>CONTACTS</a:t>
            </a:r>
            <a:endParaRPr lang="en-US" sz="32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2" name="Content Placeholder 1"/>
          <p:cNvSpPr>
            <a:spLocks noGrp="1"/>
          </p:cNvSpPr>
          <p:nvPr>
            <p:ph idx="1"/>
          </p:nvPr>
        </p:nvSpPr>
        <p:spPr>
          <a:xfrm>
            <a:off x="595816" y="699509"/>
            <a:ext cx="11119504" cy="4964845"/>
          </a:xfrm>
        </p:spPr>
        <p:txBody>
          <a:bodyPr>
            <a:normAutofit fontScale="25000" lnSpcReduction="20000"/>
          </a:bodyPr>
          <a:lstStyle/>
          <a:p>
            <a:pPr marL="0" indent="0" algn="ctr">
              <a:buNone/>
            </a:pPr>
            <a:endParaRPr lang="en-US" sz="6200" dirty="0" smtClean="0">
              <a:hlinkClick r:id="rId5"/>
            </a:endParaRPr>
          </a:p>
          <a:p>
            <a:pPr marL="0" indent="0" algn="ctr">
              <a:lnSpc>
                <a:spcPct val="120000"/>
              </a:lnSpc>
              <a:buNone/>
            </a:pPr>
            <a:r>
              <a:rPr lang="en-US" sz="6200" b="1" u="sng" dirty="0"/>
              <a:t>CDBG</a:t>
            </a:r>
          </a:p>
          <a:p>
            <a:pPr marL="0" indent="0" algn="ctr">
              <a:buNone/>
            </a:pPr>
            <a:r>
              <a:rPr lang="en-US" sz="6200" dirty="0"/>
              <a:t>Matt Weaver </a:t>
            </a:r>
            <a:r>
              <a:rPr lang="en-US" sz="6200" dirty="0">
                <a:cs typeface="Arial" panose="020B0604020202020204" pitchFamily="34" charset="0"/>
                <a:hlinkClick r:id="rId6"/>
              </a:rPr>
              <a:t>matt.weaver@dhcd.virginia.gov</a:t>
            </a:r>
            <a:r>
              <a:rPr lang="en-US" sz="6200" dirty="0">
                <a:cs typeface="Arial" panose="020B0604020202020204" pitchFamily="34" charset="0"/>
              </a:rPr>
              <a:t> </a:t>
            </a:r>
            <a:r>
              <a:rPr lang="en-US" sz="6200" dirty="0" smtClean="0">
                <a:cs typeface="Arial" panose="020B0604020202020204" pitchFamily="34" charset="0"/>
              </a:rPr>
              <a:t> </a:t>
            </a:r>
            <a:endParaRPr lang="en-US" sz="6200" dirty="0">
              <a:cs typeface="Arial" panose="020B0604020202020204" pitchFamily="34" charset="0"/>
            </a:endParaRPr>
          </a:p>
          <a:p>
            <a:pPr marL="0" indent="0" algn="ctr">
              <a:buNone/>
            </a:pPr>
            <a:r>
              <a:rPr lang="en-US" sz="6200" dirty="0">
                <a:cs typeface="Arial" panose="020B0604020202020204" pitchFamily="34" charset="0"/>
              </a:rPr>
              <a:t>Rachel Jordan </a:t>
            </a:r>
            <a:r>
              <a:rPr lang="en-US" sz="6200" dirty="0">
                <a:cs typeface="Arial" panose="020B0604020202020204" pitchFamily="34" charset="0"/>
                <a:hlinkClick r:id="rId7"/>
              </a:rPr>
              <a:t>rachel.jordan@dhcd.virginia.gov</a:t>
            </a:r>
            <a:r>
              <a:rPr lang="en-US" sz="6200" dirty="0">
                <a:cs typeface="Arial" panose="020B0604020202020204" pitchFamily="34" charset="0"/>
              </a:rPr>
              <a:t/>
            </a:r>
            <a:br>
              <a:rPr lang="en-US" sz="6200" dirty="0">
                <a:cs typeface="Arial" panose="020B0604020202020204" pitchFamily="34" charset="0"/>
              </a:rPr>
            </a:br>
            <a:endParaRPr lang="en-US" sz="6200" dirty="0">
              <a:cs typeface="Arial" panose="020B0604020202020204" pitchFamily="34" charset="0"/>
            </a:endParaRPr>
          </a:p>
          <a:p>
            <a:pPr marL="0" indent="0" algn="ctr">
              <a:lnSpc>
                <a:spcPct val="120000"/>
              </a:lnSpc>
              <a:buNone/>
            </a:pPr>
            <a:r>
              <a:rPr lang="en-US" sz="6200" b="1" u="sng" dirty="0">
                <a:cs typeface="Arial" panose="020B0604020202020204" pitchFamily="34" charset="0"/>
              </a:rPr>
              <a:t>Broadband</a:t>
            </a:r>
          </a:p>
          <a:p>
            <a:pPr marL="0" indent="0" algn="ctr">
              <a:buNone/>
            </a:pPr>
            <a:r>
              <a:rPr lang="en-US" sz="6200" dirty="0">
                <a:cs typeface="Arial" panose="020B0604020202020204" pitchFamily="34" charset="0"/>
              </a:rPr>
              <a:t>Tamarah Holmes </a:t>
            </a:r>
            <a:r>
              <a:rPr lang="en-US" sz="6200" dirty="0">
                <a:cs typeface="Arial" panose="020B0604020202020204" pitchFamily="34" charset="0"/>
                <a:hlinkClick r:id="rId8"/>
              </a:rPr>
              <a:t>tamarah.holmes@dhcd.virginia.gov</a:t>
            </a:r>
            <a:r>
              <a:rPr lang="en-US" sz="6200" dirty="0">
                <a:cs typeface="Arial" panose="020B0604020202020204" pitchFamily="34" charset="0"/>
              </a:rPr>
              <a:t> </a:t>
            </a:r>
          </a:p>
          <a:p>
            <a:pPr marL="0" indent="0" algn="ctr">
              <a:buNone/>
            </a:pPr>
            <a:endParaRPr lang="en-US" sz="6200" b="1" u="sng" dirty="0">
              <a:cs typeface="Arial" panose="020B0604020202020204" pitchFamily="34" charset="0"/>
            </a:endParaRPr>
          </a:p>
          <a:p>
            <a:pPr marL="0" indent="0" algn="ctr">
              <a:lnSpc>
                <a:spcPct val="120000"/>
              </a:lnSpc>
              <a:buNone/>
            </a:pPr>
            <a:r>
              <a:rPr lang="en-US" sz="6200" b="1" u="sng" dirty="0">
                <a:cs typeface="Arial" panose="020B0604020202020204" pitchFamily="34" charset="0"/>
              </a:rPr>
              <a:t>GO </a:t>
            </a:r>
            <a:r>
              <a:rPr lang="en-US" sz="6200" b="1" u="sng" dirty="0" smtClean="0">
                <a:cs typeface="Arial" panose="020B0604020202020204" pitchFamily="34" charset="0"/>
              </a:rPr>
              <a:t>Virginia &amp; Community Revitalization</a:t>
            </a:r>
            <a:endParaRPr lang="en-US" sz="6200" b="1" u="sng" dirty="0">
              <a:cs typeface="Arial" panose="020B0604020202020204" pitchFamily="34" charset="0"/>
            </a:endParaRPr>
          </a:p>
          <a:p>
            <a:pPr marL="0" indent="0" algn="ctr">
              <a:buNone/>
            </a:pPr>
            <a:r>
              <a:rPr lang="en-US" sz="6200" dirty="0" smtClean="0"/>
              <a:t>Sara </a:t>
            </a:r>
            <a:r>
              <a:rPr lang="en-US" sz="6200" dirty="0" err="1" smtClean="0"/>
              <a:t>Dunnigan</a:t>
            </a:r>
            <a:r>
              <a:rPr lang="en-US" sz="6200" dirty="0" smtClean="0"/>
              <a:t> </a:t>
            </a:r>
            <a:r>
              <a:rPr lang="en-US" sz="6200" dirty="0" smtClean="0">
                <a:hlinkClick r:id="rId9"/>
              </a:rPr>
              <a:t>sara.dunnigan@dhcd.Virginia.gov</a:t>
            </a:r>
            <a:endParaRPr lang="en-US" sz="6200" dirty="0" smtClean="0"/>
          </a:p>
          <a:p>
            <a:pPr marL="0" indent="0" algn="ctr">
              <a:buNone/>
            </a:pPr>
            <a:r>
              <a:rPr lang="en-US" sz="6200" dirty="0" smtClean="0"/>
              <a:t>Rebecca Rowe </a:t>
            </a:r>
            <a:r>
              <a:rPr lang="en-US" sz="6200" dirty="0" smtClean="0">
                <a:hlinkClick r:id="rId10"/>
              </a:rPr>
              <a:t>rebecca.rowe@dhcd.Virginia.gov</a:t>
            </a:r>
            <a:endParaRPr lang="en-US" sz="6200" dirty="0" smtClean="0"/>
          </a:p>
          <a:p>
            <a:pPr marL="0" indent="0" algn="ctr">
              <a:buNone/>
            </a:pPr>
            <a:endParaRPr lang="en-US" sz="6200" dirty="0">
              <a:cs typeface="Arial" panose="020B0604020202020204" pitchFamily="34" charset="0"/>
            </a:endParaRPr>
          </a:p>
          <a:p>
            <a:pPr marL="0" indent="0" algn="ctr">
              <a:lnSpc>
                <a:spcPct val="120000"/>
              </a:lnSpc>
              <a:buNone/>
            </a:pPr>
            <a:r>
              <a:rPr lang="en-US" sz="6200" b="1" u="sng" dirty="0" smtClean="0">
                <a:cs typeface="Arial" panose="020B0604020202020204" pitchFamily="34" charset="0"/>
              </a:rPr>
              <a:t>Housing</a:t>
            </a:r>
            <a:br>
              <a:rPr lang="en-US" sz="6200" b="1" u="sng" dirty="0" smtClean="0">
                <a:cs typeface="Arial" panose="020B0604020202020204" pitchFamily="34" charset="0"/>
              </a:rPr>
            </a:br>
            <a:r>
              <a:rPr lang="en-US" sz="6200" dirty="0" smtClean="0">
                <a:cs typeface="Arial" panose="020B0604020202020204" pitchFamily="34" charset="0"/>
              </a:rPr>
              <a:t>Pam Kestner </a:t>
            </a:r>
            <a:r>
              <a:rPr lang="en-US" sz="6200" dirty="0" smtClean="0">
                <a:cs typeface="Arial" panose="020B0604020202020204" pitchFamily="34" charset="0"/>
                <a:hlinkClick r:id="rId11"/>
              </a:rPr>
              <a:t>pamela.kestner@dhcd.virginia.gov</a:t>
            </a:r>
            <a:endParaRPr lang="en-US" sz="6200" dirty="0" smtClean="0">
              <a:cs typeface="Arial" panose="020B0604020202020204" pitchFamily="34" charset="0"/>
            </a:endParaRPr>
          </a:p>
          <a:p>
            <a:pPr marL="0" indent="0" algn="ctr">
              <a:buNone/>
            </a:pPr>
            <a:r>
              <a:rPr lang="en-US" sz="6200" dirty="0" err="1" smtClean="0">
                <a:cs typeface="Arial" panose="020B0604020202020204" pitchFamily="34" charset="0"/>
              </a:rPr>
              <a:t>Senta</a:t>
            </a:r>
            <a:r>
              <a:rPr lang="en-US" sz="6200" dirty="0" smtClean="0">
                <a:cs typeface="Arial" panose="020B0604020202020204" pitchFamily="34" charset="0"/>
              </a:rPr>
              <a:t> </a:t>
            </a:r>
            <a:r>
              <a:rPr lang="en-US" sz="6200" dirty="0">
                <a:cs typeface="Arial" panose="020B0604020202020204" pitchFamily="34" charset="0"/>
              </a:rPr>
              <a:t>Gorrie </a:t>
            </a:r>
            <a:r>
              <a:rPr lang="en-US" sz="6200" dirty="0" smtClean="0">
                <a:cs typeface="Arial" panose="020B0604020202020204" pitchFamily="34" charset="0"/>
                <a:hlinkClick r:id="rId12"/>
              </a:rPr>
              <a:t>senta.gorrie@dhcd.virginia.gov</a:t>
            </a:r>
            <a:r>
              <a:rPr lang="en-US" sz="6200" dirty="0" smtClean="0">
                <a:cs typeface="Arial" panose="020B0604020202020204" pitchFamily="34" charset="0"/>
              </a:rPr>
              <a:t> (Rent Relief)</a:t>
            </a:r>
          </a:p>
          <a:p>
            <a:pPr marL="0" indent="0" algn="ctr">
              <a:buNone/>
            </a:pPr>
            <a:endParaRPr lang="en-US" sz="6200" dirty="0" smtClean="0">
              <a:cs typeface="Arial" panose="020B0604020202020204" pitchFamily="34" charset="0"/>
            </a:endParaRPr>
          </a:p>
        </p:txBody>
      </p:sp>
    </p:spTree>
    <p:extLst>
      <p:ext uri="{BB962C8B-B14F-4D97-AF65-F5344CB8AC3E}">
        <p14:creationId xmlns:p14="http://schemas.microsoft.com/office/powerpoint/2010/main" val="2605714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2" name="TextBox 11"/>
          <p:cNvSpPr txBox="1"/>
          <p:nvPr/>
        </p:nvSpPr>
        <p:spPr>
          <a:xfrm>
            <a:off x="8033659" y="6458596"/>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2" name="Rectangle 1"/>
          <p:cNvSpPr/>
          <p:nvPr/>
        </p:nvSpPr>
        <p:spPr>
          <a:xfrm>
            <a:off x="600152" y="1007521"/>
            <a:ext cx="11497833" cy="4462760"/>
          </a:xfrm>
          <a:prstGeom prst="rect">
            <a:avLst/>
          </a:prstGeom>
        </p:spPr>
        <p:txBody>
          <a:bodyPr wrap="square">
            <a:spAutoFit/>
          </a:bodyPr>
          <a:lstStyle/>
          <a:p>
            <a:pPr algn="ctr"/>
            <a:r>
              <a:rPr lang="en-US" sz="6000" b="1" dirty="0" smtClean="0">
                <a:solidFill>
                  <a:srgbClr val="222222"/>
                </a:solidFill>
                <a:latin typeface="Arial" panose="020B0604020202020204" pitchFamily="34" charset="0"/>
              </a:rPr>
              <a:t>DHCD</a:t>
            </a:r>
            <a:r>
              <a:rPr lang="en-US" sz="6000" b="1" dirty="0">
                <a:solidFill>
                  <a:srgbClr val="222222"/>
                </a:solidFill>
                <a:latin typeface="Arial" panose="020B0604020202020204" pitchFamily="34" charset="0"/>
              </a:rPr>
              <a:t> </a:t>
            </a:r>
            <a:r>
              <a:rPr lang="en-US" sz="6000" b="1" dirty="0" smtClean="0">
                <a:solidFill>
                  <a:srgbClr val="222222"/>
                </a:solidFill>
                <a:latin typeface="Arial" panose="020B0604020202020204" pitchFamily="34" charset="0"/>
              </a:rPr>
              <a:t>Housing Study Updates</a:t>
            </a:r>
          </a:p>
          <a:p>
            <a:pPr algn="ctr"/>
            <a:r>
              <a:rPr lang="en-US" sz="4000" b="1" dirty="0" smtClean="0">
                <a:solidFill>
                  <a:srgbClr val="222222"/>
                </a:solidFill>
                <a:latin typeface="Arial" panose="020B0604020202020204" pitchFamily="34" charset="0"/>
              </a:rPr>
              <a:t>VML Community </a:t>
            </a:r>
            <a:r>
              <a:rPr lang="en-US" sz="4000" b="1" dirty="0">
                <a:solidFill>
                  <a:srgbClr val="222222"/>
                </a:solidFill>
                <a:latin typeface="Arial" panose="020B0604020202020204" pitchFamily="34" charset="0"/>
              </a:rPr>
              <a:t>and Economic Development Policy Committee</a:t>
            </a:r>
            <a:r>
              <a:rPr lang="en-US" sz="6000" b="1" dirty="0" smtClean="0">
                <a:solidFill>
                  <a:srgbClr val="222222"/>
                </a:solidFill>
                <a:latin typeface="Arial" panose="020B0604020202020204" pitchFamily="34" charset="0"/>
              </a:rPr>
              <a:t/>
            </a:r>
            <a:br>
              <a:rPr lang="en-US" sz="6000" b="1" dirty="0" smtClean="0">
                <a:solidFill>
                  <a:srgbClr val="222222"/>
                </a:solidFill>
                <a:latin typeface="Arial" panose="020B0604020202020204" pitchFamily="34" charset="0"/>
              </a:rPr>
            </a:br>
            <a:endParaRPr lang="en-US" sz="3600" b="1" dirty="0" smtClean="0">
              <a:solidFill>
                <a:srgbClr val="222222"/>
              </a:solidFill>
              <a:latin typeface="Arial" panose="020B0604020202020204" pitchFamily="34" charset="0"/>
            </a:endParaRPr>
          </a:p>
          <a:p>
            <a:pPr algn="ctr"/>
            <a:r>
              <a:rPr lang="en-US" sz="3600" b="1" dirty="0" smtClean="0">
                <a:solidFill>
                  <a:srgbClr val="222222"/>
                </a:solidFill>
                <a:latin typeface="Arial" panose="020B0604020202020204" pitchFamily="34" charset="0"/>
              </a:rPr>
              <a:t>Kristen Dahlman</a:t>
            </a:r>
            <a:r>
              <a:rPr lang="en-US" sz="3600" b="1" dirty="0" smtClean="0">
                <a:solidFill>
                  <a:srgbClr val="222222"/>
                </a:solidFill>
                <a:latin typeface="Arial" panose="020B0604020202020204" pitchFamily="34" charset="0"/>
              </a:rPr>
              <a:t>, Policy &amp; Legislative Director</a:t>
            </a:r>
          </a:p>
          <a:p>
            <a:pPr algn="ctr"/>
            <a:endParaRPr lang="en-US" sz="3600" b="1" dirty="0">
              <a:solidFill>
                <a:srgbClr val="222222"/>
              </a:solidFill>
              <a:latin typeface="Arial" panose="020B0604020202020204" pitchFamily="34" charset="0"/>
            </a:endParaRPr>
          </a:p>
          <a:p>
            <a:pPr algn="ctr"/>
            <a:r>
              <a:rPr lang="en-US" sz="3600" b="1" dirty="0" smtClean="0">
                <a:solidFill>
                  <a:srgbClr val="222222"/>
                </a:solidFill>
                <a:latin typeface="Arial" panose="020B0604020202020204" pitchFamily="34" charset="0"/>
              </a:rPr>
              <a:t>July 28, 2021</a:t>
            </a:r>
            <a:endParaRPr lang="en-US" sz="3600" b="1" dirty="0"/>
          </a:p>
        </p:txBody>
      </p:sp>
    </p:spTree>
    <p:extLst>
      <p:ext uri="{BB962C8B-B14F-4D97-AF65-F5344CB8AC3E}">
        <p14:creationId xmlns:p14="http://schemas.microsoft.com/office/powerpoint/2010/main" val="181936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2" name="TextBox 11"/>
          <p:cNvSpPr txBox="1"/>
          <p:nvPr/>
        </p:nvSpPr>
        <p:spPr>
          <a:xfrm>
            <a:off x="8033659" y="6458596"/>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2" name="Rectangle 1"/>
          <p:cNvSpPr/>
          <p:nvPr/>
        </p:nvSpPr>
        <p:spPr>
          <a:xfrm>
            <a:off x="600152" y="1007521"/>
            <a:ext cx="11497833" cy="4339650"/>
          </a:xfrm>
          <a:prstGeom prst="rect">
            <a:avLst/>
          </a:prstGeom>
        </p:spPr>
        <p:txBody>
          <a:bodyPr wrap="square">
            <a:spAutoFit/>
          </a:bodyPr>
          <a:lstStyle/>
          <a:p>
            <a:pPr algn="ctr"/>
            <a:r>
              <a:rPr lang="en-US" sz="6000" b="1" dirty="0" smtClean="0">
                <a:solidFill>
                  <a:srgbClr val="222222"/>
                </a:solidFill>
                <a:latin typeface="Arial" panose="020B0604020202020204" pitchFamily="34" charset="0"/>
              </a:rPr>
              <a:t>DHCD</a:t>
            </a:r>
            <a:r>
              <a:rPr lang="en-US" sz="6000" b="1" dirty="0">
                <a:solidFill>
                  <a:srgbClr val="222222"/>
                </a:solidFill>
                <a:latin typeface="Arial" panose="020B0604020202020204" pitchFamily="34" charset="0"/>
              </a:rPr>
              <a:t> </a:t>
            </a:r>
            <a:r>
              <a:rPr lang="en-US" sz="6000" b="1" dirty="0" smtClean="0">
                <a:solidFill>
                  <a:srgbClr val="222222"/>
                </a:solidFill>
                <a:latin typeface="Arial" panose="020B0604020202020204" pitchFamily="34" charset="0"/>
              </a:rPr>
              <a:t>Updates</a:t>
            </a:r>
          </a:p>
          <a:p>
            <a:pPr algn="ctr"/>
            <a:r>
              <a:rPr lang="en-US" sz="3600" b="1" dirty="0">
                <a:solidFill>
                  <a:srgbClr val="222222"/>
                </a:solidFill>
                <a:latin typeface="Arial" panose="020B0604020202020204" pitchFamily="34" charset="0"/>
              </a:rPr>
              <a:t>VML Community and Economic Development </a:t>
            </a:r>
            <a:r>
              <a:rPr lang="en-US" sz="3600" b="1">
                <a:solidFill>
                  <a:srgbClr val="222222"/>
                </a:solidFill>
                <a:latin typeface="Arial" panose="020B0604020202020204" pitchFamily="34" charset="0"/>
              </a:rPr>
              <a:t>Policy </a:t>
            </a:r>
            <a:r>
              <a:rPr lang="en-US" sz="3600" b="1" smtClean="0">
                <a:solidFill>
                  <a:srgbClr val="222222"/>
                </a:solidFill>
                <a:latin typeface="Arial" panose="020B0604020202020204" pitchFamily="34" charset="0"/>
              </a:rPr>
              <a:t>Committee</a:t>
            </a:r>
            <a:br>
              <a:rPr lang="en-US" sz="3600" b="1" smtClean="0">
                <a:solidFill>
                  <a:srgbClr val="222222"/>
                </a:solidFill>
                <a:latin typeface="Arial" panose="020B0604020202020204" pitchFamily="34" charset="0"/>
              </a:rPr>
            </a:br>
            <a:endParaRPr lang="en-US" sz="3600" b="1" dirty="0">
              <a:solidFill>
                <a:srgbClr val="222222"/>
              </a:solidFill>
              <a:latin typeface="Arial" panose="020B0604020202020204" pitchFamily="34" charset="0"/>
            </a:endParaRPr>
          </a:p>
          <a:p>
            <a:pPr algn="ctr"/>
            <a:r>
              <a:rPr lang="en-US" sz="3600" b="1" dirty="0" smtClean="0">
                <a:solidFill>
                  <a:srgbClr val="222222"/>
                </a:solidFill>
                <a:latin typeface="Arial" panose="020B0604020202020204" pitchFamily="34" charset="0"/>
              </a:rPr>
              <a:t>Erik Johnston, </a:t>
            </a:r>
            <a:r>
              <a:rPr lang="en-US" sz="3600" b="1" dirty="0" smtClean="0">
                <a:solidFill>
                  <a:srgbClr val="222222"/>
                </a:solidFill>
                <a:latin typeface="Arial" panose="020B0604020202020204" pitchFamily="34" charset="0"/>
              </a:rPr>
              <a:t>Director</a:t>
            </a:r>
          </a:p>
          <a:p>
            <a:pPr algn="ctr"/>
            <a:endParaRPr lang="en-US" sz="3600" b="1" dirty="0">
              <a:solidFill>
                <a:srgbClr val="222222"/>
              </a:solidFill>
              <a:latin typeface="Arial" panose="020B0604020202020204" pitchFamily="34" charset="0"/>
            </a:endParaRPr>
          </a:p>
          <a:p>
            <a:pPr algn="ctr"/>
            <a:r>
              <a:rPr lang="en-US" sz="3600" b="1" dirty="0" smtClean="0">
                <a:solidFill>
                  <a:srgbClr val="222222"/>
                </a:solidFill>
                <a:latin typeface="Arial" panose="020B0604020202020204" pitchFamily="34" charset="0"/>
              </a:rPr>
              <a:t>July 28, 2021</a:t>
            </a:r>
            <a:endParaRPr lang="en-US" sz="3600" b="1" dirty="0"/>
          </a:p>
        </p:txBody>
      </p:sp>
    </p:spTree>
    <p:extLst>
      <p:ext uri="{BB962C8B-B14F-4D97-AF65-F5344CB8AC3E}">
        <p14:creationId xmlns:p14="http://schemas.microsoft.com/office/powerpoint/2010/main" val="1904945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a:xfrm>
            <a:off x="984956" y="1170870"/>
            <a:ext cx="10515600" cy="4351338"/>
          </a:xfrm>
        </p:spPr>
        <p:txBody>
          <a:bodyPr rtlCol="0">
            <a:noAutofit/>
          </a:bodyPr>
          <a:lstStyle/>
          <a:p>
            <a:r>
              <a:rPr lang="en-US" sz="2000" dirty="0" smtClean="0"/>
              <a:t>Due November 1, 2021, last meeting held virtually </a:t>
            </a:r>
            <a:r>
              <a:rPr lang="en-US" sz="2000" dirty="0"/>
              <a:t>J</a:t>
            </a:r>
            <a:r>
              <a:rPr lang="en-US" sz="2000" dirty="0" smtClean="0"/>
              <a:t>une 28, 2021</a:t>
            </a:r>
          </a:p>
          <a:p>
            <a:r>
              <a:rPr lang="en-US" sz="2000" dirty="0"/>
              <a:t>Six subgroups </a:t>
            </a:r>
            <a:r>
              <a:rPr lang="en-US" sz="2000" dirty="0" smtClean="0"/>
              <a:t>were formed </a:t>
            </a:r>
            <a:r>
              <a:rPr lang="en-US" sz="2000" dirty="0"/>
              <a:t>among </a:t>
            </a:r>
            <a:r>
              <a:rPr lang="en-US" sz="2000" dirty="0" smtClean="0"/>
              <a:t>Stakeholder Advisory Group </a:t>
            </a:r>
            <a:r>
              <a:rPr lang="en-US" sz="2000" dirty="0"/>
              <a:t>members to discuss the specific focus areas enumerated in HB854. These teams investigated their respective topics by hearing from experts and practitioners, reviewing best practices from across the nation, and assessing data prepared by </a:t>
            </a:r>
            <a:r>
              <a:rPr lang="en-US" sz="2000" dirty="0" err="1"/>
              <a:t>HousingForward</a:t>
            </a:r>
            <a:r>
              <a:rPr lang="en-US" sz="2000" dirty="0"/>
              <a:t> Virginia and the Steering Committee. Each subgroup reported their findings and initial recommendations to the full SAG for </a:t>
            </a:r>
            <a:r>
              <a:rPr lang="en-US" sz="2000" dirty="0" smtClean="0"/>
              <a:t>review.</a:t>
            </a:r>
          </a:p>
          <a:p>
            <a:pPr lvl="1"/>
            <a:r>
              <a:rPr lang="en-US" sz="1800" dirty="0" smtClean="0"/>
              <a:t>Data </a:t>
            </a:r>
            <a:r>
              <a:rPr lang="en-US" sz="1800" dirty="0"/>
              <a:t>and </a:t>
            </a:r>
            <a:r>
              <a:rPr lang="en-US" sz="1800" dirty="0" smtClean="0"/>
              <a:t>Research, State </a:t>
            </a:r>
            <a:r>
              <a:rPr lang="en-US" sz="1800" dirty="0"/>
              <a:t>Rental </a:t>
            </a:r>
            <a:r>
              <a:rPr lang="en-US" sz="1800" dirty="0" smtClean="0"/>
              <a:t>Subsidy, Utility </a:t>
            </a:r>
            <a:r>
              <a:rPr lang="en-US" sz="1800" dirty="0"/>
              <a:t>Rate </a:t>
            </a:r>
            <a:r>
              <a:rPr lang="en-US" sz="1800" dirty="0" smtClean="0"/>
              <a:t>Reduction, real </a:t>
            </a:r>
            <a:r>
              <a:rPr lang="en-US" sz="1800" dirty="0"/>
              <a:t>Property Tax </a:t>
            </a:r>
            <a:r>
              <a:rPr lang="en-US" sz="1800" dirty="0" smtClean="0"/>
              <a:t>Reduction, Bond Financing, Existing Programs</a:t>
            </a:r>
          </a:p>
          <a:p>
            <a:r>
              <a:rPr lang="en-US" sz="2000" dirty="0" smtClean="0"/>
              <a:t>Preliminary proposals </a:t>
            </a:r>
            <a:r>
              <a:rPr lang="en-US" sz="2000" dirty="0"/>
              <a:t>for a statewide Housing Voucher program, for expanded energy savings, real estate tax exemptions and more use of the 4% bond program</a:t>
            </a:r>
            <a:endParaRPr lang="en-US" sz="2000" dirty="0" smtClean="0"/>
          </a:p>
        </p:txBody>
      </p:sp>
      <p:sp>
        <p:nvSpPr>
          <p:cNvPr id="5" name="TextBox 4"/>
          <p:cNvSpPr txBox="1"/>
          <p:nvPr/>
        </p:nvSpPr>
        <p:spPr>
          <a:xfrm>
            <a:off x="3645408" y="-19125"/>
            <a:ext cx="8546592" cy="584775"/>
          </a:xfrm>
          <a:prstGeom prst="rect">
            <a:avLst/>
          </a:prstGeom>
          <a:noFill/>
        </p:spPr>
        <p:txBody>
          <a:bodyPr wrap="square" rtlCol="0">
            <a:spAutoFit/>
          </a:bodyPr>
          <a:lstStyle/>
          <a:p>
            <a:pPr algn="r"/>
            <a:r>
              <a:rPr lang="en-US" sz="3200" dirty="0" smtClean="0">
                <a:solidFill>
                  <a:schemeClr val="bg1"/>
                </a:solidFill>
              </a:rPr>
              <a:t>HB 854 Statewide Housing Study</a:t>
            </a:r>
            <a:endParaRPr lang="en-US" sz="3200" dirty="0">
              <a:solidFill>
                <a:schemeClr val="bg1"/>
              </a:solidFill>
            </a:endParaRPr>
          </a:p>
        </p:txBody>
      </p:sp>
    </p:spTree>
    <p:extLst>
      <p:ext uri="{BB962C8B-B14F-4D97-AF65-F5344CB8AC3E}">
        <p14:creationId xmlns:p14="http://schemas.microsoft.com/office/powerpoint/2010/main" val="811739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a:xfrm>
            <a:off x="1248882" y="1588754"/>
            <a:ext cx="10515600" cy="4351338"/>
          </a:xfrm>
        </p:spPr>
        <p:txBody>
          <a:bodyPr rtlCol="0">
            <a:noAutofit/>
          </a:bodyPr>
          <a:lstStyle/>
          <a:p>
            <a:r>
              <a:rPr lang="en-US" sz="2000" dirty="0" smtClean="0"/>
              <a:t>First report out in December on affordable housing and second in June 2022</a:t>
            </a:r>
          </a:p>
          <a:p>
            <a:r>
              <a:rPr lang="en-US" sz="2000" dirty="0"/>
              <a:t>The study will include an assessment of the number of Virginia households that are housing cost burdened; the supply of affordable, quality housing, statewide and by region; and how housing shortages vary by household demographics, such as race and income level. The study will also examine the state’s </a:t>
            </a:r>
            <a:r>
              <a:rPr lang="en-US" sz="2000" dirty="0" smtClean="0"/>
              <a:t>efforts</a:t>
            </a:r>
          </a:p>
          <a:p>
            <a:pPr lvl="1"/>
            <a:r>
              <a:rPr lang="en-US" sz="1600" dirty="0" smtClean="0"/>
              <a:t>1</a:t>
            </a:r>
            <a:r>
              <a:rPr lang="en-US" sz="1600" dirty="0"/>
              <a:t>) increase the supply of affordable housing by encouraging the development of affordable housing units </a:t>
            </a:r>
          </a:p>
          <a:p>
            <a:pPr lvl="1"/>
            <a:r>
              <a:rPr lang="en-US" sz="1600" dirty="0" smtClean="0"/>
              <a:t>2</a:t>
            </a:r>
            <a:r>
              <a:rPr lang="en-US" sz="1600" dirty="0"/>
              <a:t>) make existing housing more affordable to homeowners and renters through direct financial assistance. </a:t>
            </a:r>
            <a:endParaRPr lang="en-US" sz="1600" dirty="0" smtClean="0"/>
          </a:p>
          <a:p>
            <a:pPr lvl="1"/>
            <a:r>
              <a:rPr lang="en-US" sz="1600" dirty="0" smtClean="0"/>
              <a:t>The </a:t>
            </a:r>
            <a:r>
              <a:rPr lang="en-US" sz="1600" dirty="0"/>
              <a:t>team will identify barriers to expanding supply, such as local zoning and land use ordinances that </a:t>
            </a:r>
            <a:r>
              <a:rPr lang="en-US" sz="1600" dirty="0" err="1"/>
              <a:t>disincentivize</a:t>
            </a:r>
            <a:r>
              <a:rPr lang="en-US" sz="1600" dirty="0"/>
              <a:t> or prevent affordable housing expansions. </a:t>
            </a:r>
            <a:endParaRPr lang="en-US" sz="1600" dirty="0" smtClean="0"/>
          </a:p>
          <a:p>
            <a:pPr lvl="1"/>
            <a:r>
              <a:rPr lang="en-US" sz="1600" dirty="0" smtClean="0"/>
              <a:t>The </a:t>
            </a:r>
            <a:r>
              <a:rPr lang="en-US" sz="1600" dirty="0"/>
              <a:t>study will also examine the level of coordination between the relevant state agencies, as well as between the state and local housing agencies. </a:t>
            </a:r>
            <a:endParaRPr lang="en-US" sz="1600" dirty="0" smtClean="0"/>
          </a:p>
        </p:txBody>
      </p:sp>
      <p:sp>
        <p:nvSpPr>
          <p:cNvPr id="5" name="TextBox 4"/>
          <p:cNvSpPr txBox="1"/>
          <p:nvPr/>
        </p:nvSpPr>
        <p:spPr>
          <a:xfrm>
            <a:off x="3645408" y="-19125"/>
            <a:ext cx="8546592" cy="584775"/>
          </a:xfrm>
          <a:prstGeom prst="rect">
            <a:avLst/>
          </a:prstGeom>
          <a:noFill/>
        </p:spPr>
        <p:txBody>
          <a:bodyPr wrap="square" rtlCol="0">
            <a:spAutoFit/>
          </a:bodyPr>
          <a:lstStyle/>
          <a:p>
            <a:pPr algn="r"/>
            <a:r>
              <a:rPr lang="en-US" sz="3200" dirty="0" smtClean="0">
                <a:solidFill>
                  <a:schemeClr val="bg1"/>
                </a:solidFill>
              </a:rPr>
              <a:t>JLARC Housing Study</a:t>
            </a:r>
            <a:endParaRPr lang="en-US" sz="3200" dirty="0">
              <a:solidFill>
                <a:schemeClr val="bg1"/>
              </a:solidFill>
            </a:endParaRPr>
          </a:p>
        </p:txBody>
      </p:sp>
    </p:spTree>
    <p:extLst>
      <p:ext uri="{BB962C8B-B14F-4D97-AF65-F5344CB8AC3E}">
        <p14:creationId xmlns:p14="http://schemas.microsoft.com/office/powerpoint/2010/main" val="306353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a:xfrm>
            <a:off x="1248882" y="1588754"/>
            <a:ext cx="10515600" cy="4351338"/>
          </a:xfrm>
        </p:spPr>
        <p:txBody>
          <a:bodyPr rtlCol="0">
            <a:noAutofit/>
          </a:bodyPr>
          <a:lstStyle/>
          <a:p>
            <a:r>
              <a:rPr lang="en-US" sz="2000" dirty="0" smtClean="0"/>
              <a:t>Report due on November 1, 2021</a:t>
            </a:r>
          </a:p>
          <a:p>
            <a:r>
              <a:rPr lang="en-US" sz="2000" dirty="0" smtClean="0"/>
              <a:t>First stakeholder meeting held June 30, 2021, two more expected in September and early Oct</a:t>
            </a:r>
          </a:p>
          <a:p>
            <a:r>
              <a:rPr lang="en-US" sz="2000" dirty="0" smtClean="0"/>
              <a:t>Looking at best practices and tools for localities to encourage this type of development</a:t>
            </a:r>
          </a:p>
          <a:p>
            <a:r>
              <a:rPr lang="en-US" sz="2000" dirty="0" smtClean="0"/>
              <a:t>Was addressed through building code through previous 2018 Code Change Cycle</a:t>
            </a:r>
            <a:endParaRPr lang="en-US" sz="1600" dirty="0" smtClean="0"/>
          </a:p>
        </p:txBody>
      </p:sp>
      <p:sp>
        <p:nvSpPr>
          <p:cNvPr id="5" name="TextBox 4"/>
          <p:cNvSpPr txBox="1"/>
          <p:nvPr/>
        </p:nvSpPr>
        <p:spPr>
          <a:xfrm>
            <a:off x="3645408" y="-19125"/>
            <a:ext cx="8546592" cy="584775"/>
          </a:xfrm>
          <a:prstGeom prst="rect">
            <a:avLst/>
          </a:prstGeom>
          <a:noFill/>
        </p:spPr>
        <p:txBody>
          <a:bodyPr wrap="square" rtlCol="0">
            <a:spAutoFit/>
          </a:bodyPr>
          <a:lstStyle/>
          <a:p>
            <a:pPr algn="r"/>
            <a:r>
              <a:rPr lang="en-US" sz="3200" dirty="0" smtClean="0">
                <a:solidFill>
                  <a:schemeClr val="bg1"/>
                </a:solidFill>
              </a:rPr>
              <a:t>Accessory Dwelling Unit Study</a:t>
            </a:r>
            <a:endParaRPr lang="en-US" sz="3200" dirty="0">
              <a:solidFill>
                <a:schemeClr val="bg1"/>
              </a:solidFill>
            </a:endParaRPr>
          </a:p>
        </p:txBody>
      </p:sp>
    </p:spTree>
    <p:extLst>
      <p:ext uri="{BB962C8B-B14F-4D97-AF65-F5344CB8AC3E}">
        <p14:creationId xmlns:p14="http://schemas.microsoft.com/office/powerpoint/2010/main" val="3654574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a:xfrm>
            <a:off x="984956" y="1170870"/>
            <a:ext cx="10515600" cy="4351338"/>
          </a:xfrm>
        </p:spPr>
        <p:txBody>
          <a:bodyPr rtlCol="0">
            <a:noAutofit/>
          </a:bodyPr>
          <a:lstStyle/>
          <a:p>
            <a:r>
              <a:rPr lang="en-US" sz="2000" dirty="0" smtClean="0"/>
              <a:t>Survey recently sent out and concluded, compiling results</a:t>
            </a:r>
          </a:p>
          <a:p>
            <a:r>
              <a:rPr lang="en-US" sz="2000" dirty="0" smtClean="0"/>
              <a:t>Study due November 1, 2021</a:t>
            </a:r>
          </a:p>
          <a:p>
            <a:r>
              <a:rPr lang="en-US" sz="2000" dirty="0" smtClean="0"/>
              <a:t>CLG looking at best practices in other states for special populations such as veterans</a:t>
            </a:r>
          </a:p>
          <a:p>
            <a:r>
              <a:rPr lang="en-US" sz="2000" dirty="0" smtClean="0"/>
              <a:t>Looking at impact on localities of real property tax exemption, constitutional amendments and ways to support </a:t>
            </a:r>
            <a:r>
              <a:rPr lang="en-US" sz="2000" smtClean="0"/>
              <a:t>special populations </a:t>
            </a:r>
            <a:endParaRPr lang="en-US" sz="2000" dirty="0" smtClean="0"/>
          </a:p>
        </p:txBody>
      </p:sp>
      <p:sp>
        <p:nvSpPr>
          <p:cNvPr id="5" name="TextBox 4"/>
          <p:cNvSpPr txBox="1"/>
          <p:nvPr/>
        </p:nvSpPr>
        <p:spPr>
          <a:xfrm>
            <a:off x="3645408" y="-19125"/>
            <a:ext cx="8546592" cy="584775"/>
          </a:xfrm>
          <a:prstGeom prst="rect">
            <a:avLst/>
          </a:prstGeom>
          <a:noFill/>
        </p:spPr>
        <p:txBody>
          <a:bodyPr wrap="square" rtlCol="0">
            <a:spAutoFit/>
          </a:bodyPr>
          <a:lstStyle/>
          <a:p>
            <a:pPr algn="r"/>
            <a:r>
              <a:rPr lang="en-US" sz="3200" dirty="0" smtClean="0">
                <a:solidFill>
                  <a:schemeClr val="bg1"/>
                </a:solidFill>
              </a:rPr>
              <a:t>CLG Property Tax Exemption Study</a:t>
            </a:r>
            <a:endParaRPr lang="en-US" sz="3200" dirty="0">
              <a:solidFill>
                <a:schemeClr val="bg1"/>
              </a:solidFill>
            </a:endParaRPr>
          </a:p>
        </p:txBody>
      </p:sp>
    </p:spTree>
    <p:extLst>
      <p:ext uri="{BB962C8B-B14F-4D97-AF65-F5344CB8AC3E}">
        <p14:creationId xmlns:p14="http://schemas.microsoft.com/office/powerpoint/2010/main" val="3474372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p:txBody>
          <a:bodyPr rtlCol="0">
            <a:noAutofit/>
          </a:bodyPr>
          <a:lstStyle/>
          <a:p>
            <a:pPr>
              <a:defRPr/>
            </a:pPr>
            <a:r>
              <a:rPr lang="en-US" altLang="en-US" sz="3200" dirty="0" smtClean="0"/>
              <a:t>Governor and GA Leadership Announced proposal for $53 million in ARP funding</a:t>
            </a:r>
          </a:p>
          <a:p>
            <a:pPr lvl="1">
              <a:defRPr/>
            </a:pPr>
            <a:r>
              <a:rPr lang="en-US" altLang="en-US" sz="3200" dirty="0" smtClean="0"/>
              <a:t>$45 million in Industrial Revitalization Fund For Rehab of Derelict Structures and Blight</a:t>
            </a:r>
          </a:p>
          <a:p>
            <a:pPr lvl="1">
              <a:defRPr/>
            </a:pPr>
            <a:r>
              <a:rPr lang="en-US" altLang="en-US" sz="3200" dirty="0" smtClean="0"/>
              <a:t>$8 million in Virginia Main Street Program for Commercial Districts</a:t>
            </a:r>
          </a:p>
          <a:p>
            <a:endParaRPr lang="en-US" sz="2400" dirty="0"/>
          </a:p>
        </p:txBody>
      </p:sp>
      <p:sp>
        <p:nvSpPr>
          <p:cNvPr id="7" name="TextBox 6"/>
          <p:cNvSpPr txBox="1"/>
          <p:nvPr/>
        </p:nvSpPr>
        <p:spPr>
          <a:xfrm>
            <a:off x="5592746" y="-19125"/>
            <a:ext cx="6599254" cy="584775"/>
          </a:xfrm>
          <a:prstGeom prst="rect">
            <a:avLst/>
          </a:prstGeom>
          <a:noFill/>
        </p:spPr>
        <p:txBody>
          <a:bodyPr wrap="square" rtlCol="0">
            <a:spAutoFit/>
          </a:bodyPr>
          <a:lstStyle/>
          <a:p>
            <a:pPr algn="r"/>
            <a:r>
              <a:rPr lang="en-US" sz="3200" dirty="0" smtClean="0">
                <a:solidFill>
                  <a:schemeClr val="bg1"/>
                </a:solidFill>
              </a:rPr>
              <a:t>Proposed Main Street and IRF Increase</a:t>
            </a:r>
            <a:endParaRPr lang="en-US" sz="3200" dirty="0">
              <a:solidFill>
                <a:schemeClr val="bg1"/>
              </a:solidFill>
            </a:endParaRPr>
          </a:p>
        </p:txBody>
      </p:sp>
    </p:spTree>
    <p:extLst>
      <p:ext uri="{BB962C8B-B14F-4D97-AF65-F5344CB8AC3E}">
        <p14:creationId xmlns:p14="http://schemas.microsoft.com/office/powerpoint/2010/main" val="243854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p:txBody>
          <a:bodyPr rtlCol="0">
            <a:noAutofit/>
          </a:bodyPr>
          <a:lstStyle/>
          <a:p>
            <a:r>
              <a:rPr lang="en-US" sz="2000" dirty="0"/>
              <a:t>$1.5M, one-time allocation for FY 2022</a:t>
            </a:r>
          </a:p>
          <a:p>
            <a:r>
              <a:rPr lang="en-US" sz="2000" dirty="0"/>
              <a:t>A</a:t>
            </a:r>
            <a:r>
              <a:rPr lang="en-US" sz="2000" dirty="0" smtClean="0"/>
              <a:t>ccelerate </a:t>
            </a:r>
            <a:r>
              <a:rPr lang="en-US" sz="2000" dirty="0"/>
              <a:t>the post-pandemic recovery of Virginia’s business and commercial districts and support historically economically disadvantaged communities and other business districts that have been disproportionately impacted by the pandemic</a:t>
            </a:r>
          </a:p>
          <a:p>
            <a:r>
              <a:rPr lang="en-US" sz="2000" dirty="0"/>
              <a:t>$1M will support grants to non-profits and units of local to government </a:t>
            </a:r>
            <a:r>
              <a:rPr lang="en-US" sz="2000" dirty="0" smtClean="0"/>
              <a:t>for consultants, </a:t>
            </a:r>
            <a:r>
              <a:rPr lang="en-US" sz="2000" dirty="0"/>
              <a:t>technical assistance, </a:t>
            </a:r>
            <a:r>
              <a:rPr lang="en-US" sz="2000" dirty="0" smtClean="0"/>
              <a:t>training assistance opportunities for entrepreneurs and small business owners, grants</a:t>
            </a:r>
            <a:r>
              <a:rPr lang="en-US" sz="2000" dirty="0"/>
              <a:t>, e-commerce capacity, and small scale development activities in downtown and neighborhood business </a:t>
            </a:r>
            <a:r>
              <a:rPr lang="en-US" sz="2000" dirty="0" smtClean="0"/>
              <a:t>districts</a:t>
            </a:r>
          </a:p>
          <a:p>
            <a:r>
              <a:rPr lang="en-US" sz="2000" dirty="0"/>
              <a:t>Applicants can qualify for up to $50,000 </a:t>
            </a:r>
            <a:r>
              <a:rPr lang="en-US" sz="2000" dirty="0" smtClean="0"/>
              <a:t>for organizational </a:t>
            </a:r>
            <a:r>
              <a:rPr lang="en-US" sz="2000" dirty="0"/>
              <a:t>capacity building and technical assistance and up to $100,000 for </a:t>
            </a:r>
            <a:r>
              <a:rPr lang="en-US" sz="2000" dirty="0" smtClean="0"/>
              <a:t>business support </a:t>
            </a:r>
            <a:r>
              <a:rPr lang="en-US" sz="2000" dirty="0"/>
              <a:t>and technical assistance.</a:t>
            </a:r>
          </a:p>
          <a:p>
            <a:r>
              <a:rPr lang="en-US" sz="2000" dirty="0" smtClean="0">
                <a:hlinkClick r:id="rId4"/>
              </a:rPr>
              <a:t>How to Apply Workshop Recording </a:t>
            </a:r>
            <a:endParaRPr lang="en-US" sz="2000" dirty="0" smtClean="0"/>
          </a:p>
          <a:p>
            <a:r>
              <a:rPr lang="en-US" sz="2000" dirty="0" smtClean="0"/>
              <a:t>Application deadline: July 30, 2021</a:t>
            </a:r>
          </a:p>
        </p:txBody>
      </p:sp>
      <p:sp>
        <p:nvSpPr>
          <p:cNvPr id="5" name="TextBox 4"/>
          <p:cNvSpPr txBox="1"/>
          <p:nvPr/>
        </p:nvSpPr>
        <p:spPr>
          <a:xfrm>
            <a:off x="3645408" y="-19125"/>
            <a:ext cx="8546592" cy="1077218"/>
          </a:xfrm>
          <a:prstGeom prst="rect">
            <a:avLst/>
          </a:prstGeom>
          <a:noFill/>
        </p:spPr>
        <p:txBody>
          <a:bodyPr wrap="square" rtlCol="0">
            <a:spAutoFit/>
          </a:bodyPr>
          <a:lstStyle/>
          <a:p>
            <a:pPr algn="r"/>
            <a:r>
              <a:rPr lang="en-US" sz="3200" dirty="0" smtClean="0">
                <a:solidFill>
                  <a:schemeClr val="bg1"/>
                </a:solidFill>
              </a:rPr>
              <a:t>Virginia Statewide Business District Resurgence Grant Fund</a:t>
            </a:r>
            <a:endParaRPr lang="en-US" sz="3200" dirty="0">
              <a:solidFill>
                <a:schemeClr val="bg1"/>
              </a:solidFill>
            </a:endParaRPr>
          </a:p>
        </p:txBody>
      </p:sp>
    </p:spTree>
    <p:extLst>
      <p:ext uri="{BB962C8B-B14F-4D97-AF65-F5344CB8AC3E}">
        <p14:creationId xmlns:p14="http://schemas.microsoft.com/office/powerpoint/2010/main" val="164158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p:txBody>
          <a:bodyPr rtlCol="0">
            <a:noAutofit/>
          </a:bodyPr>
          <a:lstStyle/>
          <a:p>
            <a:pPr>
              <a:defRPr/>
            </a:pPr>
            <a:r>
              <a:rPr lang="en-US" altLang="en-US" sz="2400" dirty="0" smtClean="0"/>
              <a:t>Virginia CDFI Fund</a:t>
            </a:r>
          </a:p>
          <a:p>
            <a:r>
              <a:rPr lang="en-US" sz="2400" dirty="0"/>
              <a:t>$10M, one time allocation for FY 2022</a:t>
            </a:r>
          </a:p>
          <a:p>
            <a:r>
              <a:rPr lang="en-US" sz="2400" dirty="0"/>
              <a:t>“…eligible CDFIs or similar private entities to make grants and loans to small businesses adversely impacted by the COVID pandemic</a:t>
            </a:r>
            <a:r>
              <a:rPr lang="en-US" sz="2400" dirty="0" smtClean="0"/>
              <a:t>…”</a:t>
            </a:r>
          </a:p>
          <a:p>
            <a:r>
              <a:rPr lang="en-US" sz="2400" dirty="0" smtClean="0"/>
              <a:t>Goals</a:t>
            </a:r>
          </a:p>
          <a:p>
            <a:pPr lvl="1"/>
            <a:r>
              <a:rPr lang="en-US" sz="2000" dirty="0"/>
              <a:t>Serving small businesses adversely impacted by the COVID-19 pandemic, with an emphasis on those sectors which have been disproportionately impacted or have been economically disadvantaged historically</a:t>
            </a:r>
          </a:p>
          <a:p>
            <a:pPr lvl="1"/>
            <a:r>
              <a:rPr lang="en-US" sz="2000" dirty="0"/>
              <a:t>Increasing economic activity in distressed communities around the Commonwealth, and </a:t>
            </a:r>
          </a:p>
          <a:p>
            <a:pPr lvl="1"/>
            <a:r>
              <a:rPr lang="en-US" sz="2000" dirty="0"/>
              <a:t>Increasing the capacity of the CDFI sector to serve these target markets in Virginia</a:t>
            </a:r>
          </a:p>
          <a:p>
            <a:endParaRPr lang="en-US" sz="2400" dirty="0"/>
          </a:p>
        </p:txBody>
      </p:sp>
      <p:sp>
        <p:nvSpPr>
          <p:cNvPr id="7" name="TextBox 6"/>
          <p:cNvSpPr txBox="1"/>
          <p:nvPr/>
        </p:nvSpPr>
        <p:spPr>
          <a:xfrm>
            <a:off x="5592746" y="-19125"/>
            <a:ext cx="6599254" cy="584775"/>
          </a:xfrm>
          <a:prstGeom prst="rect">
            <a:avLst/>
          </a:prstGeom>
          <a:noFill/>
        </p:spPr>
        <p:txBody>
          <a:bodyPr wrap="square" rtlCol="0">
            <a:spAutoFit/>
          </a:bodyPr>
          <a:lstStyle/>
          <a:p>
            <a:pPr algn="r"/>
            <a:r>
              <a:rPr lang="en-US" sz="3200" dirty="0" smtClean="0">
                <a:solidFill>
                  <a:schemeClr val="bg1"/>
                </a:solidFill>
              </a:rPr>
              <a:t>Virginia Small Business Recovery Fund</a:t>
            </a:r>
            <a:endParaRPr lang="en-US" sz="3200" dirty="0">
              <a:solidFill>
                <a:schemeClr val="bg1"/>
              </a:solidFill>
            </a:endParaRPr>
          </a:p>
        </p:txBody>
      </p:sp>
    </p:spTree>
    <p:extLst>
      <p:ext uri="{BB962C8B-B14F-4D97-AF65-F5344CB8AC3E}">
        <p14:creationId xmlns:p14="http://schemas.microsoft.com/office/powerpoint/2010/main" val="221541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349" y="6015249"/>
            <a:ext cx="1371603" cy="91440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1" name="TextBox 10"/>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6122" y="6040056"/>
            <a:ext cx="1226916" cy="8179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8320" y="71163"/>
            <a:ext cx="2304718" cy="675129"/>
          </a:xfrm>
          <a:prstGeom prst="rect">
            <a:avLst/>
          </a:prstGeom>
        </p:spPr>
      </p:pic>
      <p:sp>
        <p:nvSpPr>
          <p:cNvPr id="6" name="Title 5"/>
          <p:cNvSpPr>
            <a:spLocks noGrp="1"/>
          </p:cNvSpPr>
          <p:nvPr>
            <p:ph type="title"/>
          </p:nvPr>
        </p:nvSpPr>
        <p:spPr/>
        <p:txBody>
          <a:bodyPr>
            <a:normAutofit/>
          </a:bodyPr>
          <a:lstStyle/>
          <a:p>
            <a:r>
              <a:rPr lang="en-US" b="1" cap="all" spc="-100" dirty="0" smtClean="0">
                <a:latin typeface="Calibri"/>
              </a:rPr>
              <a:t>Recent program activity</a:t>
            </a:r>
            <a:endParaRPr lang="en-US" dirty="0"/>
          </a:p>
        </p:txBody>
      </p:sp>
      <p:sp>
        <p:nvSpPr>
          <p:cNvPr id="8" name="Content Placeholder 7"/>
          <p:cNvSpPr>
            <a:spLocks noGrp="1"/>
          </p:cNvSpPr>
          <p:nvPr>
            <p:ph idx="1"/>
          </p:nvPr>
        </p:nvSpPr>
        <p:spPr/>
        <p:txBody>
          <a:bodyPr>
            <a:normAutofit/>
          </a:bodyPr>
          <a:lstStyle/>
          <a:p>
            <a:r>
              <a:rPr lang="en-US" dirty="0" smtClean="0"/>
              <a:t>Economic Resilience and Recovery Initiative</a:t>
            </a:r>
          </a:p>
          <a:p>
            <a:r>
              <a:rPr lang="en-US" dirty="0" smtClean="0"/>
              <a:t>Relaxed Match Requirements</a:t>
            </a:r>
          </a:p>
          <a:p>
            <a:r>
              <a:rPr lang="en-US" dirty="0" smtClean="0"/>
              <a:t>Site Policy Amendments and Administrative Guidance Workgroup</a:t>
            </a:r>
          </a:p>
        </p:txBody>
      </p:sp>
    </p:spTree>
    <p:extLst>
      <p:ext uri="{BB962C8B-B14F-4D97-AF65-F5344CB8AC3E}">
        <p14:creationId xmlns:p14="http://schemas.microsoft.com/office/powerpoint/2010/main" val="477306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349" y="6015249"/>
            <a:ext cx="1371603" cy="91440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1" name="TextBox 10"/>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6122" y="6040056"/>
            <a:ext cx="1226916" cy="8179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8320" y="71163"/>
            <a:ext cx="2304718" cy="675129"/>
          </a:xfrm>
          <a:prstGeom prst="rect">
            <a:avLst/>
          </a:prstGeom>
        </p:spPr>
      </p:pic>
      <p:sp>
        <p:nvSpPr>
          <p:cNvPr id="6" name="Title 5"/>
          <p:cNvSpPr>
            <a:spLocks noGrp="1"/>
          </p:cNvSpPr>
          <p:nvPr>
            <p:ph type="title"/>
          </p:nvPr>
        </p:nvSpPr>
        <p:spPr/>
        <p:txBody>
          <a:bodyPr>
            <a:normAutofit/>
          </a:bodyPr>
          <a:lstStyle/>
          <a:p>
            <a:r>
              <a:rPr lang="en-US" sz="4000" b="1" cap="all" spc="-100" dirty="0" smtClean="0">
                <a:latin typeface="Calibri"/>
              </a:rPr>
              <a:t>Economic Resilience and Recovery Initiative</a:t>
            </a:r>
            <a:endParaRPr lang="en-US" sz="4000" dirty="0"/>
          </a:p>
        </p:txBody>
      </p:sp>
      <p:sp>
        <p:nvSpPr>
          <p:cNvPr id="8" name="Content Placeholder 7"/>
          <p:cNvSpPr>
            <a:spLocks noGrp="1"/>
          </p:cNvSpPr>
          <p:nvPr>
            <p:ph idx="1"/>
          </p:nvPr>
        </p:nvSpPr>
        <p:spPr/>
        <p:txBody>
          <a:bodyPr>
            <a:normAutofit lnSpcReduction="10000"/>
          </a:bodyPr>
          <a:lstStyle/>
          <a:p>
            <a:r>
              <a:rPr lang="en-US" dirty="0" smtClean="0"/>
              <a:t>$1.0 M Allotted to Each GO Virginia Region PLUS additional flexibility with $500K in per capita funding</a:t>
            </a:r>
          </a:p>
          <a:p>
            <a:r>
              <a:rPr lang="en-US" dirty="0" smtClean="0"/>
              <a:t>For Activities That Mitigate the Economic Impact of the Pandemic</a:t>
            </a:r>
          </a:p>
          <a:p>
            <a:pPr lvl="1"/>
            <a:r>
              <a:rPr lang="en-US" dirty="0" smtClean="0"/>
              <a:t>Reevaluate </a:t>
            </a:r>
            <a:r>
              <a:rPr lang="en-US" dirty="0"/>
              <a:t>priorities in Growth and Diversification plans;</a:t>
            </a:r>
          </a:p>
          <a:p>
            <a:pPr lvl="1"/>
            <a:r>
              <a:rPr lang="en-US" dirty="0" smtClean="0"/>
              <a:t>Prioritize </a:t>
            </a:r>
            <a:r>
              <a:rPr lang="en-US" dirty="0"/>
              <a:t>identified industry targets based on immediate impact and influence on the</a:t>
            </a:r>
          </a:p>
          <a:p>
            <a:pPr lvl="1"/>
            <a:r>
              <a:rPr lang="en-US" dirty="0"/>
              <a:t>regional economy;</a:t>
            </a:r>
          </a:p>
          <a:p>
            <a:pPr lvl="1"/>
            <a:r>
              <a:rPr lang="en-US" dirty="0" smtClean="0"/>
              <a:t>Assess </a:t>
            </a:r>
            <a:r>
              <a:rPr lang="en-US" dirty="0"/>
              <a:t>community and business needs; and</a:t>
            </a:r>
          </a:p>
          <a:p>
            <a:pPr lvl="1"/>
            <a:r>
              <a:rPr lang="en-US" dirty="0" smtClean="0"/>
              <a:t>Focus </a:t>
            </a:r>
            <a:r>
              <a:rPr lang="en-US" dirty="0"/>
              <a:t>resources on actionable strategies that expand or build needed capacity and </a:t>
            </a:r>
            <a:r>
              <a:rPr lang="en-US" dirty="0" smtClean="0"/>
              <a:t>that support </a:t>
            </a:r>
            <a:r>
              <a:rPr lang="en-US" dirty="0"/>
              <a:t>sustaining and expanding firms in targeted industry clusters and/or </a:t>
            </a:r>
            <a:r>
              <a:rPr lang="en-US" dirty="0" smtClean="0"/>
              <a:t>highly impacted </a:t>
            </a:r>
            <a:r>
              <a:rPr lang="en-US" dirty="0"/>
              <a:t>locally traded sectors as identified by the regional councils</a:t>
            </a:r>
            <a:r>
              <a:rPr lang="en-US" dirty="0" smtClean="0"/>
              <a:t>;</a:t>
            </a:r>
          </a:p>
        </p:txBody>
      </p:sp>
    </p:spTree>
    <p:extLst>
      <p:ext uri="{BB962C8B-B14F-4D97-AF65-F5344CB8AC3E}">
        <p14:creationId xmlns:p14="http://schemas.microsoft.com/office/powerpoint/2010/main" val="333681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349" y="6015249"/>
            <a:ext cx="1371603" cy="91440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1" name="TextBox 10"/>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6122" y="6040056"/>
            <a:ext cx="1226916" cy="8179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8320" y="71163"/>
            <a:ext cx="2304718" cy="675129"/>
          </a:xfrm>
          <a:prstGeom prst="rect">
            <a:avLst/>
          </a:prstGeom>
        </p:spPr>
      </p:pic>
      <p:sp>
        <p:nvSpPr>
          <p:cNvPr id="6" name="Title 5"/>
          <p:cNvSpPr>
            <a:spLocks noGrp="1"/>
          </p:cNvSpPr>
          <p:nvPr>
            <p:ph type="title"/>
          </p:nvPr>
        </p:nvSpPr>
        <p:spPr/>
        <p:txBody>
          <a:bodyPr>
            <a:normAutofit/>
          </a:bodyPr>
          <a:lstStyle/>
          <a:p>
            <a:r>
              <a:rPr lang="en-US" b="1" cap="all" spc="-100" dirty="0" smtClean="0">
                <a:latin typeface="Calibri"/>
              </a:rPr>
              <a:t>Relaxed match requirements</a:t>
            </a:r>
            <a:endParaRPr lang="en-US" dirty="0"/>
          </a:p>
        </p:txBody>
      </p:sp>
      <p:sp>
        <p:nvSpPr>
          <p:cNvPr id="8" name="Content Placeholder 7"/>
          <p:cNvSpPr>
            <a:spLocks noGrp="1"/>
          </p:cNvSpPr>
          <p:nvPr>
            <p:ph idx="1"/>
          </p:nvPr>
        </p:nvSpPr>
        <p:spPr/>
        <p:txBody>
          <a:bodyPr>
            <a:normAutofit fontScale="25000" lnSpcReduction="20000"/>
          </a:bodyPr>
          <a:lstStyle/>
          <a:p>
            <a:pPr marL="114300" indent="0">
              <a:buNone/>
            </a:pPr>
            <a:r>
              <a:rPr lang="en-US" sz="8000" dirty="0" smtClean="0"/>
              <a:t>2:1 Match For All Projects Using Per Capita Funds</a:t>
            </a:r>
          </a:p>
          <a:p>
            <a:pPr marL="1714500" lvl="1" indent="-1143000"/>
            <a:r>
              <a:rPr lang="en-US" sz="7200" dirty="0" smtClean="0"/>
              <a:t>Planning, Pilots, Feasibility Studies</a:t>
            </a:r>
          </a:p>
          <a:p>
            <a:pPr marL="1714500" lvl="1" indent="-1143000"/>
            <a:r>
              <a:rPr lang="en-US" sz="7600" dirty="0" smtClean="0"/>
              <a:t>Entrepreneurship Strategies</a:t>
            </a:r>
          </a:p>
          <a:p>
            <a:pPr marL="1714500" lvl="1" indent="-1143000"/>
            <a:r>
              <a:rPr lang="en-US" sz="7600" dirty="0" smtClean="0"/>
              <a:t>Implementation Projects (All 4 Investment Priorities)</a:t>
            </a:r>
          </a:p>
          <a:p>
            <a:pPr marL="1714500" lvl="1" indent="-1143000"/>
            <a:r>
              <a:rPr lang="en-US" sz="7600" dirty="0" smtClean="0"/>
              <a:t>Middle-mile Broadband</a:t>
            </a:r>
          </a:p>
          <a:p>
            <a:pPr marL="571500" lvl="1" indent="0">
              <a:buNone/>
            </a:pPr>
            <a:r>
              <a:rPr lang="en-US" sz="7600" dirty="0"/>
              <a:t>	</a:t>
            </a:r>
            <a:endParaRPr lang="en-US" sz="7600" dirty="0" smtClean="0"/>
          </a:p>
          <a:p>
            <a:pPr marL="114300" indent="0">
              <a:buNone/>
            </a:pPr>
            <a:r>
              <a:rPr lang="en-US" sz="8000" dirty="0" smtClean="0"/>
              <a:t>2:1 Match For ERR Initiative Resources</a:t>
            </a:r>
          </a:p>
          <a:p>
            <a:pPr marL="1714500" lvl="1" indent="-1143000"/>
            <a:r>
              <a:rPr lang="en-US" sz="7600" dirty="0" smtClean="0"/>
              <a:t>Regional And Statewide Implementation Projects Designed To Mitigate The Economic Impact of  the Pandemic</a:t>
            </a:r>
          </a:p>
          <a:p>
            <a:pPr marL="114300" indent="0">
              <a:buNone/>
            </a:pPr>
            <a:endParaRPr lang="en-US" sz="8000" dirty="0"/>
          </a:p>
          <a:p>
            <a:pPr marL="114300" indent="0">
              <a:buNone/>
            </a:pPr>
            <a:r>
              <a:rPr lang="en-US" sz="8000" dirty="0" smtClean="0"/>
              <a:t>1:1 Match For Statewide Competitive Projects</a:t>
            </a:r>
          </a:p>
          <a:p>
            <a:pPr marL="1714500" lvl="1" indent="-1143000"/>
            <a:r>
              <a:rPr lang="en-US" sz="7600" dirty="0" smtClean="0"/>
              <a:t>Significant Statewide Impact And Extraordinary Economic Opportunities</a:t>
            </a:r>
          </a:p>
          <a:p>
            <a:pPr marL="114300" indent="0">
              <a:buNone/>
            </a:pPr>
            <a:endParaRPr lang="en-US" sz="8000" dirty="0"/>
          </a:p>
          <a:p>
            <a:pPr marL="114300" indent="0">
              <a:buNone/>
            </a:pPr>
            <a:r>
              <a:rPr lang="en-US" sz="8000" dirty="0" smtClean="0"/>
              <a:t>NO Local Match Required but local government participation is required</a:t>
            </a:r>
            <a:endParaRPr lang="en-US" sz="6400" dirty="0" smtClean="0"/>
          </a:p>
        </p:txBody>
      </p:sp>
    </p:spTree>
    <p:extLst>
      <p:ext uri="{BB962C8B-B14F-4D97-AF65-F5344CB8AC3E}">
        <p14:creationId xmlns:p14="http://schemas.microsoft.com/office/powerpoint/2010/main" val="273542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 y="0"/>
            <a:ext cx="12188952" cy="6858000"/>
          </a:xfrm>
          <a:prstGeom prst="rect">
            <a:avLst/>
          </a:prstGeom>
        </p:spPr>
      </p:pic>
      <p:sp>
        <p:nvSpPr>
          <p:cNvPr id="8" name="TextBox 7"/>
          <p:cNvSpPr txBox="1"/>
          <p:nvPr/>
        </p:nvSpPr>
        <p:spPr>
          <a:xfrm>
            <a:off x="9331" y="6393282"/>
            <a:ext cx="6391470" cy="461665"/>
          </a:xfrm>
          <a:prstGeom prst="rect">
            <a:avLst/>
          </a:prstGeom>
          <a:noFill/>
        </p:spPr>
        <p:txBody>
          <a:bodyPr wrap="square" rtlCol="0">
            <a:spAutoFit/>
          </a:bodyPr>
          <a:lstStyle/>
          <a:p>
            <a:r>
              <a:rPr lang="en-US" sz="2400" dirty="0" smtClean="0">
                <a:solidFill>
                  <a:schemeClr val="bg1"/>
                </a:solidFill>
              </a:rPr>
              <a:t>Partners for Better Communities</a:t>
            </a:r>
            <a:endParaRPr lang="en-US" sz="2400" dirty="0">
              <a:solidFill>
                <a:schemeClr val="bg1"/>
              </a:solidFill>
            </a:endParaRPr>
          </a:p>
        </p:txBody>
      </p:sp>
      <p:sp>
        <p:nvSpPr>
          <p:cNvPr id="10" name="TextBox 9"/>
          <p:cNvSpPr txBox="1"/>
          <p:nvPr/>
        </p:nvSpPr>
        <p:spPr>
          <a:xfrm>
            <a:off x="4901184" y="-25885"/>
            <a:ext cx="7181958" cy="1077218"/>
          </a:xfrm>
          <a:prstGeom prst="rect">
            <a:avLst/>
          </a:prstGeom>
          <a:noFill/>
        </p:spPr>
        <p:txBody>
          <a:bodyPr wrap="square" rtlCol="0">
            <a:spAutoFit/>
          </a:bodyPr>
          <a:lstStyle/>
          <a:p>
            <a:pPr algn="r"/>
            <a:r>
              <a:rPr lang="en-US" sz="3200" dirty="0" smtClean="0">
                <a:solidFill>
                  <a:schemeClr val="bg1"/>
                </a:solidFill>
              </a:rPr>
              <a:t>Virginia Telecommunication Initiative (VATI)</a:t>
            </a:r>
            <a:endParaRPr lang="en-US" sz="32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680" y="6015420"/>
            <a:ext cx="1371603" cy="914402"/>
          </a:xfrm>
          <a:prstGeom prst="rect">
            <a:avLst/>
          </a:prstGeom>
        </p:spPr>
      </p:pic>
      <p:sp>
        <p:nvSpPr>
          <p:cNvPr id="3" name="Title 2"/>
          <p:cNvSpPr>
            <a:spLocks noGrp="1"/>
          </p:cNvSpPr>
          <p:nvPr>
            <p:ph type="title"/>
          </p:nvPr>
        </p:nvSpPr>
        <p:spPr/>
        <p:txBody>
          <a:bodyPr/>
          <a:lstStyle/>
          <a:p>
            <a:pPr>
              <a:tabLst>
                <a:tab pos="3998913" algn="l"/>
              </a:tabLst>
            </a:pPr>
            <a:r>
              <a:rPr lang="en-US" b="1" dirty="0" smtClean="0"/>
              <a:t>Impact and Demand for VATI</a:t>
            </a:r>
            <a:endParaRPr lang="en-US" b="1" dirty="0"/>
          </a:p>
        </p:txBody>
      </p:sp>
      <p:sp>
        <p:nvSpPr>
          <p:cNvPr id="4" name="Content Placeholder 3"/>
          <p:cNvSpPr>
            <a:spLocks noGrp="1"/>
          </p:cNvSpPr>
          <p:nvPr>
            <p:ph sz="half" idx="1"/>
          </p:nvPr>
        </p:nvSpPr>
        <p:spPr>
          <a:xfrm>
            <a:off x="838200" y="1825625"/>
            <a:ext cx="5431970" cy="4351338"/>
          </a:xfrm>
        </p:spPr>
        <p:txBody>
          <a:bodyPr/>
          <a:lstStyle/>
          <a:p>
            <a:pPr marL="0" indent="0">
              <a:buNone/>
            </a:pPr>
            <a:r>
              <a:rPr lang="en-US" b="1" dirty="0"/>
              <a:t>Fiscal Year (FY) 2017 – FY2021 </a:t>
            </a:r>
            <a:endParaRPr lang="en-US" dirty="0"/>
          </a:p>
          <a:p>
            <a:pPr lvl="1"/>
            <a:r>
              <a:rPr lang="en-US" dirty="0"/>
              <a:t>145 Applications</a:t>
            </a:r>
          </a:p>
          <a:p>
            <a:pPr lvl="1"/>
            <a:r>
              <a:rPr lang="en-US" dirty="0"/>
              <a:t>$166.4 million </a:t>
            </a:r>
            <a:r>
              <a:rPr lang="en-US" dirty="0" smtClean="0"/>
              <a:t>requested</a:t>
            </a:r>
          </a:p>
          <a:p>
            <a:pPr marL="457200" lvl="1" indent="0">
              <a:buNone/>
            </a:pPr>
            <a:endParaRPr lang="en-US" dirty="0"/>
          </a:p>
          <a:p>
            <a:pPr lvl="1"/>
            <a:r>
              <a:rPr lang="en-US" dirty="0"/>
              <a:t>$74 million awarded</a:t>
            </a:r>
          </a:p>
          <a:p>
            <a:pPr lvl="1"/>
            <a:r>
              <a:rPr lang="en-US" dirty="0"/>
              <a:t>$86.3 million leveraged</a:t>
            </a:r>
          </a:p>
          <a:p>
            <a:pPr lvl="1"/>
            <a:r>
              <a:rPr lang="en-US" dirty="0"/>
              <a:t>78,035 connections</a:t>
            </a:r>
          </a:p>
          <a:p>
            <a:pPr lvl="1"/>
            <a:r>
              <a:rPr lang="en-US" dirty="0"/>
              <a:t>47 projects awarded across 56 </a:t>
            </a:r>
            <a:r>
              <a:rPr lang="en-US" dirty="0" smtClean="0"/>
              <a:t>localities</a:t>
            </a:r>
            <a:endParaRPr lang="en-US" dirty="0"/>
          </a:p>
        </p:txBody>
      </p:sp>
      <p:sp>
        <p:nvSpPr>
          <p:cNvPr id="5" name="Content Placeholder 4"/>
          <p:cNvSpPr>
            <a:spLocks noGrp="1"/>
          </p:cNvSpPr>
          <p:nvPr>
            <p:ph sz="half" idx="2"/>
          </p:nvPr>
        </p:nvSpPr>
        <p:spPr>
          <a:xfrm>
            <a:off x="6270170" y="1825625"/>
            <a:ext cx="5083629" cy="4351338"/>
          </a:xfrm>
        </p:spPr>
        <p:txBody>
          <a:bodyPr/>
          <a:lstStyle/>
          <a:p>
            <a:pPr marL="0" indent="0">
              <a:buNone/>
            </a:pPr>
            <a:r>
              <a:rPr lang="en-US" b="1" dirty="0"/>
              <a:t>FY2021 </a:t>
            </a:r>
            <a:r>
              <a:rPr lang="en-US" b="1" dirty="0" smtClean="0"/>
              <a:t>VATI</a:t>
            </a:r>
            <a:endParaRPr lang="en-US" dirty="0"/>
          </a:p>
          <a:p>
            <a:pPr lvl="1"/>
            <a:r>
              <a:rPr lang="en-US" dirty="0"/>
              <a:t>45 Applications from 53 localities</a:t>
            </a:r>
          </a:p>
          <a:p>
            <a:pPr lvl="1"/>
            <a:r>
              <a:rPr lang="en-US" dirty="0"/>
              <a:t>$105 million requested </a:t>
            </a:r>
          </a:p>
          <a:p>
            <a:pPr lvl="1"/>
            <a:r>
              <a:rPr lang="en-US" dirty="0"/>
              <a:t>$105 million leveraged </a:t>
            </a:r>
            <a:endParaRPr lang="en-US" dirty="0" smtClean="0"/>
          </a:p>
          <a:p>
            <a:pPr marL="457200" lvl="1" indent="0">
              <a:buNone/>
            </a:pPr>
            <a:endParaRPr lang="en-US" dirty="0"/>
          </a:p>
          <a:p>
            <a:pPr lvl="1"/>
            <a:r>
              <a:rPr lang="en-US" dirty="0"/>
              <a:t>$49.2 million awarded</a:t>
            </a:r>
          </a:p>
          <a:p>
            <a:pPr lvl="1"/>
            <a:r>
              <a:rPr lang="en-US" dirty="0"/>
              <a:t>24,615 </a:t>
            </a:r>
            <a:r>
              <a:rPr lang="en-US" dirty="0" smtClean="0"/>
              <a:t>connections</a:t>
            </a:r>
            <a:endParaRPr lang="en-US" dirty="0"/>
          </a:p>
        </p:txBody>
      </p:sp>
    </p:spTree>
    <p:extLst>
      <p:ext uri="{BB962C8B-B14F-4D97-AF65-F5344CB8AC3E}">
        <p14:creationId xmlns:p14="http://schemas.microsoft.com/office/powerpoint/2010/main" val="2672468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F420CFC25342468B625C868F00C447" ma:contentTypeVersion="13" ma:contentTypeDescription="Create a new document." ma:contentTypeScope="" ma:versionID="5dc6c1e3c348affd3f3ec809e47774b0">
  <xsd:schema xmlns:xsd="http://www.w3.org/2001/XMLSchema" xmlns:xs="http://www.w3.org/2001/XMLSchema" xmlns:p="http://schemas.microsoft.com/office/2006/metadata/properties" xmlns:ns2="c3461887-45b7-46c4-948b-7a5b0ac7d0a9" xmlns:ns3="4e6c2383-b53d-41b7-9776-0e32d66c77e2" targetNamespace="http://schemas.microsoft.com/office/2006/metadata/properties" ma:root="true" ma:fieldsID="2282e97def608a75f5cec47d1ee74864" ns2:_="" ns3:_="">
    <xsd:import namespace="c3461887-45b7-46c4-948b-7a5b0ac7d0a9"/>
    <xsd:import namespace="4e6c2383-b53d-41b7-9776-0e32d66c7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61887-45b7-46c4-948b-7a5b0ac7d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6c2383-b53d-41b7-9776-0e32d66c77e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5E0A59-311F-4B0A-A347-CE0A2720EF05}">
  <ds:schemaRefs>
    <ds:schemaRef ds:uri="http://schemas.microsoft.com/sharepoint/v3/contenttype/forms"/>
  </ds:schemaRefs>
</ds:datastoreItem>
</file>

<file path=customXml/itemProps2.xml><?xml version="1.0" encoding="utf-8"?>
<ds:datastoreItem xmlns:ds="http://schemas.openxmlformats.org/officeDocument/2006/customXml" ds:itemID="{2AB441DE-50D3-44AB-817B-9BEAFFB0260A}">
  <ds:schemaRefs>
    <ds:schemaRef ds:uri="http://purl.org/dc/dcmitype/"/>
    <ds:schemaRef ds:uri="b0eacb82-dff8-40ef-82b7-dde195d48dcc"/>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67DF56D6-FA80-4B90-B29C-F3E8E49139FD}"/>
</file>

<file path=docProps/app.xml><?xml version="1.0" encoding="utf-8"?>
<Properties xmlns="http://schemas.openxmlformats.org/officeDocument/2006/extended-properties" xmlns:vt="http://schemas.openxmlformats.org/officeDocument/2006/docPropsVTypes">
  <TotalTime>6383</TotalTime>
  <Words>2232</Words>
  <Application>Microsoft Office PowerPoint</Application>
  <PresentationFormat>Widescreen</PresentationFormat>
  <Paragraphs>213</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Schoolbook</vt:lpstr>
      <vt:lpstr>Wingdings</vt:lpstr>
      <vt:lpstr>Office Theme</vt:lpstr>
      <vt:lpstr>PowerPoint Presentation</vt:lpstr>
      <vt:lpstr>PowerPoint Presentation</vt:lpstr>
      <vt:lpstr>PowerPoint Presentation</vt:lpstr>
      <vt:lpstr>PowerPoint Presentation</vt:lpstr>
      <vt:lpstr>PowerPoint Presentation</vt:lpstr>
      <vt:lpstr>Recent program activity</vt:lpstr>
      <vt:lpstr>Economic Resilience and Recovery Initiative</vt:lpstr>
      <vt:lpstr>Relaxed match requirements</vt:lpstr>
      <vt:lpstr>Impact and Demand for VATI</vt:lpstr>
      <vt:lpstr>PowerPoint Presentation</vt:lpstr>
      <vt:lpstr> 2021 CDBG Program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Conmy, David (DHCD)</dc:creator>
  <cp:lastModifiedBy>Dahlman, Kristen (DHCD)</cp:lastModifiedBy>
  <cp:revision>100</cp:revision>
  <dcterms:created xsi:type="dcterms:W3CDTF">2019-07-02T19:06:03Z</dcterms:created>
  <dcterms:modified xsi:type="dcterms:W3CDTF">2021-07-28T15:34:40Z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0x010100A1F420CFC25342468B625C868F00C447</vt:lpwstr>
  </property>
</Properties>
</file>