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6" r:id="rId5"/>
    <p:sldId id="257" r:id="rId6"/>
    <p:sldId id="262" r:id="rId7"/>
    <p:sldId id="263" r:id="rId8"/>
    <p:sldId id="264" r:id="rId9"/>
    <p:sldId id="265" r:id="rId10"/>
    <p:sldId id="260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6" autoAdjust="0"/>
    <p:restoredTop sz="94660"/>
  </p:normalViewPr>
  <p:slideViewPr>
    <p:cSldViewPr snapToGrid="0">
      <p:cViewPr varScale="1">
        <p:scale>
          <a:sx n="68" d="100"/>
          <a:sy n="68" d="100"/>
        </p:scale>
        <p:origin x="6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et Areson" userId="0cc978ad-19d4-47ab-8992-3b99d9d573d3" providerId="ADAL" clId="{F67176CE-75C9-4B14-907D-BB602429C41C}"/>
    <pc:docChg chg="modSld">
      <pc:chgData name="Janet Areson" userId="0cc978ad-19d4-47ab-8992-3b99d9d573d3" providerId="ADAL" clId="{F67176CE-75C9-4B14-907D-BB602429C41C}" dt="2021-07-30T12:00:18.570" v="39" actId="20577"/>
      <pc:docMkLst>
        <pc:docMk/>
      </pc:docMkLst>
      <pc:sldChg chg="modSp mod">
        <pc:chgData name="Janet Areson" userId="0cc978ad-19d4-47ab-8992-3b99d9d573d3" providerId="ADAL" clId="{F67176CE-75C9-4B14-907D-BB602429C41C}" dt="2021-07-30T12:00:18.570" v="39" actId="20577"/>
        <pc:sldMkLst>
          <pc:docMk/>
          <pc:sldMk cId="3308584539" sldId="256"/>
        </pc:sldMkLst>
        <pc:spChg chg="mod">
          <ac:chgData name="Janet Areson" userId="0cc978ad-19d4-47ab-8992-3b99d9d573d3" providerId="ADAL" clId="{F67176CE-75C9-4B14-907D-BB602429C41C}" dt="2021-07-30T12:00:18.570" v="39" actId="20577"/>
          <ac:spMkLst>
            <pc:docMk/>
            <pc:sldMk cId="3308584539" sldId="256"/>
            <ac:spMk id="3" creationId="{7445C97C-A2AD-4534-8758-DB219DCBADE7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B8E5A3-9403-48F8-A2F7-E72431FBF843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F1F8123E-5035-46C2-B3B0-E3734CFA813A}">
      <dgm:prSet/>
      <dgm:spPr/>
      <dgm:t>
        <a:bodyPr/>
        <a:lstStyle/>
        <a:p>
          <a:pPr>
            <a:defRPr cap="all"/>
          </a:pPr>
          <a:r>
            <a:rPr lang="en-US" dirty="0"/>
            <a:t>Funding sources dried up in 2009</a:t>
          </a:r>
        </a:p>
      </dgm:t>
    </dgm:pt>
    <dgm:pt modelId="{2A6BB4C9-8058-4329-8D44-78FA3FDA1EBD}" type="parTrans" cxnId="{8628FBD4-359D-4ADD-8DB8-0613BE260DA1}">
      <dgm:prSet/>
      <dgm:spPr/>
      <dgm:t>
        <a:bodyPr/>
        <a:lstStyle/>
        <a:p>
          <a:endParaRPr lang="en-US"/>
        </a:p>
      </dgm:t>
    </dgm:pt>
    <dgm:pt modelId="{64EC296F-01CD-4C07-86E8-B53B40AC361A}" type="sibTrans" cxnId="{8628FBD4-359D-4ADD-8DB8-0613BE260DA1}">
      <dgm:prSet/>
      <dgm:spPr/>
      <dgm:t>
        <a:bodyPr/>
        <a:lstStyle/>
        <a:p>
          <a:endParaRPr lang="en-US"/>
        </a:p>
      </dgm:t>
    </dgm:pt>
    <dgm:pt modelId="{62CD2282-59EF-42E4-B70D-93AE94E818C3}">
      <dgm:prSet/>
      <dgm:spPr/>
      <dgm:t>
        <a:bodyPr/>
        <a:lstStyle/>
        <a:p>
          <a:pPr>
            <a:defRPr cap="all"/>
          </a:pPr>
          <a:r>
            <a:rPr lang="en-US"/>
            <a:t>Virginia Public School Authority (VPSA)</a:t>
          </a:r>
        </a:p>
      </dgm:t>
    </dgm:pt>
    <dgm:pt modelId="{62ADF7C7-3FDA-444A-83A8-01B79387BEDD}" type="parTrans" cxnId="{97DC3159-1B31-4F2A-8333-2331308744B7}">
      <dgm:prSet/>
      <dgm:spPr/>
      <dgm:t>
        <a:bodyPr/>
        <a:lstStyle/>
        <a:p>
          <a:endParaRPr lang="en-US"/>
        </a:p>
      </dgm:t>
    </dgm:pt>
    <dgm:pt modelId="{A868B478-B654-4F66-AD85-445FDC7D8A91}" type="sibTrans" cxnId="{97DC3159-1B31-4F2A-8333-2331308744B7}">
      <dgm:prSet/>
      <dgm:spPr/>
      <dgm:t>
        <a:bodyPr/>
        <a:lstStyle/>
        <a:p>
          <a:endParaRPr lang="en-US"/>
        </a:p>
      </dgm:t>
    </dgm:pt>
    <dgm:pt modelId="{D458645C-0D7C-4CD5-B040-F0530E0FB33C}">
      <dgm:prSet/>
      <dgm:spPr/>
      <dgm:t>
        <a:bodyPr/>
        <a:lstStyle/>
        <a:p>
          <a:pPr>
            <a:defRPr cap="all"/>
          </a:pPr>
          <a:r>
            <a:rPr lang="en-US" dirty="0"/>
            <a:t>NO local tax authority</a:t>
          </a:r>
        </a:p>
      </dgm:t>
    </dgm:pt>
    <dgm:pt modelId="{BD0E5534-DADD-4700-8D56-B3153A2ABC60}" type="parTrans" cxnId="{3F51E12E-1049-4BB3-BB54-674A195463FE}">
      <dgm:prSet/>
      <dgm:spPr/>
      <dgm:t>
        <a:bodyPr/>
        <a:lstStyle/>
        <a:p>
          <a:endParaRPr lang="en-US"/>
        </a:p>
      </dgm:t>
    </dgm:pt>
    <dgm:pt modelId="{07420779-E383-472E-9DAC-6C0A0E527010}" type="sibTrans" cxnId="{3F51E12E-1049-4BB3-BB54-674A195463FE}">
      <dgm:prSet/>
      <dgm:spPr/>
      <dgm:t>
        <a:bodyPr/>
        <a:lstStyle/>
        <a:p>
          <a:endParaRPr lang="en-US"/>
        </a:p>
      </dgm:t>
    </dgm:pt>
    <dgm:pt modelId="{F320D6B2-A9E7-491E-9AD2-0A29DD87F8E0}" type="pres">
      <dgm:prSet presAssocID="{82B8E5A3-9403-48F8-A2F7-E72431FBF843}" presName="root" presStyleCnt="0">
        <dgm:presLayoutVars>
          <dgm:dir/>
          <dgm:resizeHandles val="exact"/>
        </dgm:presLayoutVars>
      </dgm:prSet>
      <dgm:spPr/>
    </dgm:pt>
    <dgm:pt modelId="{CF78F0B5-F751-43DC-907F-AB8D58A9AD41}" type="pres">
      <dgm:prSet presAssocID="{F1F8123E-5035-46C2-B3B0-E3734CFA813A}" presName="compNode" presStyleCnt="0"/>
      <dgm:spPr/>
    </dgm:pt>
    <dgm:pt modelId="{49F19931-4479-4E81-98D1-2E7D18BC9FD9}" type="pres">
      <dgm:prSet presAssocID="{F1F8123E-5035-46C2-B3B0-E3734CFA813A}" presName="iconBgRect" presStyleLbl="bgShp" presStyleIdx="0" presStyleCnt="3"/>
      <dgm:spPr/>
    </dgm:pt>
    <dgm:pt modelId="{BEF12D3B-409C-4E29-A89F-FCB9FE936C15}" type="pres">
      <dgm:prSet presAssocID="{F1F8123E-5035-46C2-B3B0-E3734CFA813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54DCCE3E-550F-4179-9AEC-EEBC13441266}" type="pres">
      <dgm:prSet presAssocID="{F1F8123E-5035-46C2-B3B0-E3734CFA813A}" presName="spaceRect" presStyleCnt="0"/>
      <dgm:spPr/>
    </dgm:pt>
    <dgm:pt modelId="{9CEF40B3-9DEB-425F-A0C3-FB2978585B25}" type="pres">
      <dgm:prSet presAssocID="{F1F8123E-5035-46C2-B3B0-E3734CFA813A}" presName="textRect" presStyleLbl="revTx" presStyleIdx="0" presStyleCnt="3">
        <dgm:presLayoutVars>
          <dgm:chMax val="1"/>
          <dgm:chPref val="1"/>
        </dgm:presLayoutVars>
      </dgm:prSet>
      <dgm:spPr/>
    </dgm:pt>
    <dgm:pt modelId="{913159F0-B018-4657-991E-2C76C3233BCA}" type="pres">
      <dgm:prSet presAssocID="{64EC296F-01CD-4C07-86E8-B53B40AC361A}" presName="sibTrans" presStyleCnt="0"/>
      <dgm:spPr/>
    </dgm:pt>
    <dgm:pt modelId="{1022FEA9-A7E1-4B50-937A-560F4B4F2D8B}" type="pres">
      <dgm:prSet presAssocID="{62CD2282-59EF-42E4-B70D-93AE94E818C3}" presName="compNode" presStyleCnt="0"/>
      <dgm:spPr/>
    </dgm:pt>
    <dgm:pt modelId="{C546CDB4-DE67-4DD6-B735-61C2029069C4}" type="pres">
      <dgm:prSet presAssocID="{62CD2282-59EF-42E4-B70D-93AE94E818C3}" presName="iconBgRect" presStyleLbl="bgShp" presStyleIdx="1" presStyleCnt="3"/>
      <dgm:spPr/>
    </dgm:pt>
    <dgm:pt modelId="{709636AB-66D3-4C7C-8A7E-5D8036CB74D8}" type="pres">
      <dgm:prSet presAssocID="{62CD2282-59EF-42E4-B70D-93AE94E818C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8ED71E43-C7C6-46AC-B919-AAE9B5553465}" type="pres">
      <dgm:prSet presAssocID="{62CD2282-59EF-42E4-B70D-93AE94E818C3}" presName="spaceRect" presStyleCnt="0"/>
      <dgm:spPr/>
    </dgm:pt>
    <dgm:pt modelId="{AD91891E-C085-4334-B3D2-7B23E94A0C31}" type="pres">
      <dgm:prSet presAssocID="{62CD2282-59EF-42E4-B70D-93AE94E818C3}" presName="textRect" presStyleLbl="revTx" presStyleIdx="1" presStyleCnt="3">
        <dgm:presLayoutVars>
          <dgm:chMax val="1"/>
          <dgm:chPref val="1"/>
        </dgm:presLayoutVars>
      </dgm:prSet>
      <dgm:spPr/>
    </dgm:pt>
    <dgm:pt modelId="{029D5F6F-1AFB-401C-B158-45C476454AD6}" type="pres">
      <dgm:prSet presAssocID="{A868B478-B654-4F66-AD85-445FDC7D8A91}" presName="sibTrans" presStyleCnt="0"/>
      <dgm:spPr/>
    </dgm:pt>
    <dgm:pt modelId="{83FEDCD2-6725-4E11-A774-8AA29E233D07}" type="pres">
      <dgm:prSet presAssocID="{D458645C-0D7C-4CD5-B040-F0530E0FB33C}" presName="compNode" presStyleCnt="0"/>
      <dgm:spPr/>
    </dgm:pt>
    <dgm:pt modelId="{F94AE3AC-E363-4483-B6D7-D16C91D66E6E}" type="pres">
      <dgm:prSet presAssocID="{D458645C-0D7C-4CD5-B040-F0530E0FB33C}" presName="iconBgRect" presStyleLbl="bgShp" presStyleIdx="2" presStyleCnt="3"/>
      <dgm:spPr/>
    </dgm:pt>
    <dgm:pt modelId="{BC03BE2A-6E1E-40FF-85EB-2C69E2F7476F}" type="pres">
      <dgm:prSet presAssocID="{D458645C-0D7C-4CD5-B040-F0530E0FB33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AC80A8F7-8184-4382-9AF2-D9E3E55D23A6}" type="pres">
      <dgm:prSet presAssocID="{D458645C-0D7C-4CD5-B040-F0530E0FB33C}" presName="spaceRect" presStyleCnt="0"/>
      <dgm:spPr/>
    </dgm:pt>
    <dgm:pt modelId="{4EC3C608-61BF-4EFA-933C-91BDE477C06E}" type="pres">
      <dgm:prSet presAssocID="{D458645C-0D7C-4CD5-B040-F0530E0FB33C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FC663419-D811-47A5-9ECC-F436DB68C4F8}" type="presOf" srcId="{62CD2282-59EF-42E4-B70D-93AE94E818C3}" destId="{AD91891E-C085-4334-B3D2-7B23E94A0C31}" srcOrd="0" destOrd="0" presId="urn:microsoft.com/office/officeart/2018/5/layout/IconCircleLabelList"/>
    <dgm:cxn modelId="{3F51E12E-1049-4BB3-BB54-674A195463FE}" srcId="{82B8E5A3-9403-48F8-A2F7-E72431FBF843}" destId="{D458645C-0D7C-4CD5-B040-F0530E0FB33C}" srcOrd="2" destOrd="0" parTransId="{BD0E5534-DADD-4700-8D56-B3153A2ABC60}" sibTransId="{07420779-E383-472E-9DAC-6C0A0E527010}"/>
    <dgm:cxn modelId="{581FE82F-A305-44E8-84DB-39A95A0241FC}" type="presOf" srcId="{82B8E5A3-9403-48F8-A2F7-E72431FBF843}" destId="{F320D6B2-A9E7-491E-9AD2-0A29DD87F8E0}" srcOrd="0" destOrd="0" presId="urn:microsoft.com/office/officeart/2018/5/layout/IconCircleLabelList"/>
    <dgm:cxn modelId="{97DC3159-1B31-4F2A-8333-2331308744B7}" srcId="{82B8E5A3-9403-48F8-A2F7-E72431FBF843}" destId="{62CD2282-59EF-42E4-B70D-93AE94E818C3}" srcOrd="1" destOrd="0" parTransId="{62ADF7C7-3FDA-444A-83A8-01B79387BEDD}" sibTransId="{A868B478-B654-4F66-AD85-445FDC7D8A91}"/>
    <dgm:cxn modelId="{5CE74DA3-B47F-4BF1-BBAB-0907DA978461}" type="presOf" srcId="{F1F8123E-5035-46C2-B3B0-E3734CFA813A}" destId="{9CEF40B3-9DEB-425F-A0C3-FB2978585B25}" srcOrd="0" destOrd="0" presId="urn:microsoft.com/office/officeart/2018/5/layout/IconCircleLabelList"/>
    <dgm:cxn modelId="{8628FBD4-359D-4ADD-8DB8-0613BE260DA1}" srcId="{82B8E5A3-9403-48F8-A2F7-E72431FBF843}" destId="{F1F8123E-5035-46C2-B3B0-E3734CFA813A}" srcOrd="0" destOrd="0" parTransId="{2A6BB4C9-8058-4329-8D44-78FA3FDA1EBD}" sibTransId="{64EC296F-01CD-4C07-86E8-B53B40AC361A}"/>
    <dgm:cxn modelId="{CD05F1F8-3161-47C8-919C-382200258E34}" type="presOf" srcId="{D458645C-0D7C-4CD5-B040-F0530E0FB33C}" destId="{4EC3C608-61BF-4EFA-933C-91BDE477C06E}" srcOrd="0" destOrd="0" presId="urn:microsoft.com/office/officeart/2018/5/layout/IconCircleLabelList"/>
    <dgm:cxn modelId="{5A676143-6257-4107-A6DA-E1DBC5345B1A}" type="presParOf" srcId="{F320D6B2-A9E7-491E-9AD2-0A29DD87F8E0}" destId="{CF78F0B5-F751-43DC-907F-AB8D58A9AD41}" srcOrd="0" destOrd="0" presId="urn:microsoft.com/office/officeart/2018/5/layout/IconCircleLabelList"/>
    <dgm:cxn modelId="{AE1CCF1C-D3CD-4AD9-A439-839710D34B64}" type="presParOf" srcId="{CF78F0B5-F751-43DC-907F-AB8D58A9AD41}" destId="{49F19931-4479-4E81-98D1-2E7D18BC9FD9}" srcOrd="0" destOrd="0" presId="urn:microsoft.com/office/officeart/2018/5/layout/IconCircleLabelList"/>
    <dgm:cxn modelId="{406C6CEA-70CF-4BEF-96E1-E3C9B7784012}" type="presParOf" srcId="{CF78F0B5-F751-43DC-907F-AB8D58A9AD41}" destId="{BEF12D3B-409C-4E29-A89F-FCB9FE936C15}" srcOrd="1" destOrd="0" presId="urn:microsoft.com/office/officeart/2018/5/layout/IconCircleLabelList"/>
    <dgm:cxn modelId="{A5D5EDE4-A01A-431D-8648-FF9CF8A652FE}" type="presParOf" srcId="{CF78F0B5-F751-43DC-907F-AB8D58A9AD41}" destId="{54DCCE3E-550F-4179-9AEC-EEBC13441266}" srcOrd="2" destOrd="0" presId="urn:microsoft.com/office/officeart/2018/5/layout/IconCircleLabelList"/>
    <dgm:cxn modelId="{8231F2CE-C7BE-47E1-876D-E6C2D2CB21EB}" type="presParOf" srcId="{CF78F0B5-F751-43DC-907F-AB8D58A9AD41}" destId="{9CEF40B3-9DEB-425F-A0C3-FB2978585B25}" srcOrd="3" destOrd="0" presId="urn:microsoft.com/office/officeart/2018/5/layout/IconCircleLabelList"/>
    <dgm:cxn modelId="{52A6C1ED-5DB9-4558-A763-0FD7A673D4C6}" type="presParOf" srcId="{F320D6B2-A9E7-491E-9AD2-0A29DD87F8E0}" destId="{913159F0-B018-4657-991E-2C76C3233BCA}" srcOrd="1" destOrd="0" presId="urn:microsoft.com/office/officeart/2018/5/layout/IconCircleLabelList"/>
    <dgm:cxn modelId="{5816B55E-145B-4B89-927B-2F2685346535}" type="presParOf" srcId="{F320D6B2-A9E7-491E-9AD2-0A29DD87F8E0}" destId="{1022FEA9-A7E1-4B50-937A-560F4B4F2D8B}" srcOrd="2" destOrd="0" presId="urn:microsoft.com/office/officeart/2018/5/layout/IconCircleLabelList"/>
    <dgm:cxn modelId="{C1F7582C-2140-4F06-B26D-497AFAA4A58F}" type="presParOf" srcId="{1022FEA9-A7E1-4B50-937A-560F4B4F2D8B}" destId="{C546CDB4-DE67-4DD6-B735-61C2029069C4}" srcOrd="0" destOrd="0" presId="urn:microsoft.com/office/officeart/2018/5/layout/IconCircleLabelList"/>
    <dgm:cxn modelId="{AB778347-A188-4AD6-9481-51AF0C7C6978}" type="presParOf" srcId="{1022FEA9-A7E1-4B50-937A-560F4B4F2D8B}" destId="{709636AB-66D3-4C7C-8A7E-5D8036CB74D8}" srcOrd="1" destOrd="0" presId="urn:microsoft.com/office/officeart/2018/5/layout/IconCircleLabelList"/>
    <dgm:cxn modelId="{F2F7744A-4360-41B6-99B3-E4E02A05ECE9}" type="presParOf" srcId="{1022FEA9-A7E1-4B50-937A-560F4B4F2D8B}" destId="{8ED71E43-C7C6-46AC-B919-AAE9B5553465}" srcOrd="2" destOrd="0" presId="urn:microsoft.com/office/officeart/2018/5/layout/IconCircleLabelList"/>
    <dgm:cxn modelId="{7DD8E68D-9801-4EA2-8B66-A4ABEF9AEBD0}" type="presParOf" srcId="{1022FEA9-A7E1-4B50-937A-560F4B4F2D8B}" destId="{AD91891E-C085-4334-B3D2-7B23E94A0C31}" srcOrd="3" destOrd="0" presId="urn:microsoft.com/office/officeart/2018/5/layout/IconCircleLabelList"/>
    <dgm:cxn modelId="{DAAE69B4-43DB-42D6-8333-074202305482}" type="presParOf" srcId="{F320D6B2-A9E7-491E-9AD2-0A29DD87F8E0}" destId="{029D5F6F-1AFB-401C-B158-45C476454AD6}" srcOrd="3" destOrd="0" presId="urn:microsoft.com/office/officeart/2018/5/layout/IconCircleLabelList"/>
    <dgm:cxn modelId="{96EF4792-C12F-4EC9-BCFF-7088EDEBE1C1}" type="presParOf" srcId="{F320D6B2-A9E7-491E-9AD2-0A29DD87F8E0}" destId="{83FEDCD2-6725-4E11-A774-8AA29E233D07}" srcOrd="4" destOrd="0" presId="urn:microsoft.com/office/officeart/2018/5/layout/IconCircleLabelList"/>
    <dgm:cxn modelId="{36D4CFF5-6D4F-460E-8B2A-FC1F01E61319}" type="presParOf" srcId="{83FEDCD2-6725-4E11-A774-8AA29E233D07}" destId="{F94AE3AC-E363-4483-B6D7-D16C91D66E6E}" srcOrd="0" destOrd="0" presId="urn:microsoft.com/office/officeart/2018/5/layout/IconCircleLabelList"/>
    <dgm:cxn modelId="{3EA428B0-D229-4626-A081-86DE8305CF5C}" type="presParOf" srcId="{83FEDCD2-6725-4E11-A774-8AA29E233D07}" destId="{BC03BE2A-6E1E-40FF-85EB-2C69E2F7476F}" srcOrd="1" destOrd="0" presId="urn:microsoft.com/office/officeart/2018/5/layout/IconCircleLabelList"/>
    <dgm:cxn modelId="{A5A47DF7-201B-4394-9021-F0F8A23C0E7A}" type="presParOf" srcId="{83FEDCD2-6725-4E11-A774-8AA29E233D07}" destId="{AC80A8F7-8184-4382-9AF2-D9E3E55D23A6}" srcOrd="2" destOrd="0" presId="urn:microsoft.com/office/officeart/2018/5/layout/IconCircleLabelList"/>
    <dgm:cxn modelId="{397D3FC0-54CA-4DB8-9247-50811B82F929}" type="presParOf" srcId="{83FEDCD2-6725-4E11-A774-8AA29E233D07}" destId="{4EC3C608-61BF-4EFA-933C-91BDE477C06E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B8E5A3-9403-48F8-A2F7-E72431FBF843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F1F8123E-5035-46C2-B3B0-E3734CFA813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ARPA</a:t>
          </a:r>
        </a:p>
      </dgm:t>
    </dgm:pt>
    <dgm:pt modelId="{2A6BB4C9-8058-4329-8D44-78FA3FDA1EBD}" type="parTrans" cxnId="{8628FBD4-359D-4ADD-8DB8-0613BE260DA1}">
      <dgm:prSet/>
      <dgm:spPr/>
      <dgm:t>
        <a:bodyPr/>
        <a:lstStyle/>
        <a:p>
          <a:endParaRPr lang="en-US"/>
        </a:p>
      </dgm:t>
    </dgm:pt>
    <dgm:pt modelId="{64EC296F-01CD-4C07-86E8-B53B40AC361A}" type="sibTrans" cxnId="{8628FBD4-359D-4ADD-8DB8-0613BE260DA1}">
      <dgm:prSet/>
      <dgm:spPr/>
      <dgm:t>
        <a:bodyPr/>
        <a:lstStyle/>
        <a:p>
          <a:endParaRPr lang="en-US"/>
        </a:p>
      </dgm:t>
    </dgm:pt>
    <dgm:pt modelId="{62CD2282-59EF-42E4-B70D-93AE94E818C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endParaRPr lang="en-US" dirty="0"/>
        </a:p>
      </dgm:t>
    </dgm:pt>
    <dgm:pt modelId="{62ADF7C7-3FDA-444A-83A8-01B79387BEDD}" type="parTrans" cxnId="{97DC3159-1B31-4F2A-8333-2331308744B7}">
      <dgm:prSet/>
      <dgm:spPr/>
      <dgm:t>
        <a:bodyPr/>
        <a:lstStyle/>
        <a:p>
          <a:endParaRPr lang="en-US"/>
        </a:p>
      </dgm:t>
    </dgm:pt>
    <dgm:pt modelId="{A868B478-B654-4F66-AD85-445FDC7D8A91}" type="sibTrans" cxnId="{97DC3159-1B31-4F2A-8333-2331308744B7}">
      <dgm:prSet/>
      <dgm:spPr/>
      <dgm:t>
        <a:bodyPr/>
        <a:lstStyle/>
        <a:p>
          <a:endParaRPr lang="en-US"/>
        </a:p>
      </dgm:t>
    </dgm:pt>
    <dgm:pt modelId="{D458645C-0D7C-4CD5-B040-F0530E0FB33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Local Tax Authority</a:t>
          </a:r>
        </a:p>
      </dgm:t>
    </dgm:pt>
    <dgm:pt modelId="{BD0E5534-DADD-4700-8D56-B3153A2ABC60}" type="parTrans" cxnId="{3F51E12E-1049-4BB3-BB54-674A195463FE}">
      <dgm:prSet/>
      <dgm:spPr/>
      <dgm:t>
        <a:bodyPr/>
        <a:lstStyle/>
        <a:p>
          <a:endParaRPr lang="en-US"/>
        </a:p>
      </dgm:t>
    </dgm:pt>
    <dgm:pt modelId="{07420779-E383-472E-9DAC-6C0A0E527010}" type="sibTrans" cxnId="{3F51E12E-1049-4BB3-BB54-674A195463FE}">
      <dgm:prSet/>
      <dgm:spPr/>
      <dgm:t>
        <a:bodyPr/>
        <a:lstStyle/>
        <a:p>
          <a:endParaRPr lang="en-US"/>
        </a:p>
      </dgm:t>
    </dgm:pt>
    <dgm:pt modelId="{F320D6B2-A9E7-491E-9AD2-0A29DD87F8E0}" type="pres">
      <dgm:prSet presAssocID="{82B8E5A3-9403-48F8-A2F7-E72431FBF843}" presName="root" presStyleCnt="0">
        <dgm:presLayoutVars>
          <dgm:dir/>
          <dgm:resizeHandles val="exact"/>
        </dgm:presLayoutVars>
      </dgm:prSet>
      <dgm:spPr/>
    </dgm:pt>
    <dgm:pt modelId="{CF78F0B5-F751-43DC-907F-AB8D58A9AD41}" type="pres">
      <dgm:prSet presAssocID="{F1F8123E-5035-46C2-B3B0-E3734CFA813A}" presName="compNode" presStyleCnt="0"/>
      <dgm:spPr/>
    </dgm:pt>
    <dgm:pt modelId="{49F19931-4479-4E81-98D1-2E7D18BC9FD9}" type="pres">
      <dgm:prSet presAssocID="{F1F8123E-5035-46C2-B3B0-E3734CFA813A}" presName="iconBgRect" presStyleLbl="bgShp" presStyleIdx="0" presStyleCnt="3" custLinFactNeighborX="95024" custLinFactNeighborY="5175"/>
      <dgm:spPr/>
    </dgm:pt>
    <dgm:pt modelId="{BEF12D3B-409C-4E29-A89F-FCB9FE936C15}" type="pres">
      <dgm:prSet presAssocID="{F1F8123E-5035-46C2-B3B0-E3734CFA813A}" presName="iconRect" presStyleLbl="node1" presStyleIdx="0" presStyleCnt="3" custLinFactX="64794" custLinFactNeighborX="100000" custLinFactNeighborY="164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54DCCE3E-550F-4179-9AEC-EEBC13441266}" type="pres">
      <dgm:prSet presAssocID="{F1F8123E-5035-46C2-B3B0-E3734CFA813A}" presName="spaceRect" presStyleCnt="0"/>
      <dgm:spPr/>
    </dgm:pt>
    <dgm:pt modelId="{9CEF40B3-9DEB-425F-A0C3-FB2978585B25}" type="pres">
      <dgm:prSet presAssocID="{F1F8123E-5035-46C2-B3B0-E3734CFA813A}" presName="textRect" presStyleLbl="revTx" presStyleIdx="0" presStyleCnt="3" custLinFactNeighborX="57695" custLinFactNeighborY="-34524">
        <dgm:presLayoutVars>
          <dgm:chMax val="1"/>
          <dgm:chPref val="1"/>
        </dgm:presLayoutVars>
      </dgm:prSet>
      <dgm:spPr/>
    </dgm:pt>
    <dgm:pt modelId="{913159F0-B018-4657-991E-2C76C3233BCA}" type="pres">
      <dgm:prSet presAssocID="{64EC296F-01CD-4C07-86E8-B53B40AC361A}" presName="sibTrans" presStyleCnt="0"/>
      <dgm:spPr/>
    </dgm:pt>
    <dgm:pt modelId="{1022FEA9-A7E1-4B50-937A-560F4B4F2D8B}" type="pres">
      <dgm:prSet presAssocID="{62CD2282-59EF-42E4-B70D-93AE94E818C3}" presName="compNode" presStyleCnt="0"/>
      <dgm:spPr/>
    </dgm:pt>
    <dgm:pt modelId="{C546CDB4-DE67-4DD6-B735-61C2029069C4}" type="pres">
      <dgm:prSet presAssocID="{62CD2282-59EF-42E4-B70D-93AE94E818C3}" presName="iconBgRect" presStyleLbl="bgShp" presStyleIdx="1" presStyleCnt="3" custFlipVert="0" custFlipHor="0" custScaleX="21169" custScaleY="2423" custLinFactX="100000" custLinFactY="46514" custLinFactNeighborX="182565" custLinFactNeighborY="100000"/>
      <dgm:spPr>
        <a:prstGeom prst="mathMinus">
          <a:avLst/>
        </a:prstGeom>
      </dgm:spPr>
    </dgm:pt>
    <dgm:pt modelId="{709636AB-66D3-4C7C-8A7E-5D8036CB74D8}" type="pres">
      <dgm:prSet presAssocID="{62CD2282-59EF-42E4-B70D-93AE94E818C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8ED71E43-C7C6-46AC-B919-AAE9B5553465}" type="pres">
      <dgm:prSet presAssocID="{62CD2282-59EF-42E4-B70D-93AE94E818C3}" presName="spaceRect" presStyleCnt="0"/>
      <dgm:spPr/>
    </dgm:pt>
    <dgm:pt modelId="{AD91891E-C085-4334-B3D2-7B23E94A0C31}" type="pres">
      <dgm:prSet presAssocID="{62CD2282-59EF-42E4-B70D-93AE94E818C3}" presName="textRect" presStyleLbl="revTx" presStyleIdx="1" presStyleCnt="3">
        <dgm:presLayoutVars>
          <dgm:chMax val="1"/>
          <dgm:chPref val="1"/>
        </dgm:presLayoutVars>
      </dgm:prSet>
      <dgm:spPr/>
    </dgm:pt>
    <dgm:pt modelId="{029D5F6F-1AFB-401C-B158-45C476454AD6}" type="pres">
      <dgm:prSet presAssocID="{A868B478-B654-4F66-AD85-445FDC7D8A91}" presName="sibTrans" presStyleCnt="0"/>
      <dgm:spPr/>
    </dgm:pt>
    <dgm:pt modelId="{83FEDCD2-6725-4E11-A774-8AA29E233D07}" type="pres">
      <dgm:prSet presAssocID="{D458645C-0D7C-4CD5-B040-F0530E0FB33C}" presName="compNode" presStyleCnt="0"/>
      <dgm:spPr/>
    </dgm:pt>
    <dgm:pt modelId="{F94AE3AC-E363-4483-B6D7-D16C91D66E6E}" type="pres">
      <dgm:prSet presAssocID="{D458645C-0D7C-4CD5-B040-F0530E0FB33C}" presName="iconBgRect" presStyleLbl="bgShp" presStyleIdx="2" presStyleCnt="3" custLinFactX="-11489" custLinFactNeighborX="-100000" custLinFactNeighborY="6115"/>
      <dgm:spPr/>
    </dgm:pt>
    <dgm:pt modelId="{BC03BE2A-6E1E-40FF-85EB-2C69E2F7476F}" type="pres">
      <dgm:prSet presAssocID="{D458645C-0D7C-4CD5-B040-F0530E0FB33C}" presName="iconRect" presStyleLbl="node1" presStyleIdx="2" presStyleCnt="3" custLinFactX="-89391" custLinFactNeighborX="-100000" custLinFactNeighborY="811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AC80A8F7-8184-4382-9AF2-D9E3E55D23A6}" type="pres">
      <dgm:prSet presAssocID="{D458645C-0D7C-4CD5-B040-F0530E0FB33C}" presName="spaceRect" presStyleCnt="0"/>
      <dgm:spPr/>
    </dgm:pt>
    <dgm:pt modelId="{4EC3C608-61BF-4EFA-933C-91BDE477C06E}" type="pres">
      <dgm:prSet presAssocID="{D458645C-0D7C-4CD5-B040-F0530E0FB33C}" presName="textRect" presStyleLbl="revTx" presStyleIdx="2" presStyleCnt="3" custLinFactNeighborX="-61408" custLinFactNeighborY="-14670">
        <dgm:presLayoutVars>
          <dgm:chMax val="1"/>
          <dgm:chPref val="1"/>
        </dgm:presLayoutVars>
      </dgm:prSet>
      <dgm:spPr/>
    </dgm:pt>
  </dgm:ptLst>
  <dgm:cxnLst>
    <dgm:cxn modelId="{FC663419-D811-47A5-9ECC-F436DB68C4F8}" type="presOf" srcId="{62CD2282-59EF-42E4-B70D-93AE94E818C3}" destId="{AD91891E-C085-4334-B3D2-7B23E94A0C31}" srcOrd="0" destOrd="0" presId="urn:microsoft.com/office/officeart/2018/5/layout/IconCircleLabelList"/>
    <dgm:cxn modelId="{3F51E12E-1049-4BB3-BB54-674A195463FE}" srcId="{82B8E5A3-9403-48F8-A2F7-E72431FBF843}" destId="{D458645C-0D7C-4CD5-B040-F0530E0FB33C}" srcOrd="2" destOrd="0" parTransId="{BD0E5534-DADD-4700-8D56-B3153A2ABC60}" sibTransId="{07420779-E383-472E-9DAC-6C0A0E527010}"/>
    <dgm:cxn modelId="{581FE82F-A305-44E8-84DB-39A95A0241FC}" type="presOf" srcId="{82B8E5A3-9403-48F8-A2F7-E72431FBF843}" destId="{F320D6B2-A9E7-491E-9AD2-0A29DD87F8E0}" srcOrd="0" destOrd="0" presId="urn:microsoft.com/office/officeart/2018/5/layout/IconCircleLabelList"/>
    <dgm:cxn modelId="{97DC3159-1B31-4F2A-8333-2331308744B7}" srcId="{82B8E5A3-9403-48F8-A2F7-E72431FBF843}" destId="{62CD2282-59EF-42E4-B70D-93AE94E818C3}" srcOrd="1" destOrd="0" parTransId="{62ADF7C7-3FDA-444A-83A8-01B79387BEDD}" sibTransId="{A868B478-B654-4F66-AD85-445FDC7D8A91}"/>
    <dgm:cxn modelId="{5CE74DA3-B47F-4BF1-BBAB-0907DA978461}" type="presOf" srcId="{F1F8123E-5035-46C2-B3B0-E3734CFA813A}" destId="{9CEF40B3-9DEB-425F-A0C3-FB2978585B25}" srcOrd="0" destOrd="0" presId="urn:microsoft.com/office/officeart/2018/5/layout/IconCircleLabelList"/>
    <dgm:cxn modelId="{8628FBD4-359D-4ADD-8DB8-0613BE260DA1}" srcId="{82B8E5A3-9403-48F8-A2F7-E72431FBF843}" destId="{F1F8123E-5035-46C2-B3B0-E3734CFA813A}" srcOrd="0" destOrd="0" parTransId="{2A6BB4C9-8058-4329-8D44-78FA3FDA1EBD}" sibTransId="{64EC296F-01CD-4C07-86E8-B53B40AC361A}"/>
    <dgm:cxn modelId="{CD05F1F8-3161-47C8-919C-382200258E34}" type="presOf" srcId="{D458645C-0D7C-4CD5-B040-F0530E0FB33C}" destId="{4EC3C608-61BF-4EFA-933C-91BDE477C06E}" srcOrd="0" destOrd="0" presId="urn:microsoft.com/office/officeart/2018/5/layout/IconCircleLabelList"/>
    <dgm:cxn modelId="{5A676143-6257-4107-A6DA-E1DBC5345B1A}" type="presParOf" srcId="{F320D6B2-A9E7-491E-9AD2-0A29DD87F8E0}" destId="{CF78F0B5-F751-43DC-907F-AB8D58A9AD41}" srcOrd="0" destOrd="0" presId="urn:microsoft.com/office/officeart/2018/5/layout/IconCircleLabelList"/>
    <dgm:cxn modelId="{AE1CCF1C-D3CD-4AD9-A439-839710D34B64}" type="presParOf" srcId="{CF78F0B5-F751-43DC-907F-AB8D58A9AD41}" destId="{49F19931-4479-4E81-98D1-2E7D18BC9FD9}" srcOrd="0" destOrd="0" presId="urn:microsoft.com/office/officeart/2018/5/layout/IconCircleLabelList"/>
    <dgm:cxn modelId="{406C6CEA-70CF-4BEF-96E1-E3C9B7784012}" type="presParOf" srcId="{CF78F0B5-F751-43DC-907F-AB8D58A9AD41}" destId="{BEF12D3B-409C-4E29-A89F-FCB9FE936C15}" srcOrd="1" destOrd="0" presId="urn:microsoft.com/office/officeart/2018/5/layout/IconCircleLabelList"/>
    <dgm:cxn modelId="{A5D5EDE4-A01A-431D-8648-FF9CF8A652FE}" type="presParOf" srcId="{CF78F0B5-F751-43DC-907F-AB8D58A9AD41}" destId="{54DCCE3E-550F-4179-9AEC-EEBC13441266}" srcOrd="2" destOrd="0" presId="urn:microsoft.com/office/officeart/2018/5/layout/IconCircleLabelList"/>
    <dgm:cxn modelId="{8231F2CE-C7BE-47E1-876D-E6C2D2CB21EB}" type="presParOf" srcId="{CF78F0B5-F751-43DC-907F-AB8D58A9AD41}" destId="{9CEF40B3-9DEB-425F-A0C3-FB2978585B25}" srcOrd="3" destOrd="0" presId="urn:microsoft.com/office/officeart/2018/5/layout/IconCircleLabelList"/>
    <dgm:cxn modelId="{52A6C1ED-5DB9-4558-A763-0FD7A673D4C6}" type="presParOf" srcId="{F320D6B2-A9E7-491E-9AD2-0A29DD87F8E0}" destId="{913159F0-B018-4657-991E-2C76C3233BCA}" srcOrd="1" destOrd="0" presId="urn:microsoft.com/office/officeart/2018/5/layout/IconCircleLabelList"/>
    <dgm:cxn modelId="{5816B55E-145B-4B89-927B-2F2685346535}" type="presParOf" srcId="{F320D6B2-A9E7-491E-9AD2-0A29DD87F8E0}" destId="{1022FEA9-A7E1-4B50-937A-560F4B4F2D8B}" srcOrd="2" destOrd="0" presId="urn:microsoft.com/office/officeart/2018/5/layout/IconCircleLabelList"/>
    <dgm:cxn modelId="{C1F7582C-2140-4F06-B26D-497AFAA4A58F}" type="presParOf" srcId="{1022FEA9-A7E1-4B50-937A-560F4B4F2D8B}" destId="{C546CDB4-DE67-4DD6-B735-61C2029069C4}" srcOrd="0" destOrd="0" presId="urn:microsoft.com/office/officeart/2018/5/layout/IconCircleLabelList"/>
    <dgm:cxn modelId="{AB778347-A188-4AD6-9481-51AF0C7C6978}" type="presParOf" srcId="{1022FEA9-A7E1-4B50-937A-560F4B4F2D8B}" destId="{709636AB-66D3-4C7C-8A7E-5D8036CB74D8}" srcOrd="1" destOrd="0" presId="urn:microsoft.com/office/officeart/2018/5/layout/IconCircleLabelList"/>
    <dgm:cxn modelId="{F2F7744A-4360-41B6-99B3-E4E02A05ECE9}" type="presParOf" srcId="{1022FEA9-A7E1-4B50-937A-560F4B4F2D8B}" destId="{8ED71E43-C7C6-46AC-B919-AAE9B5553465}" srcOrd="2" destOrd="0" presId="urn:microsoft.com/office/officeart/2018/5/layout/IconCircleLabelList"/>
    <dgm:cxn modelId="{7DD8E68D-9801-4EA2-8B66-A4ABEF9AEBD0}" type="presParOf" srcId="{1022FEA9-A7E1-4B50-937A-560F4B4F2D8B}" destId="{AD91891E-C085-4334-B3D2-7B23E94A0C31}" srcOrd="3" destOrd="0" presId="urn:microsoft.com/office/officeart/2018/5/layout/IconCircleLabelList"/>
    <dgm:cxn modelId="{DAAE69B4-43DB-42D6-8333-074202305482}" type="presParOf" srcId="{F320D6B2-A9E7-491E-9AD2-0A29DD87F8E0}" destId="{029D5F6F-1AFB-401C-B158-45C476454AD6}" srcOrd="3" destOrd="0" presId="urn:microsoft.com/office/officeart/2018/5/layout/IconCircleLabelList"/>
    <dgm:cxn modelId="{96EF4792-C12F-4EC9-BCFF-7088EDEBE1C1}" type="presParOf" srcId="{F320D6B2-A9E7-491E-9AD2-0A29DD87F8E0}" destId="{83FEDCD2-6725-4E11-A774-8AA29E233D07}" srcOrd="4" destOrd="0" presId="urn:microsoft.com/office/officeart/2018/5/layout/IconCircleLabelList"/>
    <dgm:cxn modelId="{36D4CFF5-6D4F-460E-8B2A-FC1F01E61319}" type="presParOf" srcId="{83FEDCD2-6725-4E11-A774-8AA29E233D07}" destId="{F94AE3AC-E363-4483-B6D7-D16C91D66E6E}" srcOrd="0" destOrd="0" presId="urn:microsoft.com/office/officeart/2018/5/layout/IconCircleLabelList"/>
    <dgm:cxn modelId="{3EA428B0-D229-4626-A081-86DE8305CF5C}" type="presParOf" srcId="{83FEDCD2-6725-4E11-A774-8AA29E233D07}" destId="{BC03BE2A-6E1E-40FF-85EB-2C69E2F7476F}" srcOrd="1" destOrd="0" presId="urn:microsoft.com/office/officeart/2018/5/layout/IconCircleLabelList"/>
    <dgm:cxn modelId="{A5A47DF7-201B-4394-9021-F0F8A23C0E7A}" type="presParOf" srcId="{83FEDCD2-6725-4E11-A774-8AA29E233D07}" destId="{AC80A8F7-8184-4382-9AF2-D9E3E55D23A6}" srcOrd="2" destOrd="0" presId="urn:microsoft.com/office/officeart/2018/5/layout/IconCircleLabelList"/>
    <dgm:cxn modelId="{397D3FC0-54CA-4DB8-9247-50811B82F929}" type="presParOf" srcId="{83FEDCD2-6725-4E11-A774-8AA29E233D07}" destId="{4EC3C608-61BF-4EFA-933C-91BDE477C06E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F19931-4479-4E81-98D1-2E7D18BC9FD9}">
      <dsp:nvSpPr>
        <dsp:cNvPr id="0" name=""/>
        <dsp:cNvSpPr/>
      </dsp:nvSpPr>
      <dsp:spPr>
        <a:xfrm>
          <a:off x="679050" y="376937"/>
          <a:ext cx="1887187" cy="18871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F12D3B-409C-4E29-A89F-FCB9FE936C15}">
      <dsp:nvSpPr>
        <dsp:cNvPr id="0" name=""/>
        <dsp:cNvSpPr/>
      </dsp:nvSpPr>
      <dsp:spPr>
        <a:xfrm>
          <a:off x="1081237" y="779125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EF40B3-9DEB-425F-A0C3-FB2978585B25}">
      <dsp:nvSpPr>
        <dsp:cNvPr id="0" name=""/>
        <dsp:cNvSpPr/>
      </dsp:nvSpPr>
      <dsp:spPr>
        <a:xfrm>
          <a:off x="75768" y="2851938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 dirty="0"/>
            <a:t>Funding sources dried up in 2009</a:t>
          </a:r>
        </a:p>
      </dsp:txBody>
      <dsp:txXfrm>
        <a:off x="75768" y="2851938"/>
        <a:ext cx="3093750" cy="720000"/>
      </dsp:txXfrm>
    </dsp:sp>
    <dsp:sp modelId="{C546CDB4-DE67-4DD6-B735-61C2029069C4}">
      <dsp:nvSpPr>
        <dsp:cNvPr id="0" name=""/>
        <dsp:cNvSpPr/>
      </dsp:nvSpPr>
      <dsp:spPr>
        <a:xfrm>
          <a:off x="4314206" y="376937"/>
          <a:ext cx="1887187" cy="188718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9636AB-66D3-4C7C-8A7E-5D8036CB74D8}">
      <dsp:nvSpPr>
        <dsp:cNvPr id="0" name=""/>
        <dsp:cNvSpPr/>
      </dsp:nvSpPr>
      <dsp:spPr>
        <a:xfrm>
          <a:off x="4716393" y="779125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91891E-C085-4334-B3D2-7B23E94A0C31}">
      <dsp:nvSpPr>
        <dsp:cNvPr id="0" name=""/>
        <dsp:cNvSpPr/>
      </dsp:nvSpPr>
      <dsp:spPr>
        <a:xfrm>
          <a:off x="3710925" y="2851938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Virginia Public School Authority (VPSA)</a:t>
          </a:r>
        </a:p>
      </dsp:txBody>
      <dsp:txXfrm>
        <a:off x="3710925" y="2851938"/>
        <a:ext cx="3093750" cy="720000"/>
      </dsp:txXfrm>
    </dsp:sp>
    <dsp:sp modelId="{F94AE3AC-E363-4483-B6D7-D16C91D66E6E}">
      <dsp:nvSpPr>
        <dsp:cNvPr id="0" name=""/>
        <dsp:cNvSpPr/>
      </dsp:nvSpPr>
      <dsp:spPr>
        <a:xfrm>
          <a:off x="7949362" y="376937"/>
          <a:ext cx="1887187" cy="188718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03BE2A-6E1E-40FF-85EB-2C69E2F7476F}">
      <dsp:nvSpPr>
        <dsp:cNvPr id="0" name=""/>
        <dsp:cNvSpPr/>
      </dsp:nvSpPr>
      <dsp:spPr>
        <a:xfrm>
          <a:off x="8351550" y="779125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C3C608-61BF-4EFA-933C-91BDE477C06E}">
      <dsp:nvSpPr>
        <dsp:cNvPr id="0" name=""/>
        <dsp:cNvSpPr/>
      </dsp:nvSpPr>
      <dsp:spPr>
        <a:xfrm>
          <a:off x="7346081" y="2851938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 dirty="0"/>
            <a:t>NO local tax authority</a:t>
          </a:r>
        </a:p>
      </dsp:txBody>
      <dsp:txXfrm>
        <a:off x="7346081" y="2851938"/>
        <a:ext cx="30937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F19931-4479-4E81-98D1-2E7D18BC9FD9}">
      <dsp:nvSpPr>
        <dsp:cNvPr id="0" name=""/>
        <dsp:cNvSpPr/>
      </dsp:nvSpPr>
      <dsp:spPr>
        <a:xfrm>
          <a:off x="2472331" y="474599"/>
          <a:ext cx="1887187" cy="18871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F12D3B-409C-4E29-A89F-FCB9FE936C15}">
      <dsp:nvSpPr>
        <dsp:cNvPr id="0" name=""/>
        <dsp:cNvSpPr/>
      </dsp:nvSpPr>
      <dsp:spPr>
        <a:xfrm>
          <a:off x="2865647" y="796883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EF40B3-9DEB-425F-A0C3-FB2978585B25}">
      <dsp:nvSpPr>
        <dsp:cNvPr id="0" name=""/>
        <dsp:cNvSpPr/>
      </dsp:nvSpPr>
      <dsp:spPr>
        <a:xfrm>
          <a:off x="1860707" y="2603365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600" kern="1200" dirty="0"/>
            <a:t>ARPA</a:t>
          </a:r>
        </a:p>
      </dsp:txBody>
      <dsp:txXfrm>
        <a:off x="1860707" y="2603365"/>
        <a:ext cx="3093750" cy="720000"/>
      </dsp:txXfrm>
    </dsp:sp>
    <dsp:sp modelId="{C546CDB4-DE67-4DD6-B735-61C2029069C4}">
      <dsp:nvSpPr>
        <dsp:cNvPr id="0" name=""/>
        <dsp:cNvSpPr/>
      </dsp:nvSpPr>
      <dsp:spPr>
        <a:xfrm>
          <a:off x="10116101" y="3861568"/>
          <a:ext cx="399498" cy="45726"/>
        </a:xfrm>
        <a:prstGeom prst="mathMinus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9636AB-66D3-4C7C-8A7E-5D8036CB74D8}">
      <dsp:nvSpPr>
        <dsp:cNvPr id="0" name=""/>
        <dsp:cNvSpPr/>
      </dsp:nvSpPr>
      <dsp:spPr>
        <a:xfrm>
          <a:off x="4716393" y="578031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91891E-C085-4334-B3D2-7B23E94A0C31}">
      <dsp:nvSpPr>
        <dsp:cNvPr id="0" name=""/>
        <dsp:cNvSpPr/>
      </dsp:nvSpPr>
      <dsp:spPr>
        <a:xfrm>
          <a:off x="3710925" y="2650844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en-US" sz="2600" kern="1200" dirty="0"/>
        </a:p>
      </dsp:txBody>
      <dsp:txXfrm>
        <a:off x="3710925" y="2650844"/>
        <a:ext cx="3093750" cy="720000"/>
      </dsp:txXfrm>
    </dsp:sp>
    <dsp:sp modelId="{F94AE3AC-E363-4483-B6D7-D16C91D66E6E}">
      <dsp:nvSpPr>
        <dsp:cNvPr id="0" name=""/>
        <dsp:cNvSpPr/>
      </dsp:nvSpPr>
      <dsp:spPr>
        <a:xfrm>
          <a:off x="5845356" y="492339"/>
          <a:ext cx="1887187" cy="188718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03BE2A-6E1E-40FF-85EB-2C69E2F7476F}">
      <dsp:nvSpPr>
        <dsp:cNvPr id="0" name=""/>
        <dsp:cNvSpPr/>
      </dsp:nvSpPr>
      <dsp:spPr>
        <a:xfrm>
          <a:off x="6300800" y="866984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C3C608-61BF-4EFA-933C-91BDE477C06E}">
      <dsp:nvSpPr>
        <dsp:cNvPr id="0" name=""/>
        <dsp:cNvSpPr/>
      </dsp:nvSpPr>
      <dsp:spPr>
        <a:xfrm>
          <a:off x="5446271" y="2746314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600" kern="1200" dirty="0"/>
            <a:t>Local Tax Authority</a:t>
          </a:r>
        </a:p>
      </dsp:txBody>
      <dsp:txXfrm>
        <a:off x="5446271" y="2746314"/>
        <a:ext cx="30937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1CEC30-6502-4A11-934A-BDA32FE180E5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8BE0B4-C3EC-4FD2-8457-91BCA9A3A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620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BE0B4-C3EC-4FD2-8457-91BCA9A3AD1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681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BE0B4-C3EC-4FD2-8457-91BCA9A3AD1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743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BE0B4-C3EC-4FD2-8457-91BCA9A3AD1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8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BE0B4-C3EC-4FD2-8457-91BCA9A3AD1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381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BE0B4-C3EC-4FD2-8457-91BCA9A3AD1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063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BE0B4-C3EC-4FD2-8457-91BCA9A3AD1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870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BE0B4-C3EC-4FD2-8457-91BCA9A3AD1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213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AF57A-289E-4559-8617-7DF339A0EA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CDF8C4-4E8D-4AB7-AEC2-46308F896C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678A84-7CFC-4984-8D15-F5E1F1700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49ADE-9487-4653-A08D-6C6AC5CFF209}" type="datetime1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066EC-13A0-4D49-8728-D601AEC9D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A0953-62FC-4A03-9E2B-D4CD71F3C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D2673-7E6D-42EC-9A2B-DA77745FF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122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041A3-C019-4DA0-88CF-2ABC9053C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8D2E30-F003-4B9A-8A14-7C6EACCB05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A21F4E-982E-4EF2-8553-0AA420F75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D72E-E6DF-494E-A968-9604768B5814}" type="datetime1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4139D-A666-4D07-B5D7-6E07AC643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1B947D-CD6F-4B04-ABBD-C762F7629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D2673-7E6D-42EC-9A2B-DA77745FF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688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7EE399-B1EB-466C-BBA8-2A0E211CC8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F9CA6A-9950-4625-81AF-D898763D82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50DB4F-8374-454C-A860-2E4C17F07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52268-3893-47A1-BFD8-A07ED36E317A}" type="datetime1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440FB1-1DF7-40AE-A07A-ABB5DD196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7EF954-9758-44A0-B74C-E234AD67B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D2673-7E6D-42EC-9A2B-DA77745FF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3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FB401-C34A-4A75-9437-14AC63B85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C52D0-0811-4C8E-96D8-1DEB108D80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B81AB7-C810-4FFB-A627-E25473CC9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63587-F510-40A0-972C-E40CBDAFC3F0}" type="datetime1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153E5-B8CD-4040-80C7-A95AC9F64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C4C07D-BE10-49F0-8F60-E2C7CEF65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D2673-7E6D-42EC-9A2B-DA77745FF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057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AB766-24CC-491A-A298-8CE601287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0FBA9A-EA33-4FEB-9261-CEABA93C4E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CDFB47-D324-4710-A274-AD795692C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A84A2-B2E2-4598-8E81-6FBF1340E558}" type="datetime1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BB474D-2AFB-4507-A824-7D2A6D52F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4472D8-6C11-41EC-BEE4-0AFF76590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D2673-7E6D-42EC-9A2B-DA77745FF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187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F786F-8D4A-47FB-8139-3C16B2E1E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D2603-3798-4D8B-91BF-378CC05A4F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AE6AAB-F667-4F1E-BD28-324DE095D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DAC502-817B-4F6E-8DF5-F98319A51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07BA0-9273-400D-9792-D9BD892E1740}" type="datetime1">
              <a:rPr lang="en-US" smtClean="0"/>
              <a:t>7/30/2021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423693-F7E1-44E4-9D6A-D5B649667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85055-846E-46F3-9342-70D439850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D2673-7E6D-42EC-9A2B-DA77745FF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5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73BAC-6DC4-4F3C-9622-8AD23D91E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54876A-CF6C-4D38-95DD-75CAA3B42E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FC85C0-A294-4846-98F0-977FE4B6B3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56BB43-B47F-47C7-BA19-4E636DE04E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C8CB61-5B1D-449E-A1AB-D44B2D6038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A245E5-62E9-4662-8550-38E63F816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F82B6-EEEF-4E5E-9BB6-8C5BED6BD1BA}" type="datetime1">
              <a:rPr lang="en-US" smtClean="0"/>
              <a:t>7/30/2021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439535-982B-4AF7-9DED-1E0022ED7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5E6088-AE97-4B0E-9512-B935B32F9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D2673-7E6D-42EC-9A2B-DA77745FF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82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A96A8-E232-46F5-B303-8569103C5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10FEF-CA8A-41E3-852D-A19EDE106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1A9A4-6C04-4BEC-84E8-ED29BD97986A}" type="datetime1">
              <a:rPr lang="en-US" smtClean="0"/>
              <a:t>7/30/2021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061AE9-8FA7-42D9-969D-4974F64C5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628551-A0FC-465A-A5FD-266080695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D2673-7E6D-42EC-9A2B-DA77745FF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680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482BDA-38F3-4390-A450-096007EB9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C4384-BC8A-44CE-8B1A-4354ECB82458}" type="datetime1">
              <a:rPr lang="en-US" smtClean="0"/>
              <a:t>7/30/2021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41ADC1-F5FA-43F1-BAD8-1AD3587A3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44D570-47E6-45DE-9D85-1A895C082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D2673-7E6D-42EC-9A2B-DA77745FF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525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DB344-EC33-4283-B91E-EDA3E3991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EF9CF-8749-43B5-BFAB-BF9573C76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035A7F-FD1A-458B-94C8-F6A88F051F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401E2B-3F6B-4805-90E4-575A5A525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1AC85-C370-4D8B-A767-B50855F97DEC}" type="datetime1">
              <a:rPr lang="en-US" smtClean="0"/>
              <a:t>7/30/2021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50C868-FA79-4398-BA51-111DE1649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03CF85-337B-4AA8-9EB1-48419D31D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D2673-7E6D-42EC-9A2B-DA77745FF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594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E26E7-8ACC-42F0-88F5-857F71B69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4EDE63-0579-4709-9601-763AE12373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ACF3E5-FA23-4632-8B74-13F3FE9F5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32AED3-7ED3-4587-B8D6-B27808A8C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8C4FA-6406-46DD-B277-856086D6BED4}" type="datetime1">
              <a:rPr lang="en-US" smtClean="0"/>
              <a:t>7/30/2021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AB4CB8-610B-48C3-80CA-1D0A5B127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5016DC-25DE-4977-8B82-2FA26BE79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D2673-7E6D-42EC-9A2B-DA77745FF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396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5E741C-104F-4513-92CC-BA76FBF05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32DD11-7A01-4096-969F-941888F743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2C0B0E-60B8-48B7-BB09-4F1B92387E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83D7E-32AB-4661-99F5-A1916185761E}" type="datetime1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66AAE5-E032-4B08-BC17-F43D1B2A91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DD129B-C2C2-4692-B1E0-D5BA0C0565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D2673-7E6D-42EC-9A2B-DA77745FF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67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en.m.wikipedia.org/wiki/Hanover_High_School_(Mechanicsville,_Virginia)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chool desk with books and pencils with chalkboard in background">
            <a:extLst>
              <a:ext uri="{FF2B5EF4-FFF2-40B4-BE49-F238E27FC236}">
                <a16:creationId xmlns:a16="http://schemas.microsoft.com/office/drawing/2014/main" id="{8E035792-7408-4906-9647-363DAA26F4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09" r="-1" b="-1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861057-6756-456B-B385-6F039B9FE7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rgbClr val="FFFFFF"/>
                </a:solidFill>
              </a:rPr>
              <a:t>School Modernization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45C97C-A2AD-4534-8758-DB219DCBAD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VML Human Development &amp; Education Policy Committee</a:t>
            </a:r>
          </a:p>
          <a:p>
            <a:r>
              <a:rPr lang="en-US">
                <a:solidFill>
                  <a:srgbClr val="FFFFFF"/>
                </a:solidFill>
              </a:rPr>
              <a:t>July 30, </a:t>
            </a:r>
            <a:r>
              <a:rPr lang="en-US" dirty="0">
                <a:solidFill>
                  <a:srgbClr val="FFFFFF"/>
                </a:solidFill>
              </a:rPr>
              <a:t>2021</a:t>
            </a:r>
          </a:p>
        </p:txBody>
      </p:sp>
      <p:sp>
        <p:nvSpPr>
          <p:cNvPr id="31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C942CF-81EE-43C0-B8D7-2B95118F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D2673-7E6D-42EC-9A2B-DA77745FFE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5845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581D8F-FB29-4334-A9EB-4AEAF3AA3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000"/>
              <a:t>What Is School Modernization?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0B6C4-7906-409B-BFC5-835E59824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400" dirty="0"/>
              <a:t>Necessary construction and renovations of schools</a:t>
            </a:r>
          </a:p>
          <a:p>
            <a:r>
              <a:rPr lang="en-US" sz="2400" dirty="0"/>
              <a:t>Allocation of funds for improvement of physical structure </a:t>
            </a:r>
          </a:p>
          <a:p>
            <a:r>
              <a:rPr lang="en-US" sz="2400" dirty="0"/>
              <a:t>Critical for success of students</a:t>
            </a:r>
          </a:p>
        </p:txBody>
      </p:sp>
      <p:pic>
        <p:nvPicPr>
          <p:cNvPr id="5" name="Picture 4" descr="A picture containing text, grass, sky, outdoor&#10;&#10;Description automatically generated">
            <a:extLst>
              <a:ext uri="{FF2B5EF4-FFF2-40B4-BE49-F238E27FC236}">
                <a16:creationId xmlns:a16="http://schemas.microsoft.com/office/drawing/2014/main" id="{26CBFF39-353A-415E-996C-CA981AA3946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8405" r="18404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71B16F-2F84-4792-96E7-844DBE8E2C80}"/>
              </a:ext>
            </a:extLst>
          </p:cNvPr>
          <p:cNvSpPr txBox="1"/>
          <p:nvPr/>
        </p:nvSpPr>
        <p:spPr>
          <a:xfrm>
            <a:off x="9884958" y="6657945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en.m.wikipedia.org/wiki/Hanover_High_School_(Mechanicsville,_Virginia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857706-E6DB-4A5A-BD0D-0028CFA03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D2673-7E6D-42EC-9A2B-DA77745FFE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206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581D8F-FB29-4334-A9EB-4AEAF3AA3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2021 Findings for Virginia Schools</a:t>
            </a:r>
          </a:p>
        </p:txBody>
      </p:sp>
      <p:sp>
        <p:nvSpPr>
          <p:cNvPr id="47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D5D982-E9C0-406C-B6F3-878A6534A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3600" dirty="0"/>
              <a:t>June 2021 presentation by DOE to Commission on School Construction and Modernization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First review of statewide inventory since 2013</a:t>
            </a:r>
          </a:p>
          <a:p>
            <a:pPr lvl="1"/>
            <a:r>
              <a:rPr lang="en-US" sz="3200" dirty="0"/>
              <a:t>Previous reviews: 2002, 1996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197560-5CEB-4589-9D43-924039EF4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D2673-7E6D-42EC-9A2B-DA77745FFE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217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581D8F-FB29-4334-A9EB-4AEAF3AA3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Enrollment versus Inventory</a:t>
            </a:r>
          </a:p>
        </p:txBody>
      </p:sp>
      <p:sp>
        <p:nvSpPr>
          <p:cNvPr id="47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D5D982-E9C0-406C-B6F3-878A6534A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3200" dirty="0"/>
              <a:t>Statewide enrollment: 3.6 percent increase, 2010-2019</a:t>
            </a:r>
          </a:p>
          <a:p>
            <a:r>
              <a:rPr lang="en-US" sz="3200" dirty="0"/>
              <a:t>Anticipated 4.7 percent increase by 2026</a:t>
            </a:r>
          </a:p>
          <a:p>
            <a:pPr lvl="1"/>
            <a:r>
              <a:rPr lang="en-US" sz="2800" dirty="0"/>
              <a:t>Northern Virginia: 7.9 percent </a:t>
            </a:r>
            <a:r>
              <a:rPr lang="en-US" sz="2800" b="1" dirty="0"/>
              <a:t>increase</a:t>
            </a:r>
          </a:p>
          <a:p>
            <a:pPr lvl="1"/>
            <a:r>
              <a:rPr lang="en-US" sz="2800" dirty="0"/>
              <a:t>Southwest Virginia: 2.2 percent decrease </a:t>
            </a:r>
          </a:p>
          <a:p>
            <a:r>
              <a:rPr lang="en-US" sz="3200" dirty="0"/>
              <a:t>Majority of schools already at or near capacity</a:t>
            </a:r>
          </a:p>
          <a:p>
            <a:pPr lvl="1"/>
            <a:r>
              <a:rPr lang="en-US" sz="2800" dirty="0"/>
              <a:t>Schools at/above capacity: 41 percent</a:t>
            </a:r>
          </a:p>
          <a:p>
            <a:pPr lvl="1"/>
            <a:r>
              <a:rPr lang="en-US" sz="2800" dirty="0"/>
              <a:t>School approaching capacity: 29 percent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9608BF-D776-4E08-913B-43FB4BBB4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D2673-7E6D-42EC-9A2B-DA77745FFE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592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581D8F-FB29-4334-A9EB-4AEAF3AA3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State of Existing Schools</a:t>
            </a:r>
          </a:p>
        </p:txBody>
      </p:sp>
      <p:sp>
        <p:nvSpPr>
          <p:cNvPr id="47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D5D982-E9C0-406C-B6F3-878A6534A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0146" y="1825625"/>
            <a:ext cx="5872213" cy="4351338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Half of all Virginia school inventory &gt;50 years old (1,046 schools)</a:t>
            </a:r>
          </a:p>
          <a:p>
            <a:r>
              <a:rPr lang="en-US" dirty="0"/>
              <a:t>Major structural issues not limited to oldest buildings</a:t>
            </a:r>
          </a:p>
          <a:p>
            <a:r>
              <a:rPr lang="en-US" dirty="0"/>
              <a:t>Statewide capital improvement plans total $9.8 billion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39ADFF-024A-4BEE-8C94-6BACDE412043}"/>
              </a:ext>
            </a:extLst>
          </p:cNvPr>
          <p:cNvPicPr/>
          <p:nvPr/>
        </p:nvPicPr>
        <p:blipFill rotWithShape="1">
          <a:blip r:embed="rId3"/>
          <a:srcRect l="2991" t="33998" r="67522" b="32764"/>
          <a:stretch/>
        </p:blipFill>
        <p:spPr bwMode="auto">
          <a:xfrm>
            <a:off x="838200" y="2210923"/>
            <a:ext cx="4302492" cy="30829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DF745E-BE71-42EF-885E-0C0C20D84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D2673-7E6D-42EC-9A2B-DA77745FFE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511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581D8F-FB29-4334-A9EB-4AEAF3AA3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COVID and School Modernization</a:t>
            </a:r>
          </a:p>
        </p:txBody>
      </p:sp>
      <p:sp>
        <p:nvSpPr>
          <p:cNvPr id="47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D5D982-E9C0-406C-B6F3-878A6534A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Sixty-two percent of school divisions completed at least some HVAC renovations </a:t>
            </a:r>
          </a:p>
          <a:p>
            <a:r>
              <a:rPr lang="en-US" dirty="0"/>
              <a:t>Only 30 percent of planned projects have been completed</a:t>
            </a:r>
          </a:p>
          <a:p>
            <a:r>
              <a:rPr lang="en-US" dirty="0"/>
              <a:t>More than 7x HVAC projects undertaken during COVID than included in standard capital improvement plans (3,444 total)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E548A0-92EB-45DA-A983-F25EF6347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D2673-7E6D-42EC-9A2B-DA77745FFE9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029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581D8F-FB29-4334-A9EB-4AEAF3AA3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How Have We Reached This Point?</a:t>
            </a:r>
          </a:p>
        </p:txBody>
      </p:sp>
      <p:sp>
        <p:nvSpPr>
          <p:cNvPr id="47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1" name="Content Placeholder 2">
            <a:extLst>
              <a:ext uri="{FF2B5EF4-FFF2-40B4-BE49-F238E27FC236}">
                <a16:creationId xmlns:a16="http://schemas.microsoft.com/office/drawing/2014/main" id="{525233AE-74EB-42BC-B89E-804D6E8907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5003254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616BA1-A870-4EC0-B417-77512C4F3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D2673-7E6D-42EC-9A2B-DA77745FFE9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761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581D8F-FB29-4334-A9EB-4AEAF3AA3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Where Are We Now?</a:t>
            </a:r>
          </a:p>
        </p:txBody>
      </p:sp>
      <p:sp>
        <p:nvSpPr>
          <p:cNvPr id="47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1" name="Content Placeholder 2">
            <a:extLst>
              <a:ext uri="{FF2B5EF4-FFF2-40B4-BE49-F238E27FC236}">
                <a16:creationId xmlns:a16="http://schemas.microsoft.com/office/drawing/2014/main" id="{525233AE-74EB-42BC-B89E-804D6E8907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8546545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AB2297-C542-4EBF-A8C5-A0673200D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D2673-7E6D-42EC-9A2B-DA77745FFE9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935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F420CFC25342468B625C868F00C447" ma:contentTypeVersion="13" ma:contentTypeDescription="Create a new document." ma:contentTypeScope="" ma:versionID="5dc6c1e3c348affd3f3ec809e47774b0">
  <xsd:schema xmlns:xsd="http://www.w3.org/2001/XMLSchema" xmlns:xs="http://www.w3.org/2001/XMLSchema" xmlns:p="http://schemas.microsoft.com/office/2006/metadata/properties" xmlns:ns2="c3461887-45b7-46c4-948b-7a5b0ac7d0a9" xmlns:ns3="4e6c2383-b53d-41b7-9776-0e32d66c77e2" targetNamespace="http://schemas.microsoft.com/office/2006/metadata/properties" ma:root="true" ma:fieldsID="2282e97def608a75f5cec47d1ee74864" ns2:_="" ns3:_="">
    <xsd:import namespace="c3461887-45b7-46c4-948b-7a5b0ac7d0a9"/>
    <xsd:import namespace="4e6c2383-b53d-41b7-9776-0e32d66c77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61887-45b7-46c4-948b-7a5b0ac7d0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6c2383-b53d-41b7-9776-0e32d66c77e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E85DCB6-09D2-4617-B40E-2BEA7F4C39D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23EC653-BA43-44A8-9CBD-9BD50C64B60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3900F52-D94E-4353-937E-BCF2E798C6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61887-45b7-46c4-948b-7a5b0ac7d0a9"/>
    <ds:schemaRef ds:uri="4e6c2383-b53d-41b7-9776-0e32d66c77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8073</TotalTime>
  <Words>253</Words>
  <Application>Microsoft Office PowerPoint</Application>
  <PresentationFormat>Widescreen</PresentationFormat>
  <Paragraphs>56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School Modernization</vt:lpstr>
      <vt:lpstr>What Is School Modernization?</vt:lpstr>
      <vt:lpstr>2021 Findings for Virginia Schools</vt:lpstr>
      <vt:lpstr>Enrollment versus Inventory</vt:lpstr>
      <vt:lpstr>State of Existing Schools</vt:lpstr>
      <vt:lpstr>COVID and School Modernization</vt:lpstr>
      <vt:lpstr>How Have We Reached This Point?</vt:lpstr>
      <vt:lpstr>Where Are We Now?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Modernization</dc:title>
  <dc:creator>Josette Bulova</dc:creator>
  <cp:lastModifiedBy>Janet Areson</cp:lastModifiedBy>
  <cp:revision>13</cp:revision>
  <dcterms:created xsi:type="dcterms:W3CDTF">2021-07-21T16:05:22Z</dcterms:created>
  <dcterms:modified xsi:type="dcterms:W3CDTF">2021-07-30T12:00:24Z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0x010100A1F420CFC25342468B625C868F00C447</vt:lpwstr>
  </property>
</Properties>
</file>