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handoutMasterIdLst>
    <p:handoutMasterId r:id="rId26"/>
  </p:handoutMasterIdLst>
  <p:sldIdLst>
    <p:sldId id="256" r:id="rId2"/>
    <p:sldId id="389" r:id="rId3"/>
    <p:sldId id="390" r:id="rId4"/>
    <p:sldId id="394" r:id="rId5"/>
    <p:sldId id="396" r:id="rId6"/>
    <p:sldId id="399" r:id="rId7"/>
    <p:sldId id="397" r:id="rId8"/>
    <p:sldId id="398" r:id="rId9"/>
    <p:sldId id="393" r:id="rId10"/>
    <p:sldId id="373" r:id="rId11"/>
    <p:sldId id="374" r:id="rId12"/>
    <p:sldId id="345" r:id="rId13"/>
    <p:sldId id="368" r:id="rId14"/>
    <p:sldId id="357" r:id="rId15"/>
    <p:sldId id="371" r:id="rId16"/>
    <p:sldId id="378" r:id="rId17"/>
    <p:sldId id="384" r:id="rId18"/>
    <p:sldId id="383" r:id="rId19"/>
    <p:sldId id="382" r:id="rId20"/>
    <p:sldId id="388" r:id="rId21"/>
    <p:sldId id="379" r:id="rId22"/>
    <p:sldId id="386" r:id="rId23"/>
    <p:sldId id="395"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694"/>
  </p:normalViewPr>
  <p:slideViewPr>
    <p:cSldViewPr snapToGrid="0" snapToObjects="1">
      <p:cViewPr>
        <p:scale>
          <a:sx n="33" d="100"/>
          <a:sy n="33" d="100"/>
        </p:scale>
        <p:origin x="2406" y="8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65A5D52-9DDC-1E4D-A494-5D05393258D1}" type="datetimeFigureOut">
              <a:rPr lang="en-US" smtClean="0"/>
              <a:t>7/23/2021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C2D9A2-A15D-5E40-9820-5F6965DAA03B}" type="slidenum">
              <a:rPr lang="en-US" smtClean="0"/>
              <a:t>‹#›</a:t>
            </a:fld>
            <a:endParaRPr lang="en-US"/>
          </a:p>
        </p:txBody>
      </p:sp>
    </p:spTree>
    <p:extLst>
      <p:ext uri="{BB962C8B-B14F-4D97-AF65-F5344CB8AC3E}">
        <p14:creationId xmlns:p14="http://schemas.microsoft.com/office/powerpoint/2010/main" val="41420750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8882D3-CF88-BE40-995A-155083C23357}" type="datetimeFigureOut">
              <a:rPr lang="en-US" smtClean="0"/>
              <a:t>7/23/2021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04317D-55CC-AC4B-9CC6-B0EE8A328E86}" type="slidenum">
              <a:rPr lang="en-US" smtClean="0"/>
              <a:t>‹#›</a:t>
            </a:fld>
            <a:endParaRPr lang="en-US"/>
          </a:p>
        </p:txBody>
      </p:sp>
    </p:spTree>
    <p:extLst>
      <p:ext uri="{BB962C8B-B14F-4D97-AF65-F5344CB8AC3E}">
        <p14:creationId xmlns:p14="http://schemas.microsoft.com/office/powerpoint/2010/main" val="69199147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7" name="Footer Placeholder 16"/>
          <p:cNvSpPr>
            <a:spLocks noGrp="1"/>
          </p:cNvSpPr>
          <p:nvPr>
            <p:ph type="ftr" sz="quarter" idx="11"/>
          </p:nvPr>
        </p:nvSpPr>
        <p:spPr>
          <a:xfrm>
            <a:off x="304800" y="6410848"/>
            <a:ext cx="3581400" cy="365760"/>
          </a:xfrm>
          <a:prstGeom prst="rect">
            <a:avLst/>
          </a:prstGeom>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8452987" y="6294517"/>
            <a:ext cx="457200" cy="441325"/>
          </a:xfrm>
        </p:spPr>
        <p:txBody>
          <a:bodyPr/>
          <a:lstStyle>
            <a:lvl1pPr>
              <a:defRPr>
                <a:solidFill>
                  <a:srgbClr val="FFFFFF"/>
                </a:solidFill>
              </a:defRPr>
            </a:lvl1pPr>
          </a:lstStyle>
          <a:p>
            <a:fld id="{A6FFBDAD-BBBF-FC47-A21E-B6646637E485}"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
        <p:nvSpPr>
          <p:cNvPr id="20" name="Oval 19"/>
          <p:cNvSpPr/>
          <p:nvPr userDrawn="1"/>
        </p:nvSpPr>
        <p:spPr>
          <a:xfrm>
            <a:off x="4454443" y="2276856"/>
            <a:ext cx="286512" cy="286512"/>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204898" y="6369314"/>
            <a:ext cx="688333" cy="365760"/>
          </a:xfrm>
          <a:prstGeom prst="rect">
            <a:avLst/>
          </a:prstGeom>
        </p:spPr>
        <p:txBody>
          <a:bodyPr/>
          <a:lstStyle/>
          <a:p>
            <a:endParaRPr lang="en-US"/>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6FFBDAD-BBBF-FC47-A21E-B6646637E4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6FFBDAD-BBBF-FC47-A21E-B6646637E485}"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204898" y="6369314"/>
            <a:ext cx="688333" cy="365760"/>
          </a:xfrm>
          <a:prstGeom prst="rect">
            <a:avLst/>
          </a:prstGeom>
        </p:spPr>
        <p:txBody>
          <a:bodyPr/>
          <a:lstStyle/>
          <a:p>
            <a:endParaRPr lang="en-US"/>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6FFBDAD-BBBF-FC47-A21E-B6646637E485}"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7" name="Slide Number Placeholder 28"/>
          <p:cNvSpPr txBox="1">
            <a:spLocks/>
          </p:cNvSpPr>
          <p:nvPr userDrawn="1"/>
        </p:nvSpPr>
        <p:spPr>
          <a:xfrm>
            <a:off x="8460122" y="6294517"/>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6FFBDAD-BBBF-FC47-A21E-B6646637E485}"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
        <p:nvSpPr>
          <p:cNvPr id="20" name="Slide Number Placeholder 28"/>
          <p:cNvSpPr txBox="1">
            <a:spLocks/>
          </p:cNvSpPr>
          <p:nvPr userDrawn="1"/>
        </p:nvSpPr>
        <p:spPr>
          <a:xfrm>
            <a:off x="8452987" y="6308785"/>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a:prstGeom prst="rect">
            <a:avLst/>
          </a:prstGeom>
        </p:spPr>
        <p:txBody>
          <a:bodyPr/>
          <a:lstStyle/>
          <a:p>
            <a:endParaRPr lang="en-US"/>
          </a:p>
        </p:txBody>
      </p:sp>
      <p:sp>
        <p:nvSpPr>
          <p:cNvPr id="6" name="Footer Placeholder 5"/>
          <p:cNvSpPr>
            <a:spLocks noGrp="1"/>
          </p:cNvSpPr>
          <p:nvPr>
            <p:ph type="ftr" sz="quarter" idx="11"/>
          </p:nvPr>
        </p:nvSpPr>
        <p:spPr>
          <a:xfrm>
            <a:off x="304800" y="6410848"/>
            <a:ext cx="3581400" cy="365760"/>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6FFBDAD-BBBF-FC47-A21E-B6646637E485}"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a:xfrm>
            <a:off x="8204898" y="6369314"/>
            <a:ext cx="688333" cy="365760"/>
          </a:xfrm>
          <a:prstGeom prst="rect">
            <a:avLst/>
          </a:prstGeom>
        </p:spPr>
        <p:txBody>
          <a:bodyPr/>
          <a:lstStyle/>
          <a:p>
            <a:endParaRPr lang="en-US"/>
          </a:p>
        </p:txBody>
      </p:sp>
      <p:sp>
        <p:nvSpPr>
          <p:cNvPr id="8" name="Footer Placeholder 7"/>
          <p:cNvSpPr>
            <a:spLocks noGrp="1"/>
          </p:cNvSpPr>
          <p:nvPr>
            <p:ph type="ftr" sz="quarter" idx="11"/>
          </p:nvPr>
        </p:nvSpPr>
        <p:spPr>
          <a:xfrm>
            <a:off x="304800" y="6409944"/>
            <a:ext cx="3581400" cy="365760"/>
          </a:xfrm>
          <a:prstGeom prst="rect">
            <a:avLst/>
          </a:prstGeo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6FFBDAD-BBBF-FC47-A21E-B6646637E485}"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a:xfrm>
            <a:off x="8204898" y="6369314"/>
            <a:ext cx="688333" cy="365760"/>
          </a:xfrm>
          <a:prstGeom prst="rect">
            <a:avLst/>
          </a:prstGeom>
        </p:spPr>
        <p:txBody>
          <a:bodyPr/>
          <a:lstStyle/>
          <a:p>
            <a:endParaRPr lang="en-US"/>
          </a:p>
        </p:txBody>
      </p:sp>
      <p:sp>
        <p:nvSpPr>
          <p:cNvPr id="4" name="Footer Placeholder 3"/>
          <p:cNvSpPr>
            <a:spLocks noGrp="1"/>
          </p:cNvSpPr>
          <p:nvPr>
            <p:ph type="ftr" sz="quarter" idx="11"/>
          </p:nvPr>
        </p:nvSpPr>
        <p:spPr>
          <a:xfrm>
            <a:off x="304800" y="6410848"/>
            <a:ext cx="3581400" cy="365760"/>
          </a:xfrm>
          <a:prstGeom prst="rect">
            <a:avLst/>
          </a:prstGeom>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6FFBDAD-BBBF-FC47-A21E-B6646637E4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a:xfrm>
            <a:off x="8204898" y="6369314"/>
            <a:ext cx="688333" cy="365760"/>
          </a:xfrm>
          <a:prstGeom prst="rect">
            <a:avLst/>
          </a:prstGeom>
        </p:spPr>
        <p:txBody>
          <a:bodyPr/>
          <a:lstStyle/>
          <a:p>
            <a:endParaRPr lang="en-US"/>
          </a:p>
        </p:txBody>
      </p:sp>
      <p:sp>
        <p:nvSpPr>
          <p:cNvPr id="3" name="Footer Placeholder 2"/>
          <p:cNvSpPr>
            <a:spLocks noGrp="1"/>
          </p:cNvSpPr>
          <p:nvPr>
            <p:ph type="ftr" sz="quarter" idx="11"/>
          </p:nvPr>
        </p:nvSpPr>
        <p:spPr>
          <a:xfrm>
            <a:off x="304800" y="6410848"/>
            <a:ext cx="3581400" cy="365760"/>
          </a:xfrm>
          <a:prstGeom prst="rect">
            <a:avLst/>
          </a:prstGeom>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6FFBDAD-BBBF-FC47-A21E-B6646637E4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6FFBDAD-BBBF-FC47-A21E-B6646637E485}"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8204898" y="6369314"/>
            <a:ext cx="688333" cy="365760"/>
          </a:xfrm>
          <a:prstGeom prst="rect">
            <a:avLst/>
          </a:prstGeom>
        </p:spPr>
        <p:txBody>
          <a:bodyPr/>
          <a:lstStyle/>
          <a:p>
            <a:endParaRPr lang="en-US"/>
          </a:p>
        </p:txBody>
      </p:sp>
      <p:sp>
        <p:nvSpPr>
          <p:cNvPr id="6" name="Footer Placeholder 5"/>
          <p:cNvSpPr>
            <a:spLocks noGrp="1"/>
          </p:cNvSpPr>
          <p:nvPr>
            <p:ph type="ftr" sz="quarter" idx="11"/>
          </p:nvPr>
        </p:nvSpPr>
        <p:spPr>
          <a:xfrm>
            <a:off x="301752" y="6410848"/>
            <a:ext cx="3383280" cy="365760"/>
          </a:xfrm>
          <a:prstGeom prst="rect">
            <a:avLst/>
          </a:prstGeo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6FFBDAD-BBBF-FC47-A21E-B6646637E485}"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a:prstGeom prst="rect">
            <a:avLst/>
          </a:prstGeom>
        </p:spPr>
        <p:txBody>
          <a:bodyPr/>
          <a:lstStyle/>
          <a:p>
            <a:endParaRPr lang="en-US"/>
          </a:p>
        </p:txBody>
      </p:sp>
      <p:sp>
        <p:nvSpPr>
          <p:cNvPr id="6" name="Footer Placeholder 5"/>
          <p:cNvSpPr>
            <a:spLocks noGrp="1"/>
          </p:cNvSpPr>
          <p:nvPr>
            <p:ph type="ftr" sz="quarter" idx="11"/>
          </p:nvPr>
        </p:nvSpPr>
        <p:spPr>
          <a:xfrm>
            <a:off x="301752" y="6410848"/>
            <a:ext cx="3584448" cy="365760"/>
          </a:xfrm>
          <a:prstGeom prst="rect">
            <a:avLst/>
          </a:prstGeo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454443" y="1143266"/>
            <a:ext cx="286512" cy="286512"/>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8410184" y="6310122"/>
            <a:ext cx="457200" cy="441325"/>
          </a:xfrm>
          <a:prstGeom prst="rect">
            <a:avLst/>
          </a:prstGeom>
        </p:spPr>
        <p:txBody>
          <a:bodyPr vert="horz" lIns="45720" rIns="45720" anchor="ctr">
            <a:normAutofit/>
          </a:bodyPr>
          <a:lstStyle>
            <a:lvl1pPr algn="ctr" eaLnBrk="1" latinLnBrk="0" hangingPunct="1">
              <a:defRPr kumimoji="0" sz="1600">
                <a:solidFill>
                  <a:schemeClr val="bg1"/>
                </a:solidFill>
              </a:defRPr>
            </a:lvl1pPr>
          </a:lstStyle>
          <a:p>
            <a:fld id="{A6FFBDAD-BBBF-FC47-A21E-B6646637E485}"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 name="Footer Placeholder 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home.treasury.gov/system/files/136/SLFRPFAQ.pdf" TargetMode="External"/><Relationship Id="rId2" Type="http://schemas.openxmlformats.org/officeDocument/2006/relationships/hyperlink" Target="https://home.treasury.gov/system/files/136/SLFRP-Fact-Sheet-FINAL1-508A.pdf" TargetMode="External"/><Relationship Id="rId1" Type="http://schemas.openxmlformats.org/officeDocument/2006/relationships/slideLayout" Target="../slideLayouts/slideLayout2.xml"/><Relationship Id="rId4" Type="http://schemas.openxmlformats.org/officeDocument/2006/relationships/hyperlink" Target="https://public-inspection.federalregister.gov/2021-10283.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54267" y="5411208"/>
            <a:ext cx="6400800" cy="279070"/>
          </a:xfrm>
        </p:spPr>
        <p:txBody>
          <a:bodyPr>
            <a:normAutofit fontScale="92500" lnSpcReduction="20000"/>
          </a:bodyPr>
          <a:lstStyle/>
          <a:p>
            <a:r>
              <a:rPr lang="en-US" dirty="0"/>
              <a:t>Fiscal Analytics, LTD</a:t>
            </a:r>
          </a:p>
        </p:txBody>
      </p:sp>
      <p:sp>
        <p:nvSpPr>
          <p:cNvPr id="2" name="Title 1"/>
          <p:cNvSpPr>
            <a:spLocks noGrp="1"/>
          </p:cNvSpPr>
          <p:nvPr>
            <p:ph type="ctrTitle"/>
          </p:nvPr>
        </p:nvSpPr>
        <p:spPr>
          <a:xfrm>
            <a:off x="345694" y="268276"/>
            <a:ext cx="8416914" cy="1820778"/>
          </a:xfrm>
        </p:spPr>
        <p:txBody>
          <a:bodyPr>
            <a:normAutofit/>
          </a:bodyPr>
          <a:lstStyle/>
          <a:p>
            <a:pPr>
              <a:lnSpc>
                <a:spcPct val="90000"/>
              </a:lnSpc>
            </a:pPr>
            <a:br>
              <a:rPr lang="en-US" sz="3600" b="1" dirty="0">
                <a:latin typeface="Times New Roman" pitchFamily="18" charset="0"/>
                <a:cs typeface="Times New Roman" pitchFamily="18" charset="0"/>
              </a:rPr>
            </a:br>
            <a:endParaRPr lang="en-US" sz="3600" b="1" dirty="0"/>
          </a:p>
        </p:txBody>
      </p:sp>
      <p:pic>
        <p:nvPicPr>
          <p:cNvPr id="4" name="Picture 3" descr="FiscalAnalytic_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2522" y="4849573"/>
            <a:ext cx="557383" cy="464486"/>
          </a:xfrm>
          <a:prstGeom prst="rect">
            <a:avLst/>
          </a:prstGeom>
        </p:spPr>
      </p:pic>
      <p:sp>
        <p:nvSpPr>
          <p:cNvPr id="5" name="TextBox 4"/>
          <p:cNvSpPr txBox="1"/>
          <p:nvPr/>
        </p:nvSpPr>
        <p:spPr>
          <a:xfrm>
            <a:off x="2194411" y="5718560"/>
            <a:ext cx="4952452" cy="523220"/>
          </a:xfrm>
          <a:prstGeom prst="rect">
            <a:avLst/>
          </a:prstGeom>
          <a:noFill/>
        </p:spPr>
        <p:txBody>
          <a:bodyPr wrap="square" rtlCol="0">
            <a:spAutoFit/>
          </a:bodyPr>
          <a:lstStyle/>
          <a:p>
            <a:pPr algn="ctr"/>
            <a:r>
              <a:rPr lang="en-US" sz="1400" b="1" dirty="0"/>
              <a:t>James J. </a:t>
            </a:r>
            <a:r>
              <a:rPr lang="en-US" sz="1400" b="1" dirty="0" err="1"/>
              <a:t>Regimbal</a:t>
            </a:r>
            <a:r>
              <a:rPr lang="en-US" sz="1400" b="1" dirty="0"/>
              <a:t> Jr.</a:t>
            </a:r>
          </a:p>
          <a:p>
            <a:pPr algn="ctr"/>
            <a:r>
              <a:rPr lang="en-US" sz="1400" b="1" dirty="0"/>
              <a:t>July 29 ,2021</a:t>
            </a:r>
          </a:p>
        </p:txBody>
      </p:sp>
      <p:sp>
        <p:nvSpPr>
          <p:cNvPr id="7" name="Slide Number Placeholder 6"/>
          <p:cNvSpPr>
            <a:spLocks noGrp="1"/>
          </p:cNvSpPr>
          <p:nvPr>
            <p:ph type="sldNum" sz="quarter" idx="12"/>
          </p:nvPr>
        </p:nvSpPr>
        <p:spPr/>
        <p:txBody>
          <a:bodyPr/>
          <a:lstStyle/>
          <a:p>
            <a:fld id="{A6FFBDAD-BBBF-FC47-A21E-B6646637E485}" type="slidenum">
              <a:rPr lang="en-US" smtClean="0"/>
              <a:t>1</a:t>
            </a:fld>
            <a:endParaRPr lang="en-US"/>
          </a:p>
        </p:txBody>
      </p:sp>
      <p:sp>
        <p:nvSpPr>
          <p:cNvPr id="8" name="Rectangle 7">
            <a:extLst>
              <a:ext uri="{FF2B5EF4-FFF2-40B4-BE49-F238E27FC236}">
                <a16:creationId xmlns:a16="http://schemas.microsoft.com/office/drawing/2014/main" id="{7434B4ED-DE77-AE40-96DB-8F31552979CF}"/>
              </a:ext>
            </a:extLst>
          </p:cNvPr>
          <p:cNvSpPr/>
          <p:nvPr/>
        </p:nvSpPr>
        <p:spPr>
          <a:xfrm>
            <a:off x="2384637" y="4049800"/>
            <a:ext cx="4572000" cy="646331"/>
          </a:xfrm>
          <a:prstGeom prst="rect">
            <a:avLst/>
          </a:prstGeom>
        </p:spPr>
        <p:txBody>
          <a:bodyPr>
            <a:spAutoFit/>
          </a:bodyPr>
          <a:lstStyle/>
          <a:p>
            <a:pPr algn="ctr"/>
            <a:r>
              <a:rPr lang="en-US" b="1" dirty="0">
                <a:solidFill>
                  <a:srgbClr val="000000"/>
                </a:solidFill>
                <a:latin typeface="Helvetica" pitchFamily="2" charset="0"/>
              </a:rPr>
              <a:t>Virginia Municipal League</a:t>
            </a:r>
          </a:p>
          <a:p>
            <a:pPr algn="ctr"/>
            <a:r>
              <a:rPr lang="en-US" b="1" dirty="0">
                <a:solidFill>
                  <a:srgbClr val="000000"/>
                </a:solidFill>
                <a:latin typeface="Helvetica" pitchFamily="2" charset="0"/>
              </a:rPr>
              <a:t>Finance Committee</a:t>
            </a:r>
            <a:endParaRPr lang="en-US" dirty="0"/>
          </a:p>
        </p:txBody>
      </p:sp>
      <p:sp>
        <p:nvSpPr>
          <p:cNvPr id="6" name="Rectangle 5">
            <a:extLst>
              <a:ext uri="{FF2B5EF4-FFF2-40B4-BE49-F238E27FC236}">
                <a16:creationId xmlns:a16="http://schemas.microsoft.com/office/drawing/2014/main" id="{4392ED70-9C59-8547-A4D7-DAED2BE5B71A}"/>
              </a:ext>
            </a:extLst>
          </p:cNvPr>
          <p:cNvSpPr/>
          <p:nvPr/>
        </p:nvSpPr>
        <p:spPr>
          <a:xfrm>
            <a:off x="699247" y="2582615"/>
            <a:ext cx="7753740" cy="523220"/>
          </a:xfrm>
          <a:prstGeom prst="rect">
            <a:avLst/>
          </a:prstGeom>
        </p:spPr>
        <p:txBody>
          <a:bodyPr wrap="square">
            <a:spAutoFit/>
          </a:bodyPr>
          <a:lstStyle/>
          <a:p>
            <a:pPr algn="ctr"/>
            <a:r>
              <a:rPr lang="en-US" sz="2800" b="1" dirty="0">
                <a:latin typeface="Times New Roman" pitchFamily="18" charset="0"/>
                <a:cs typeface="Times New Roman" pitchFamily="18" charset="0"/>
              </a:rPr>
              <a:t>VML Finance Policy Committee Discussion</a:t>
            </a:r>
            <a:endParaRPr lang="en-US" sz="2800" dirty="0"/>
          </a:p>
        </p:txBody>
      </p:sp>
      <p:pic>
        <p:nvPicPr>
          <p:cNvPr id="10" name="Picture 3">
            <a:extLst>
              <a:ext uri="{FF2B5EF4-FFF2-40B4-BE49-F238E27FC236}">
                <a16:creationId xmlns:a16="http://schemas.microsoft.com/office/drawing/2014/main" id="{58CDFA19-B751-41E1-A7A6-C28B36A7B0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878464"/>
            <a:ext cx="22860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8620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B6ECAD-D6CD-4BB8-8EA4-9766E857A46B}"/>
              </a:ext>
            </a:extLst>
          </p:cNvPr>
          <p:cNvSpPr>
            <a:spLocks noGrp="1"/>
          </p:cNvSpPr>
          <p:nvPr>
            <p:ph type="sldNum" sz="quarter" idx="12"/>
          </p:nvPr>
        </p:nvSpPr>
        <p:spPr/>
        <p:txBody>
          <a:bodyPr/>
          <a:lstStyle/>
          <a:p>
            <a:fld id="{A6FFBDAD-BBBF-FC47-A21E-B6646637E485}" type="slidenum">
              <a:rPr lang="en-US" smtClean="0"/>
              <a:t>10</a:t>
            </a:fld>
            <a:endParaRPr lang="en-US"/>
          </a:p>
        </p:txBody>
      </p:sp>
      <p:sp>
        <p:nvSpPr>
          <p:cNvPr id="3" name="Slide Number Placeholder 1">
            <a:extLst>
              <a:ext uri="{FF2B5EF4-FFF2-40B4-BE49-F238E27FC236}">
                <a16:creationId xmlns:a16="http://schemas.microsoft.com/office/drawing/2014/main" id="{47A13555-4E5D-43AA-A515-D58EBA10FF61}"/>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10</a:t>
            </a:fld>
            <a:endParaRPr lang="en-US"/>
          </a:p>
        </p:txBody>
      </p:sp>
      <p:sp>
        <p:nvSpPr>
          <p:cNvPr id="4" name="Slide Number Placeholder 1">
            <a:extLst>
              <a:ext uri="{FF2B5EF4-FFF2-40B4-BE49-F238E27FC236}">
                <a16:creationId xmlns:a16="http://schemas.microsoft.com/office/drawing/2014/main" id="{37C326A8-8493-4388-BC7C-6DD71F4E3FCF}"/>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10</a:t>
            </a:fld>
            <a:endParaRPr lang="en-US"/>
          </a:p>
        </p:txBody>
      </p:sp>
      <p:sp>
        <p:nvSpPr>
          <p:cNvPr id="5" name="Title 1">
            <a:extLst>
              <a:ext uri="{FF2B5EF4-FFF2-40B4-BE49-F238E27FC236}">
                <a16:creationId xmlns:a16="http://schemas.microsoft.com/office/drawing/2014/main" id="{3D2140F2-C13C-4D98-AE39-7E66B79CB83B}"/>
              </a:ext>
            </a:extLst>
          </p:cNvPr>
          <p:cNvSpPr txBox="1">
            <a:spLocks/>
          </p:cNvSpPr>
          <p:nvPr/>
        </p:nvSpPr>
        <p:spPr>
          <a:xfrm>
            <a:off x="301752" y="345141"/>
            <a:ext cx="8534400" cy="758952"/>
          </a:xfrm>
          <a:prstGeom prst="rect">
            <a:avLst/>
          </a:prstGeom>
        </p:spPr>
        <p:txBody>
          <a:bodyPr>
            <a:no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sz="2400" dirty="0"/>
              <a:t>Virginia Will Receive $13.8 Billion</a:t>
            </a:r>
          </a:p>
          <a:p>
            <a:pPr defTabSz="914400"/>
            <a:r>
              <a:rPr lang="en-US" sz="2400" dirty="0"/>
              <a:t> in Direct Program Aid from ARPA</a:t>
            </a:r>
          </a:p>
        </p:txBody>
      </p:sp>
      <p:sp>
        <p:nvSpPr>
          <p:cNvPr id="6" name="Slide Number Placeholder 2">
            <a:extLst>
              <a:ext uri="{FF2B5EF4-FFF2-40B4-BE49-F238E27FC236}">
                <a16:creationId xmlns:a16="http://schemas.microsoft.com/office/drawing/2014/main" id="{FB0922B2-50F7-4FF0-840B-85F1A4077971}"/>
              </a:ext>
            </a:extLst>
          </p:cNvPr>
          <p:cNvSpPr txBox="1">
            <a:spLocks/>
          </p:cNvSpPr>
          <p:nvPr/>
        </p:nvSpPr>
        <p:spPr>
          <a:xfrm>
            <a:off x="4343400" y="1036020"/>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10</a:t>
            </a:fld>
            <a:endParaRPr lang="en-US"/>
          </a:p>
        </p:txBody>
      </p:sp>
      <p:pic>
        <p:nvPicPr>
          <p:cNvPr id="9" name="Picture 8">
            <a:extLst>
              <a:ext uri="{FF2B5EF4-FFF2-40B4-BE49-F238E27FC236}">
                <a16:creationId xmlns:a16="http://schemas.microsoft.com/office/drawing/2014/main" id="{85F97DE5-7FD1-4079-8BA2-3CD31F726F79}"/>
              </a:ext>
            </a:extLst>
          </p:cNvPr>
          <p:cNvPicPr>
            <a:picLocks noChangeAspect="1"/>
          </p:cNvPicPr>
          <p:nvPr/>
        </p:nvPicPr>
        <p:blipFill>
          <a:blip r:embed="rId2"/>
          <a:stretch>
            <a:fillRect/>
          </a:stretch>
        </p:blipFill>
        <p:spPr>
          <a:xfrm>
            <a:off x="1852612" y="1219200"/>
            <a:ext cx="5438775" cy="4885765"/>
          </a:xfrm>
          <a:prstGeom prst="rect">
            <a:avLst/>
          </a:prstGeom>
        </p:spPr>
      </p:pic>
    </p:spTree>
    <p:extLst>
      <p:ext uri="{BB962C8B-B14F-4D97-AF65-F5344CB8AC3E}">
        <p14:creationId xmlns:p14="http://schemas.microsoft.com/office/powerpoint/2010/main" val="2809000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1">
            <a:extLst>
              <a:ext uri="{FF2B5EF4-FFF2-40B4-BE49-F238E27FC236}">
                <a16:creationId xmlns:a16="http://schemas.microsoft.com/office/drawing/2014/main" id="{5CCB5972-5F56-4B79-B2A8-A3FA57CB5F6F}"/>
              </a:ext>
            </a:extLst>
          </p:cNvPr>
          <p:cNvSpPr>
            <a:spLocks noGrp="1"/>
          </p:cNvSpPr>
          <p:nvPr>
            <p:ph type="sldNum" sz="quarter" idx="12"/>
          </p:nvPr>
        </p:nvSpPr>
        <p:spPr>
          <a:xfrm>
            <a:off x="4267200" y="6324600"/>
            <a:ext cx="609600" cy="441324"/>
          </a:xfrm>
        </p:spPr>
        <p:txBody>
          <a:bodyPr/>
          <a:lstStyle/>
          <a:p>
            <a:fld id="{A6FFBDAD-BBBF-FC47-A21E-B6646637E485}" type="slidenum">
              <a:rPr lang="en-US" smtClean="0"/>
              <a:t>11</a:t>
            </a:fld>
            <a:endParaRPr lang="en-US"/>
          </a:p>
        </p:txBody>
      </p:sp>
      <p:sp>
        <p:nvSpPr>
          <p:cNvPr id="11" name="TextBox 10">
            <a:extLst>
              <a:ext uri="{FF2B5EF4-FFF2-40B4-BE49-F238E27FC236}">
                <a16:creationId xmlns:a16="http://schemas.microsoft.com/office/drawing/2014/main" id="{EA35F5B5-54D6-4B44-A7FA-CE21F55BBC7A}"/>
              </a:ext>
            </a:extLst>
          </p:cNvPr>
          <p:cNvSpPr txBox="1"/>
          <p:nvPr/>
        </p:nvSpPr>
        <p:spPr>
          <a:xfrm>
            <a:off x="959224" y="561055"/>
            <a:ext cx="8408893" cy="461665"/>
          </a:xfrm>
          <a:prstGeom prst="rect">
            <a:avLst/>
          </a:prstGeom>
          <a:noFill/>
        </p:spPr>
        <p:txBody>
          <a:bodyPr wrap="square">
            <a:spAutoFit/>
          </a:bodyPr>
          <a:lstStyle/>
          <a:p>
            <a:r>
              <a:rPr lang="en-US" sz="2400" dirty="0"/>
              <a:t>ARPA Local Relief Allocations to Virginia Localities</a:t>
            </a:r>
          </a:p>
        </p:txBody>
      </p:sp>
      <p:pic>
        <p:nvPicPr>
          <p:cNvPr id="3" name="Picture 2">
            <a:extLst>
              <a:ext uri="{FF2B5EF4-FFF2-40B4-BE49-F238E27FC236}">
                <a16:creationId xmlns:a16="http://schemas.microsoft.com/office/drawing/2014/main" id="{40B6A05D-C5D8-4C58-A8E7-45D55BA461DC}"/>
              </a:ext>
            </a:extLst>
          </p:cNvPr>
          <p:cNvPicPr>
            <a:picLocks noChangeAspect="1"/>
          </p:cNvPicPr>
          <p:nvPr/>
        </p:nvPicPr>
        <p:blipFill>
          <a:blip r:embed="rId2"/>
          <a:stretch>
            <a:fillRect/>
          </a:stretch>
        </p:blipFill>
        <p:spPr>
          <a:xfrm>
            <a:off x="322730" y="1500307"/>
            <a:ext cx="8408894" cy="2279597"/>
          </a:xfrm>
          <a:prstGeom prst="rect">
            <a:avLst/>
          </a:prstGeom>
        </p:spPr>
      </p:pic>
    </p:spTree>
    <p:extLst>
      <p:ext uri="{BB962C8B-B14F-4D97-AF65-F5344CB8AC3E}">
        <p14:creationId xmlns:p14="http://schemas.microsoft.com/office/powerpoint/2010/main" val="3575804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AE585-B760-C94F-B8CE-91C188ED80C2}"/>
              </a:ext>
            </a:extLst>
          </p:cNvPr>
          <p:cNvSpPr>
            <a:spLocks noGrp="1"/>
          </p:cNvSpPr>
          <p:nvPr>
            <p:ph type="title"/>
          </p:nvPr>
        </p:nvSpPr>
        <p:spPr/>
        <p:txBody>
          <a:bodyPr>
            <a:normAutofit/>
          </a:bodyPr>
          <a:lstStyle/>
          <a:p>
            <a:r>
              <a:rPr lang="en-US" dirty="0"/>
              <a:t>Uses of ARPA State/Local Relief Funds</a:t>
            </a:r>
          </a:p>
        </p:txBody>
      </p:sp>
      <p:sp>
        <p:nvSpPr>
          <p:cNvPr id="3" name="Slide Number Placeholder 2">
            <a:extLst>
              <a:ext uri="{FF2B5EF4-FFF2-40B4-BE49-F238E27FC236}">
                <a16:creationId xmlns:a16="http://schemas.microsoft.com/office/drawing/2014/main" id="{2F07587E-E9F6-774E-AFE1-022D8A1A1D16}"/>
              </a:ext>
            </a:extLst>
          </p:cNvPr>
          <p:cNvSpPr>
            <a:spLocks noGrp="1"/>
          </p:cNvSpPr>
          <p:nvPr>
            <p:ph type="sldNum" sz="quarter" idx="12"/>
          </p:nvPr>
        </p:nvSpPr>
        <p:spPr/>
        <p:txBody>
          <a:bodyPr/>
          <a:lstStyle/>
          <a:p>
            <a:fld id="{A6FFBDAD-BBBF-FC47-A21E-B6646637E485}" type="slidenum">
              <a:rPr lang="en-US" smtClean="0"/>
              <a:t>12</a:t>
            </a:fld>
            <a:endParaRPr lang="en-US" dirty="0"/>
          </a:p>
        </p:txBody>
      </p:sp>
      <p:sp>
        <p:nvSpPr>
          <p:cNvPr id="4" name="Content Placeholder 3">
            <a:extLst>
              <a:ext uri="{FF2B5EF4-FFF2-40B4-BE49-F238E27FC236}">
                <a16:creationId xmlns:a16="http://schemas.microsoft.com/office/drawing/2014/main" id="{37C35103-2885-9645-9FE3-21B003FAAD63}"/>
              </a:ext>
            </a:extLst>
          </p:cNvPr>
          <p:cNvSpPr>
            <a:spLocks noGrp="1"/>
          </p:cNvSpPr>
          <p:nvPr>
            <p:ph sz="quarter" idx="1"/>
          </p:nvPr>
        </p:nvSpPr>
        <p:spPr>
          <a:xfrm>
            <a:off x="316992" y="1337861"/>
            <a:ext cx="8503920" cy="4572000"/>
          </a:xfrm>
        </p:spPr>
        <p:txBody>
          <a:bodyPr>
            <a:noAutofit/>
          </a:bodyPr>
          <a:lstStyle/>
          <a:p>
            <a:pPr marL="0" indent="0">
              <a:buNone/>
            </a:pPr>
            <a:r>
              <a:rPr lang="en-US" sz="1600" i="1" dirty="0">
                <a:latin typeface="+mj-lt"/>
              </a:rPr>
              <a:t>Only use the funds provided under a payment made under this section (2 tranches) to cover costs incurred by the metropolitan city, non-entitlement unit of local government, or county, </a:t>
            </a:r>
            <a:r>
              <a:rPr lang="en-US" sz="1600" b="1" i="1" dirty="0">
                <a:latin typeface="+mj-lt"/>
              </a:rPr>
              <a:t>by December 31, 2024 and spent by December 31, 2026.</a:t>
            </a:r>
            <a:endParaRPr lang="en-US" sz="1600" i="1" dirty="0">
              <a:latin typeface="+mj-lt"/>
            </a:endParaRPr>
          </a:p>
          <a:p>
            <a:pPr marL="0" indent="0">
              <a:buNone/>
            </a:pPr>
            <a:endParaRPr lang="en-US" sz="800" i="1" dirty="0">
              <a:latin typeface="+mj-lt"/>
            </a:endParaRPr>
          </a:p>
          <a:p>
            <a:pPr marL="342900" indent="-342900">
              <a:buAutoNum type="alphaUcParenBoth"/>
            </a:pPr>
            <a:r>
              <a:rPr lang="en-US" sz="1600" dirty="0">
                <a:latin typeface="+mj-lt"/>
              </a:rPr>
              <a:t>to </a:t>
            </a:r>
            <a:r>
              <a:rPr lang="en-US" sz="1600" b="1" dirty="0">
                <a:latin typeface="+mj-lt"/>
              </a:rPr>
              <a:t>respond to the public health emergency </a:t>
            </a:r>
            <a:r>
              <a:rPr lang="en-US" sz="1600" dirty="0">
                <a:latin typeface="+mj-lt"/>
              </a:rPr>
              <a:t>with respect to COVID–19 or its negative economic impacts, including assistance to households, small businesses, and nonprofits, or aid to impacted industries such as tourism, travel, and hospitality; </a:t>
            </a:r>
          </a:p>
          <a:p>
            <a:pPr marL="342900" indent="-342900">
              <a:buFont typeface="Wingdings 2"/>
              <a:buAutoNum type="alphaUcParenBoth"/>
            </a:pPr>
            <a:r>
              <a:rPr lang="en-US" sz="1600" dirty="0">
                <a:latin typeface="+mj-lt"/>
              </a:rPr>
              <a:t>to respond to workers performing essential work during the COVID–19 public health emergency by </a:t>
            </a:r>
            <a:r>
              <a:rPr lang="en-US" sz="1600" b="1" dirty="0">
                <a:latin typeface="+mj-lt"/>
              </a:rPr>
              <a:t>providing premium pay to eligible workers </a:t>
            </a:r>
            <a:r>
              <a:rPr lang="en-US" sz="1600" dirty="0">
                <a:latin typeface="+mj-lt"/>
              </a:rPr>
              <a:t>that are performing such essential work, or by providing grants to eligible employers that have eligible workers who perform essential work;</a:t>
            </a:r>
          </a:p>
          <a:p>
            <a:pPr marL="342900" indent="-342900">
              <a:buFont typeface="Wingdings 2"/>
              <a:buAutoNum type="alphaUcParenBoth"/>
            </a:pPr>
            <a:r>
              <a:rPr lang="en-US" sz="1600" dirty="0">
                <a:latin typeface="+mj-lt"/>
              </a:rPr>
              <a:t>for the provision of government services to the extent of the</a:t>
            </a:r>
            <a:r>
              <a:rPr lang="en-US" sz="1600" b="1" dirty="0">
                <a:latin typeface="+mj-lt"/>
              </a:rPr>
              <a:t> reduction in revenue due to the COVID–19 </a:t>
            </a:r>
            <a:r>
              <a:rPr lang="en-US" sz="1600" dirty="0">
                <a:latin typeface="+mj-lt"/>
              </a:rPr>
              <a:t>public health emergency relative to revenues collected in the most recent full fiscal year. </a:t>
            </a:r>
          </a:p>
          <a:p>
            <a:pPr marL="342900" indent="-342900">
              <a:buFont typeface="Wingdings 2"/>
              <a:buAutoNum type="alphaUcParenBoth"/>
            </a:pPr>
            <a:r>
              <a:rPr lang="en-US" sz="1600" b="1" dirty="0">
                <a:latin typeface="+mj-lt"/>
              </a:rPr>
              <a:t>to make necessary investments in water, sewer, or broadband infrastructure.</a:t>
            </a:r>
          </a:p>
          <a:p>
            <a:pPr marL="342900" indent="-342900">
              <a:buFont typeface="Wingdings 2"/>
              <a:buAutoNum type="alphaUcParenBoth"/>
            </a:pPr>
            <a:endParaRPr lang="en-US" sz="1600" b="1" dirty="0">
              <a:latin typeface="+mj-lt"/>
            </a:endParaRPr>
          </a:p>
          <a:p>
            <a:pPr marL="342900" indent="-342900">
              <a:buAutoNum type="alphaUcParenBoth"/>
            </a:pPr>
            <a:endParaRPr lang="en-US" sz="1400" dirty="0">
              <a:latin typeface="Georgia" panose="02040502050405020303" pitchFamily="18" charset="0"/>
            </a:endParaRPr>
          </a:p>
        </p:txBody>
      </p:sp>
    </p:spTree>
    <p:extLst>
      <p:ext uri="{BB962C8B-B14F-4D97-AF65-F5344CB8AC3E}">
        <p14:creationId xmlns:p14="http://schemas.microsoft.com/office/powerpoint/2010/main" val="1861593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C923F-8725-40D7-88A7-637860596261}"/>
              </a:ext>
            </a:extLst>
          </p:cNvPr>
          <p:cNvSpPr>
            <a:spLocks noGrp="1"/>
          </p:cNvSpPr>
          <p:nvPr>
            <p:ph type="title"/>
          </p:nvPr>
        </p:nvSpPr>
        <p:spPr/>
        <p:txBody>
          <a:bodyPr/>
          <a:lstStyle/>
          <a:p>
            <a:r>
              <a:rPr lang="en-US" dirty="0">
                <a:solidFill>
                  <a:schemeClr val="tx1"/>
                </a:solidFill>
              </a:rPr>
              <a:t>Reporting Requirements</a:t>
            </a:r>
          </a:p>
        </p:txBody>
      </p:sp>
      <p:sp>
        <p:nvSpPr>
          <p:cNvPr id="3" name="Slide Number Placeholder 2">
            <a:extLst>
              <a:ext uri="{FF2B5EF4-FFF2-40B4-BE49-F238E27FC236}">
                <a16:creationId xmlns:a16="http://schemas.microsoft.com/office/drawing/2014/main" id="{939FBA98-844E-43E7-A9C8-50093776A3E9}"/>
              </a:ext>
            </a:extLst>
          </p:cNvPr>
          <p:cNvSpPr>
            <a:spLocks noGrp="1"/>
          </p:cNvSpPr>
          <p:nvPr>
            <p:ph type="sldNum" sz="quarter" idx="12"/>
          </p:nvPr>
        </p:nvSpPr>
        <p:spPr/>
        <p:txBody>
          <a:bodyPr/>
          <a:lstStyle/>
          <a:p>
            <a:fld id="{A6FFBDAD-BBBF-FC47-A21E-B6646637E485}" type="slidenum">
              <a:rPr lang="en-US" smtClean="0"/>
              <a:t>13</a:t>
            </a:fld>
            <a:endParaRPr lang="en-US"/>
          </a:p>
        </p:txBody>
      </p:sp>
      <p:sp>
        <p:nvSpPr>
          <p:cNvPr id="5" name="TextBox 4">
            <a:extLst>
              <a:ext uri="{FF2B5EF4-FFF2-40B4-BE49-F238E27FC236}">
                <a16:creationId xmlns:a16="http://schemas.microsoft.com/office/drawing/2014/main" id="{142564E4-F279-4023-B7AC-6C53D1204902}"/>
              </a:ext>
            </a:extLst>
          </p:cNvPr>
          <p:cNvSpPr txBox="1"/>
          <p:nvPr/>
        </p:nvSpPr>
        <p:spPr>
          <a:xfrm>
            <a:off x="528919" y="1956644"/>
            <a:ext cx="7996516" cy="3139321"/>
          </a:xfrm>
          <a:prstGeom prst="rect">
            <a:avLst/>
          </a:prstGeom>
          <a:noFill/>
        </p:spPr>
        <p:txBody>
          <a:bodyPr wrap="square">
            <a:spAutoFit/>
          </a:bodyPr>
          <a:lstStyle/>
          <a:p>
            <a:pPr marL="914400" indent="-914400">
              <a:lnSpc>
                <a:spcPct val="100000"/>
              </a:lnSpc>
              <a:buClr>
                <a:srgbClr val="DBA111"/>
              </a:buClr>
              <a:buAutoNum type="arabicPeriod"/>
            </a:pPr>
            <a:r>
              <a:rPr lang="en-US" sz="1800" dirty="0">
                <a:ea typeface="Verdana"/>
                <a:cs typeface="Arial"/>
              </a:rPr>
              <a:t>Metropolitan cities must submit an interim report and quarterly Project and Expenditure reports thereafter.</a:t>
            </a:r>
            <a:endParaRPr lang="en-US" sz="2400" dirty="0"/>
          </a:p>
          <a:p>
            <a:pPr marL="914400" indent="-914400">
              <a:lnSpc>
                <a:spcPct val="100000"/>
              </a:lnSpc>
              <a:buClr>
                <a:srgbClr val="DBA111"/>
              </a:buClr>
              <a:buAutoNum type="arabicPeriod"/>
            </a:pPr>
            <a:endParaRPr lang="en-US" sz="1800" dirty="0">
              <a:ea typeface="Verdana"/>
              <a:cs typeface="Arial"/>
            </a:endParaRPr>
          </a:p>
          <a:p>
            <a:pPr marL="914400" indent="-914400">
              <a:lnSpc>
                <a:spcPct val="100000"/>
              </a:lnSpc>
              <a:buClr>
                <a:srgbClr val="DBA111"/>
              </a:buClr>
              <a:buAutoNum type="arabicPeriod"/>
            </a:pPr>
            <a:r>
              <a:rPr lang="en-US" sz="1800" dirty="0">
                <a:ea typeface="Verdana"/>
                <a:cs typeface="Arial"/>
              </a:rPr>
              <a:t>Metropolitan cities with a population in excess of 250,000 will also be required to submit an annual Recovery Performance Plan to Treasury. </a:t>
            </a:r>
          </a:p>
          <a:p>
            <a:pPr marL="914400" indent="-914400">
              <a:lnSpc>
                <a:spcPct val="100000"/>
              </a:lnSpc>
              <a:buClr>
                <a:srgbClr val="DBA111"/>
              </a:buClr>
              <a:buAutoNum type="arabicPeriod"/>
            </a:pPr>
            <a:endParaRPr lang="en-US" sz="1800" dirty="0"/>
          </a:p>
          <a:p>
            <a:pPr marL="914400" indent="-914400">
              <a:lnSpc>
                <a:spcPct val="100000"/>
              </a:lnSpc>
              <a:buClr>
                <a:srgbClr val="DBA111"/>
              </a:buClr>
              <a:buAutoNum type="arabicPeriod"/>
            </a:pPr>
            <a:r>
              <a:rPr lang="en-US" sz="1800" dirty="0">
                <a:ea typeface="Verdana"/>
                <a:cs typeface="Arial"/>
              </a:rPr>
              <a:t>Non-entitlement units of local government (NEU) are NOT required to submit interim reports or Recovery Performance Reports. However, NEUs will be required to submit annual Project and Expenditure reports. </a:t>
            </a:r>
            <a:endParaRPr lang="en-US" sz="1800" dirty="0"/>
          </a:p>
        </p:txBody>
      </p:sp>
    </p:spTree>
    <p:extLst>
      <p:ext uri="{BB962C8B-B14F-4D97-AF65-F5344CB8AC3E}">
        <p14:creationId xmlns:p14="http://schemas.microsoft.com/office/powerpoint/2010/main" val="544378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9C4F6-C413-4AE0-BB8D-12717E12F30B}"/>
              </a:ext>
            </a:extLst>
          </p:cNvPr>
          <p:cNvSpPr>
            <a:spLocks noGrp="1"/>
          </p:cNvSpPr>
          <p:nvPr>
            <p:ph type="title"/>
          </p:nvPr>
        </p:nvSpPr>
        <p:spPr/>
        <p:txBody>
          <a:bodyPr/>
          <a:lstStyle/>
          <a:p>
            <a:r>
              <a:rPr lang="en-US" dirty="0"/>
              <a:t>Key Documents on Uses of ARPA Funding</a:t>
            </a:r>
          </a:p>
        </p:txBody>
      </p:sp>
      <p:sp>
        <p:nvSpPr>
          <p:cNvPr id="3" name="Slide Number Placeholder 2">
            <a:extLst>
              <a:ext uri="{FF2B5EF4-FFF2-40B4-BE49-F238E27FC236}">
                <a16:creationId xmlns:a16="http://schemas.microsoft.com/office/drawing/2014/main" id="{64A74D19-56AC-4B57-B7E5-D3CA4D28788E}"/>
              </a:ext>
            </a:extLst>
          </p:cNvPr>
          <p:cNvSpPr>
            <a:spLocks noGrp="1"/>
          </p:cNvSpPr>
          <p:nvPr>
            <p:ph type="sldNum" sz="quarter" idx="12"/>
          </p:nvPr>
        </p:nvSpPr>
        <p:spPr/>
        <p:txBody>
          <a:bodyPr/>
          <a:lstStyle/>
          <a:p>
            <a:fld id="{A6FFBDAD-BBBF-FC47-A21E-B6646637E485}" type="slidenum">
              <a:rPr lang="en-US" smtClean="0"/>
              <a:t>14</a:t>
            </a:fld>
            <a:endParaRPr lang="en-US" dirty="0"/>
          </a:p>
        </p:txBody>
      </p:sp>
      <p:sp>
        <p:nvSpPr>
          <p:cNvPr id="4" name="Content Placeholder 3">
            <a:extLst>
              <a:ext uri="{FF2B5EF4-FFF2-40B4-BE49-F238E27FC236}">
                <a16:creationId xmlns:a16="http://schemas.microsoft.com/office/drawing/2014/main" id="{4BB81595-AD24-4E5D-AE8F-9D66AD767A1F}"/>
              </a:ext>
            </a:extLst>
          </p:cNvPr>
          <p:cNvSpPr>
            <a:spLocks noGrp="1"/>
          </p:cNvSpPr>
          <p:nvPr>
            <p:ph sz="quarter" idx="1"/>
          </p:nvPr>
        </p:nvSpPr>
        <p:spPr/>
        <p:txBody>
          <a:bodyPr>
            <a:normAutofit/>
          </a:bodyPr>
          <a:lstStyle/>
          <a:p>
            <a:pPr marL="0" indent="0">
              <a:buNone/>
            </a:pPr>
            <a:r>
              <a:rPr lang="en-US" dirty="0"/>
              <a:t>Fact Sheet and Frequently Asked Questions:</a:t>
            </a:r>
          </a:p>
          <a:p>
            <a:pPr marL="0" indent="0">
              <a:buNone/>
            </a:pPr>
            <a:r>
              <a:rPr lang="en-US" dirty="0">
                <a:hlinkClick r:id="rId2"/>
              </a:rPr>
              <a:t>https://home.treasury.gov/system/files/136/SLFRP-Fact-Sheet-FINAL1-508A.pdf</a:t>
            </a:r>
            <a:endParaRPr lang="en-US" dirty="0"/>
          </a:p>
          <a:p>
            <a:pPr marL="0" indent="0">
              <a:buNone/>
            </a:pPr>
            <a:r>
              <a:rPr lang="en-US" dirty="0">
                <a:hlinkClick r:id="rId3"/>
              </a:rPr>
              <a:t>https://home.treasury.gov/system/files/136/SLFRPFAQ.pdf</a:t>
            </a:r>
            <a:endParaRPr lang="en-US" dirty="0"/>
          </a:p>
          <a:p>
            <a:pPr marL="0" indent="0">
              <a:buNone/>
            </a:pPr>
            <a:endParaRPr lang="en-US" dirty="0"/>
          </a:p>
          <a:p>
            <a:pPr marL="0" indent="0">
              <a:buNone/>
            </a:pPr>
            <a:r>
              <a:rPr lang="en-US" dirty="0"/>
              <a:t>Interim Final Rule (Final rule expected July 16):</a:t>
            </a:r>
          </a:p>
          <a:p>
            <a:pPr marL="0" indent="0">
              <a:buNone/>
            </a:pPr>
            <a:r>
              <a:rPr lang="en-US" dirty="0">
                <a:hlinkClick r:id="rId4"/>
              </a:rPr>
              <a:t>https://public-inspection.federalregister.gov/2021-10283.pdf</a:t>
            </a: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35515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FFE52C-CA00-41C8-8236-6233DEA1CB82}"/>
              </a:ext>
            </a:extLst>
          </p:cNvPr>
          <p:cNvSpPr>
            <a:spLocks noGrp="1"/>
          </p:cNvSpPr>
          <p:nvPr>
            <p:ph type="sldNum" sz="quarter" idx="12"/>
          </p:nvPr>
        </p:nvSpPr>
        <p:spPr/>
        <p:txBody>
          <a:bodyPr/>
          <a:lstStyle/>
          <a:p>
            <a:fld id="{A6FFBDAD-BBBF-FC47-A21E-B6646637E485}" type="slidenum">
              <a:rPr lang="en-US" smtClean="0"/>
              <a:t>15</a:t>
            </a:fld>
            <a:endParaRPr lang="en-US"/>
          </a:p>
        </p:txBody>
      </p:sp>
      <p:sp>
        <p:nvSpPr>
          <p:cNvPr id="4" name="TextBox 3">
            <a:extLst>
              <a:ext uri="{FF2B5EF4-FFF2-40B4-BE49-F238E27FC236}">
                <a16:creationId xmlns:a16="http://schemas.microsoft.com/office/drawing/2014/main" id="{5B19D708-6657-42EB-BE91-8130C75D26C8}"/>
              </a:ext>
            </a:extLst>
          </p:cNvPr>
          <p:cNvSpPr txBox="1"/>
          <p:nvPr/>
        </p:nvSpPr>
        <p:spPr>
          <a:xfrm>
            <a:off x="439270" y="1228449"/>
            <a:ext cx="8408893" cy="5621988"/>
          </a:xfrm>
          <a:prstGeom prst="rect">
            <a:avLst/>
          </a:prstGeom>
          <a:noFill/>
        </p:spPr>
        <p:txBody>
          <a:bodyPr wrap="square">
            <a:spAutoFit/>
          </a:bodyPr>
          <a:lstStyle/>
          <a:p>
            <a:pPr marL="285750" indent="-285750">
              <a:buFont typeface="Wingdings" panose="05000000000000000000" pitchFamily="2" charset="2"/>
              <a:buChar char="Ø"/>
            </a:pPr>
            <a:r>
              <a:rPr lang="en-US" sz="1600" b="1" dirty="0">
                <a:effectLst/>
                <a:latin typeface="+mj-lt"/>
                <a:ea typeface="Calibri" panose="020F0502020204030204" pitchFamily="34" charset="0"/>
                <a:cs typeface="Times New Roman" panose="02020603050405020304" pitchFamily="18" charset="0"/>
              </a:rPr>
              <a:t>Replace lost revenue </a:t>
            </a:r>
            <a:r>
              <a:rPr lang="en-US" sz="1600" dirty="0">
                <a:effectLst/>
                <a:latin typeface="+mj-lt"/>
                <a:ea typeface="Calibri" panose="020F0502020204030204" pitchFamily="34" charset="0"/>
                <a:cs typeface="Times New Roman" panose="02020603050405020304" pitchFamily="18" charset="0"/>
              </a:rPr>
              <a:t>that your locality can commit to your urgent needs. </a:t>
            </a:r>
            <a:r>
              <a:rPr lang="en-US" sz="1600" dirty="0">
                <a:latin typeface="+mj-lt"/>
                <a:ea typeface="Calibri" panose="020F0502020204030204" pitchFamily="34" charset="0"/>
                <a:cs typeface="Times New Roman" panose="02020603050405020304" pitchFamily="18" charset="0"/>
              </a:rPr>
              <a:t>Lost revenue replacement funding can be </a:t>
            </a:r>
            <a:r>
              <a:rPr lang="en-US" sz="1600" b="1" dirty="0">
                <a:latin typeface="+mj-lt"/>
                <a:ea typeface="Calibri" panose="020F0502020204030204" pitchFamily="34" charset="0"/>
                <a:cs typeface="Times New Roman" panose="02020603050405020304" pitchFamily="18" charset="0"/>
              </a:rPr>
              <a:t>used for anything normally included in a locality budget.  </a:t>
            </a:r>
            <a:r>
              <a:rPr lang="en-US" sz="1600" dirty="0">
                <a:latin typeface="+mj-lt"/>
                <a:ea typeface="Calibri" panose="020F0502020204030204" pitchFamily="34" charset="0"/>
                <a:cs typeface="Times New Roman" panose="02020603050405020304" pitchFamily="18" charset="0"/>
              </a:rPr>
              <a:t>Capital projects can be started on a pay-go basis and finished with future revenue or debt financing. </a:t>
            </a:r>
          </a:p>
          <a:p>
            <a:endParaRPr lang="en-US" sz="1600" dirty="0">
              <a:latin typeface="+mj-lt"/>
              <a:cs typeface="Times New Roman" panose="02020603050405020304" pitchFamily="18" charset="0"/>
            </a:endParaRPr>
          </a:p>
          <a:p>
            <a:pPr marL="285750" indent="-285750">
              <a:buFont typeface="Arial" panose="020B0604020202020204" pitchFamily="34" charset="0"/>
              <a:buChar char="•"/>
            </a:pPr>
            <a:r>
              <a:rPr lang="en-US" sz="1600" dirty="0">
                <a:latin typeface="+mj-lt"/>
              </a:rPr>
              <a:t>Compare actual revenue to an FY 2019 baseline and project forward at either (a) the recipient’s average annual revenue growth over the three full fiscal years prior to the public health emergency or (b) 4.1%, the national average state and local revenue growth rate from 2015-18 (the latest available data).</a:t>
            </a:r>
          </a:p>
          <a:p>
            <a:endParaRPr lang="en-US" sz="1600" dirty="0">
              <a:latin typeface="+mj-lt"/>
            </a:endParaRPr>
          </a:p>
          <a:p>
            <a:pPr marL="285750" indent="-285750">
              <a:buFont typeface="Arial" panose="020B0604020202020204" pitchFamily="34" charset="0"/>
              <a:buChar char="•"/>
            </a:pPr>
            <a:r>
              <a:rPr lang="en-US" sz="1600" dirty="0">
                <a:latin typeface="+mj-lt"/>
                <a:ea typeface="Verdana"/>
                <a:cs typeface="Arial"/>
              </a:rPr>
              <a:t>Own source general revenue is drawn from Census Bureau definition; including fees generated by the underlying economy such as parking and sports stadiums; and enterprise funds.  Excluded from general revenue includes: </a:t>
            </a:r>
            <a:r>
              <a:rPr lang="en-US" sz="1600" dirty="0">
                <a:solidFill>
                  <a:schemeClr val="tx1"/>
                </a:solidFill>
                <a:latin typeface="+mj-lt"/>
                <a:ea typeface="Verdana"/>
                <a:cs typeface="Arial"/>
              </a:rPr>
              <a:t>refunds and other correcting transactions; proceeds from issuance of debt or the sale of investments; agency or private trust transactions; utility revenue (still being reviewed with Treasury) and insurance trusts; and federal transfers.</a:t>
            </a:r>
          </a:p>
          <a:p>
            <a:endParaRPr lang="en-US" sz="1600" dirty="0">
              <a:solidFill>
                <a:schemeClr val="tx1"/>
              </a:solidFill>
              <a:latin typeface="+mj-lt"/>
              <a:ea typeface="Verdana"/>
              <a:cs typeface="Arial"/>
            </a:endParaRPr>
          </a:p>
          <a:p>
            <a:pPr marR="0" lvl="0">
              <a:lnSpc>
                <a:spcPct val="107000"/>
              </a:lnSpc>
              <a:spcBef>
                <a:spcPts val="0"/>
              </a:spcBef>
              <a:spcAft>
                <a:spcPts val="800"/>
              </a:spcAft>
              <a:tabLst>
                <a:tab pos="457200" algn="l"/>
              </a:tabLst>
            </a:pPr>
            <a:endParaRPr lang="en-US" sz="1600" dirty="0">
              <a:effectLst/>
              <a:latin typeface="+mj-lt"/>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Arial" panose="020B0604020202020204" pitchFamily="34" charset="0"/>
              <a:buChar char="•"/>
              <a:tabLst>
                <a:tab pos="457200" algn="l"/>
              </a:tabLst>
            </a:pPr>
            <a:endParaRPr lang="en-US" sz="1600" dirty="0">
              <a:latin typeface="+mj-lt"/>
              <a:ea typeface="Calibri" panose="020F0502020204030204" pitchFamily="34" charset="0"/>
              <a:cs typeface="Times New Roman" panose="02020603050405020304" pitchFamily="18" charset="0"/>
            </a:endParaRPr>
          </a:p>
          <a:p>
            <a:pPr lvl="1">
              <a:lnSpc>
                <a:spcPct val="107000"/>
              </a:lnSpc>
              <a:spcAft>
                <a:spcPts val="800"/>
              </a:spcAft>
              <a:tabLst>
                <a:tab pos="457200" algn="l"/>
              </a:tabLst>
            </a:pPr>
            <a:endParaRPr lang="en-US" sz="1600" dirty="0">
              <a:effectLst/>
              <a:latin typeface="+mj-lt"/>
              <a:ea typeface="Calibri" panose="020F0502020204030204" pitchFamily="34" charset="0"/>
              <a:cs typeface="Times New Roman" panose="02020603050405020304" pitchFamily="18" charset="0"/>
            </a:endParaRPr>
          </a:p>
          <a:p>
            <a:pPr marR="0" lvl="0">
              <a:lnSpc>
                <a:spcPct val="107000"/>
              </a:lnSpc>
              <a:spcBef>
                <a:spcPts val="0"/>
              </a:spcBef>
              <a:spcAft>
                <a:spcPts val="800"/>
              </a:spcAft>
              <a:tabLst>
                <a:tab pos="457200" algn="l"/>
              </a:tabLs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40DA5509-48FA-480E-B409-D595F69F6430}"/>
              </a:ext>
            </a:extLst>
          </p:cNvPr>
          <p:cNvSpPr txBox="1"/>
          <p:nvPr/>
        </p:nvSpPr>
        <p:spPr>
          <a:xfrm>
            <a:off x="439271" y="560768"/>
            <a:ext cx="8408892" cy="461665"/>
          </a:xfrm>
          <a:prstGeom prst="rect">
            <a:avLst/>
          </a:prstGeom>
          <a:noFill/>
        </p:spPr>
        <p:txBody>
          <a:bodyPr wrap="square">
            <a:spAutoFit/>
          </a:bodyPr>
          <a:lstStyle/>
          <a:p>
            <a:pPr algn="ctr"/>
            <a:r>
              <a:rPr lang="en-US" sz="2400" b="1" dirty="0"/>
              <a:t>Uses of ARPA State and Local Relief Funds </a:t>
            </a:r>
          </a:p>
        </p:txBody>
      </p:sp>
    </p:spTree>
    <p:extLst>
      <p:ext uri="{BB962C8B-B14F-4D97-AF65-F5344CB8AC3E}">
        <p14:creationId xmlns:p14="http://schemas.microsoft.com/office/powerpoint/2010/main" val="228466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FFE52C-CA00-41C8-8236-6233DEA1CB82}"/>
              </a:ext>
            </a:extLst>
          </p:cNvPr>
          <p:cNvSpPr>
            <a:spLocks noGrp="1"/>
          </p:cNvSpPr>
          <p:nvPr>
            <p:ph type="sldNum" sz="quarter" idx="12"/>
          </p:nvPr>
        </p:nvSpPr>
        <p:spPr/>
        <p:txBody>
          <a:bodyPr/>
          <a:lstStyle/>
          <a:p>
            <a:fld id="{A6FFBDAD-BBBF-FC47-A21E-B6646637E485}" type="slidenum">
              <a:rPr lang="en-US" smtClean="0"/>
              <a:t>16</a:t>
            </a:fld>
            <a:endParaRPr lang="en-US"/>
          </a:p>
        </p:txBody>
      </p:sp>
      <p:sp>
        <p:nvSpPr>
          <p:cNvPr id="4" name="TextBox 3">
            <a:extLst>
              <a:ext uri="{FF2B5EF4-FFF2-40B4-BE49-F238E27FC236}">
                <a16:creationId xmlns:a16="http://schemas.microsoft.com/office/drawing/2014/main" id="{5B19D708-6657-42EB-BE91-8130C75D26C8}"/>
              </a:ext>
            </a:extLst>
          </p:cNvPr>
          <p:cNvSpPr txBox="1"/>
          <p:nvPr/>
        </p:nvSpPr>
        <p:spPr>
          <a:xfrm>
            <a:off x="367553" y="675531"/>
            <a:ext cx="8408893" cy="6735947"/>
          </a:xfrm>
          <a:prstGeom prst="rect">
            <a:avLst/>
          </a:prstGeom>
          <a:noFill/>
        </p:spPr>
        <p:txBody>
          <a:bodyPr wrap="square">
            <a:spAutoFit/>
          </a:bodyPr>
          <a:lstStyle/>
          <a:p>
            <a:pPr marL="285750" marR="0" lvl="0" indent="-285750">
              <a:lnSpc>
                <a:spcPct val="107000"/>
              </a:lnSpc>
              <a:spcBef>
                <a:spcPts val="0"/>
              </a:spcBef>
              <a:spcAft>
                <a:spcPts val="800"/>
              </a:spcAft>
              <a:buFont typeface="Wingdings" panose="05000000000000000000" pitchFamily="2" charset="2"/>
              <a:buChar char="Ø"/>
              <a:tabLst>
                <a:tab pos="457200" algn="l"/>
              </a:tabLst>
            </a:pPr>
            <a:r>
              <a:rPr lang="en-US" sz="1600" b="1" dirty="0">
                <a:effectLst/>
                <a:latin typeface="+mj-lt"/>
                <a:ea typeface="Calibri" panose="020F0502020204030204" pitchFamily="34" charset="0"/>
                <a:cs typeface="Times New Roman" panose="02020603050405020304" pitchFamily="18" charset="0"/>
              </a:rPr>
              <a:t>Improve the capacity and delivery of your public health system</a:t>
            </a:r>
            <a:r>
              <a:rPr lang="en-US" sz="1600" b="1" dirty="0">
                <a:latin typeface="+mj-lt"/>
                <a:ea typeface="Calibri" panose="020F0502020204030204" pitchFamily="34" charset="0"/>
                <a:cs typeface="Times New Roman" panose="02020603050405020304" pitchFamily="18" charset="0"/>
              </a:rPr>
              <a:t>. </a:t>
            </a:r>
            <a:r>
              <a:rPr lang="en-US" sz="1600" dirty="0">
                <a:effectLst/>
                <a:latin typeface="+mj-lt"/>
                <a:ea typeface="Calibri" panose="020F0502020204030204" pitchFamily="34" charset="0"/>
                <a:cs typeface="Times New Roman" panose="02020603050405020304" pitchFamily="18" charset="0"/>
              </a:rPr>
              <a:t> </a:t>
            </a:r>
            <a:r>
              <a:rPr lang="en-US" sz="1600" dirty="0"/>
              <a:t>A broad range of services are eligible uses, including:</a:t>
            </a:r>
            <a:endParaRPr lang="en-US" sz="1600" dirty="0">
              <a:latin typeface="+mj-lt"/>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Arial" panose="020B0604020202020204" pitchFamily="34" charset="0"/>
              <a:buChar char="•"/>
              <a:tabLst>
                <a:tab pos="457200" algn="l"/>
              </a:tabLst>
            </a:pPr>
            <a:r>
              <a:rPr lang="en-US" sz="1600" dirty="0"/>
              <a:t>Vaccination programs; medical care; testing; contact tracing; support for isolation or quarantine; supports for vulnerable populations to access medical or public health services; public health surveillance; enforcement of public health orders; public communication efforts </a:t>
            </a:r>
          </a:p>
          <a:p>
            <a:pPr marL="742950" lvl="1" indent="-285750">
              <a:lnSpc>
                <a:spcPct val="107000"/>
              </a:lnSpc>
              <a:spcAft>
                <a:spcPts val="800"/>
              </a:spcAft>
              <a:buFont typeface="Arial" panose="020B0604020202020204" pitchFamily="34" charset="0"/>
              <a:buChar char="•"/>
              <a:tabLst>
                <a:tab pos="457200" algn="l"/>
              </a:tabLst>
            </a:pPr>
            <a:r>
              <a:rPr lang="en-US" sz="1600" dirty="0"/>
              <a:t>Physical plant improvements to public hospitals, health clinics, and schools, to implement COVID-19 mitigation tactics, such as </a:t>
            </a:r>
            <a:r>
              <a:rPr lang="en-US" sz="1600" b="1" dirty="0"/>
              <a:t>ventilation improvements.</a:t>
            </a:r>
            <a:r>
              <a:rPr lang="en-US" sz="1600" dirty="0"/>
              <a:t> </a:t>
            </a:r>
          </a:p>
          <a:p>
            <a:pPr marL="742950" lvl="1" indent="-285750">
              <a:lnSpc>
                <a:spcPct val="107000"/>
              </a:lnSpc>
              <a:spcAft>
                <a:spcPts val="800"/>
              </a:spcAft>
              <a:buFont typeface="Arial" panose="020B0604020202020204" pitchFamily="34" charset="0"/>
              <a:buChar char="•"/>
              <a:tabLst>
                <a:tab pos="457200" algn="l"/>
              </a:tabLst>
            </a:pPr>
            <a:r>
              <a:rPr lang="en-US" sz="1600" dirty="0"/>
              <a:t>Purchases of personal protective equipment; support for prevention, mitigation, or other services in congregate living facilities (e.g., nursing homes, incarceration settings, homeless shelters, group living facilities) and other key settings like schools; </a:t>
            </a:r>
          </a:p>
          <a:p>
            <a:pPr marL="742950" lvl="1" indent="-285750">
              <a:lnSpc>
                <a:spcPct val="107000"/>
              </a:lnSpc>
              <a:spcAft>
                <a:spcPts val="800"/>
              </a:spcAft>
              <a:buFont typeface="Arial" panose="020B0604020202020204" pitchFamily="34" charset="0"/>
              <a:buChar char="•"/>
              <a:tabLst>
                <a:tab pos="457200" algn="l"/>
              </a:tabLst>
            </a:pPr>
            <a:r>
              <a:rPr lang="en-US" sz="1600" dirty="0"/>
              <a:t>Enhancement of public health data systems; and other public health responses.</a:t>
            </a:r>
          </a:p>
          <a:p>
            <a:pPr marL="742950" lvl="1" indent="-285750">
              <a:lnSpc>
                <a:spcPct val="107000"/>
              </a:lnSpc>
              <a:spcAft>
                <a:spcPts val="800"/>
              </a:spcAft>
              <a:buFont typeface="Arial" panose="020B0604020202020204" pitchFamily="34" charset="0"/>
              <a:buChar char="•"/>
              <a:tabLst>
                <a:tab pos="457200" algn="l"/>
              </a:tabLs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Ø"/>
              <a:tabLst>
                <a:tab pos="457200" algn="l"/>
              </a:tabLst>
            </a:pPr>
            <a:r>
              <a:rPr lang="en-US" sz="1600" b="1" dirty="0">
                <a:effectLst/>
                <a:latin typeface="+mj-lt"/>
                <a:ea typeface="Calibri" panose="020F0502020204030204" pitchFamily="34" charset="0"/>
                <a:cs typeface="Times New Roman" panose="02020603050405020304" pitchFamily="18" charset="0"/>
              </a:rPr>
              <a:t>Improve the efficiency and effectiveness of city government</a:t>
            </a:r>
            <a:r>
              <a:rPr lang="en-US" sz="1600" dirty="0">
                <a:effectLst/>
                <a:latin typeface="+mj-lt"/>
                <a:ea typeface="Calibri" panose="020F0502020204030204" pitchFamily="34" charset="0"/>
                <a:cs typeface="Times New Roman" panose="02020603050405020304" pitchFamily="18" charset="0"/>
              </a:rPr>
              <a:t>. Make additional, substantive improvements to assessment and oversight of locality services.  </a:t>
            </a:r>
          </a:p>
          <a:p>
            <a:pPr lvl="1">
              <a:lnSpc>
                <a:spcPct val="107000"/>
              </a:lnSpc>
              <a:spcAft>
                <a:spcPts val="800"/>
              </a:spcAft>
              <a:tabLst>
                <a:tab pos="457200" algn="l"/>
              </a:tabLst>
            </a:pPr>
            <a:endParaRPr lang="en-US" sz="1600" dirty="0">
              <a:latin typeface="+mj-lt"/>
              <a:ea typeface="Calibri" panose="020F0502020204030204" pitchFamily="34" charset="0"/>
              <a:cs typeface="Times New Roman" panose="02020603050405020304" pitchFamily="18" charset="0"/>
            </a:endParaRPr>
          </a:p>
          <a:p>
            <a:pPr lvl="1">
              <a:lnSpc>
                <a:spcPct val="107000"/>
              </a:lnSpc>
              <a:spcAft>
                <a:spcPts val="800"/>
              </a:spcAft>
              <a:tabLst>
                <a:tab pos="457200" algn="l"/>
              </a:tabLs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Arial" panose="020B0604020202020204" pitchFamily="34" charset="0"/>
              <a:buChar char="•"/>
              <a:tabLst>
                <a:tab pos="457200" algn="l"/>
              </a:tabLs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Arial" panose="020B0604020202020204" pitchFamily="34" charset="0"/>
              <a:buChar char="•"/>
              <a:tabLst>
                <a:tab pos="457200" algn="l"/>
              </a:tabLs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tabLst>
                <a:tab pos="457200" algn="l"/>
              </a:tabLs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2020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2BD4DF1-4CBC-47DA-B35F-B7067741E885}"/>
              </a:ext>
            </a:extLst>
          </p:cNvPr>
          <p:cNvSpPr>
            <a:spLocks noGrp="1"/>
          </p:cNvSpPr>
          <p:nvPr>
            <p:ph type="sldNum" sz="quarter" idx="12"/>
          </p:nvPr>
        </p:nvSpPr>
        <p:spPr/>
        <p:txBody>
          <a:bodyPr/>
          <a:lstStyle/>
          <a:p>
            <a:fld id="{A6FFBDAD-BBBF-FC47-A21E-B6646637E485}" type="slidenum">
              <a:rPr lang="en-US" smtClean="0"/>
              <a:t>17</a:t>
            </a:fld>
            <a:endParaRPr lang="en-US"/>
          </a:p>
        </p:txBody>
      </p:sp>
      <p:sp>
        <p:nvSpPr>
          <p:cNvPr id="3" name="TextBox 2">
            <a:extLst>
              <a:ext uri="{FF2B5EF4-FFF2-40B4-BE49-F238E27FC236}">
                <a16:creationId xmlns:a16="http://schemas.microsoft.com/office/drawing/2014/main" id="{5052D5BD-EBE8-4B50-A111-C9E71AB99482}"/>
              </a:ext>
            </a:extLst>
          </p:cNvPr>
          <p:cNvSpPr txBox="1"/>
          <p:nvPr/>
        </p:nvSpPr>
        <p:spPr>
          <a:xfrm>
            <a:off x="367553" y="350698"/>
            <a:ext cx="8408893" cy="6311600"/>
          </a:xfrm>
          <a:prstGeom prst="rect">
            <a:avLst/>
          </a:prstGeom>
          <a:noFill/>
        </p:spPr>
        <p:txBody>
          <a:bodyPr wrap="square">
            <a:spAutoFit/>
          </a:bodyPr>
          <a:lstStyle/>
          <a:p>
            <a:pPr marL="457200" marR="0" indent="-228600">
              <a:lnSpc>
                <a:spcPct val="107000"/>
              </a:lnSpc>
              <a:spcBef>
                <a:spcPts val="0"/>
              </a:spcBef>
              <a:spcAft>
                <a:spcPts val="800"/>
              </a:spcAft>
              <a:tabLst>
                <a:tab pos="457200" algn="l"/>
              </a:tabLs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Wingdings" panose="05000000000000000000" pitchFamily="2" charset="2"/>
              <a:buChar char="Ø"/>
              <a:tabLst>
                <a:tab pos="457200" algn="l"/>
              </a:tabLst>
            </a:pPr>
            <a:r>
              <a:rPr lang="en-US" sz="1600" b="1" dirty="0">
                <a:effectLst/>
                <a:ea typeface="Calibri" panose="020F0502020204030204" pitchFamily="34" charset="0"/>
                <a:cs typeface="Times New Roman" panose="02020603050405020304" pitchFamily="18" charset="0"/>
              </a:rPr>
              <a:t>Provide premium pay for your front line workers. </a:t>
            </a:r>
            <a:r>
              <a:rPr lang="en-US" sz="1600" dirty="0">
                <a:effectLst/>
                <a:latin typeface="+mj-lt"/>
                <a:ea typeface="Calibri" panose="020F0502020204030204" pitchFamily="34" charset="0"/>
                <a:cs typeface="Times New Roman" panose="02020603050405020304" pitchFamily="18" charset="0"/>
              </a:rPr>
              <a:t>Reward high-performing employees with premium pay and implement stronger accountability measures for sub-standard employee performance. </a:t>
            </a:r>
            <a:endParaRPr lang="en-US" sz="1600" b="1" dirty="0">
              <a:effectLst/>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Arial" panose="020B0604020202020204" pitchFamily="34" charset="0"/>
              <a:buChar char="•"/>
              <a:tabLst>
                <a:tab pos="457200" algn="l"/>
              </a:tabLst>
            </a:pPr>
            <a:r>
              <a:rPr lang="en-US" sz="1600" dirty="0">
                <a:ea typeface="Verdana"/>
                <a:cs typeface="Arial"/>
              </a:rPr>
              <a:t>Funds are eligible to provide premium pay for "essential work" as work involving regular in-person interactions or regular physical handling of items that were also handled by others.  </a:t>
            </a:r>
            <a:r>
              <a:rPr lang="en-US" sz="1600" dirty="0">
                <a:solidFill>
                  <a:schemeClr val="tx1"/>
                </a:solidFill>
                <a:ea typeface="Verdana"/>
                <a:cs typeface="Arial"/>
              </a:rPr>
              <a:t>Such workers include: </a:t>
            </a:r>
            <a:endParaRPr lang="en-US" sz="1600" dirty="0"/>
          </a:p>
          <a:p>
            <a:pPr marL="1200150" lvl="2" indent="-285750">
              <a:lnSpc>
                <a:spcPct val="107000"/>
              </a:lnSpc>
              <a:spcAft>
                <a:spcPts val="800"/>
              </a:spcAft>
              <a:buFont typeface="Wingdings" panose="05000000000000000000" pitchFamily="2" charset="2"/>
              <a:buChar char="ü"/>
              <a:tabLst>
                <a:tab pos="457200" algn="l"/>
              </a:tabLst>
            </a:pPr>
            <a:r>
              <a:rPr lang="en-US" sz="1600" dirty="0">
                <a:ea typeface="Verdana"/>
                <a:cs typeface="Arial"/>
              </a:rPr>
              <a:t>Staff at nursing homes, hospitals, and home care settings; </a:t>
            </a:r>
          </a:p>
          <a:p>
            <a:pPr marL="1200150" lvl="2" indent="-285750">
              <a:lnSpc>
                <a:spcPct val="107000"/>
              </a:lnSpc>
              <a:spcAft>
                <a:spcPts val="800"/>
              </a:spcAft>
              <a:buFont typeface="Wingdings" panose="05000000000000000000" pitchFamily="2" charset="2"/>
              <a:buChar char="ü"/>
              <a:tabLst>
                <a:tab pos="457200" algn="l"/>
              </a:tabLst>
            </a:pPr>
            <a:r>
              <a:rPr lang="en-US" sz="1600" dirty="0">
                <a:ea typeface="Verdana"/>
                <a:cs typeface="Arial"/>
              </a:rPr>
              <a:t>Workers at farms, food production facilities, grocery stores, and restaurants; </a:t>
            </a:r>
          </a:p>
          <a:p>
            <a:pPr marL="1200150" lvl="2" indent="-285750">
              <a:lnSpc>
                <a:spcPct val="107000"/>
              </a:lnSpc>
              <a:spcAft>
                <a:spcPts val="800"/>
              </a:spcAft>
              <a:buFont typeface="Wingdings" panose="05000000000000000000" pitchFamily="2" charset="2"/>
              <a:buChar char="ü"/>
              <a:tabLst>
                <a:tab pos="457200" algn="l"/>
              </a:tabLst>
            </a:pPr>
            <a:r>
              <a:rPr lang="en-US" sz="1600" dirty="0">
                <a:ea typeface="Verdana"/>
                <a:cs typeface="Arial"/>
              </a:rPr>
              <a:t>Janitors and sanitation workers; </a:t>
            </a:r>
          </a:p>
          <a:p>
            <a:pPr marL="1200150" lvl="2" indent="-285750">
              <a:lnSpc>
                <a:spcPct val="107000"/>
              </a:lnSpc>
              <a:spcAft>
                <a:spcPts val="800"/>
              </a:spcAft>
              <a:buFont typeface="Wingdings" panose="05000000000000000000" pitchFamily="2" charset="2"/>
              <a:buChar char="ü"/>
              <a:tabLst>
                <a:tab pos="457200" algn="l"/>
              </a:tabLst>
            </a:pPr>
            <a:r>
              <a:rPr lang="en-US" sz="1600" dirty="0">
                <a:ea typeface="Verdana"/>
                <a:cs typeface="Arial"/>
              </a:rPr>
              <a:t>Truck drivers, transit staff, and warehouse workers; </a:t>
            </a:r>
          </a:p>
          <a:p>
            <a:pPr marL="1200150" lvl="2" indent="-285750">
              <a:lnSpc>
                <a:spcPct val="107000"/>
              </a:lnSpc>
              <a:spcAft>
                <a:spcPts val="800"/>
              </a:spcAft>
              <a:buFont typeface="Wingdings" panose="05000000000000000000" pitchFamily="2" charset="2"/>
              <a:buChar char="ü"/>
              <a:tabLst>
                <a:tab pos="457200" algn="l"/>
              </a:tabLst>
            </a:pPr>
            <a:r>
              <a:rPr lang="en-US" sz="1600" dirty="0">
                <a:ea typeface="Verdana"/>
                <a:cs typeface="Arial"/>
              </a:rPr>
              <a:t>Public health and safety staff; </a:t>
            </a:r>
          </a:p>
          <a:p>
            <a:pPr marL="1200150" lvl="2" indent="-285750">
              <a:lnSpc>
                <a:spcPct val="107000"/>
              </a:lnSpc>
              <a:spcAft>
                <a:spcPts val="800"/>
              </a:spcAft>
              <a:buFont typeface="Wingdings" panose="05000000000000000000" pitchFamily="2" charset="2"/>
              <a:buChar char="ü"/>
              <a:tabLst>
                <a:tab pos="457200" algn="l"/>
              </a:tabLst>
            </a:pPr>
            <a:r>
              <a:rPr lang="en-US" sz="1600" dirty="0">
                <a:ea typeface="Verdana"/>
                <a:cs typeface="Arial"/>
              </a:rPr>
              <a:t>Childcare workers, educators, and other school staff; </a:t>
            </a:r>
          </a:p>
          <a:p>
            <a:pPr marL="1200150" lvl="2" indent="-285750">
              <a:lnSpc>
                <a:spcPct val="107000"/>
              </a:lnSpc>
              <a:spcAft>
                <a:spcPts val="800"/>
              </a:spcAft>
              <a:buFont typeface="Wingdings" panose="05000000000000000000" pitchFamily="2" charset="2"/>
              <a:buChar char="ü"/>
              <a:tabLst>
                <a:tab pos="457200" algn="l"/>
              </a:tabLst>
            </a:pPr>
            <a:r>
              <a:rPr lang="en-US" sz="1600" dirty="0">
                <a:ea typeface="Verdana"/>
                <a:cs typeface="Arial"/>
              </a:rPr>
              <a:t>and Social service and human services staff. </a:t>
            </a:r>
          </a:p>
          <a:p>
            <a:pPr lvl="1">
              <a:lnSpc>
                <a:spcPct val="107000"/>
              </a:lnSpc>
              <a:spcAft>
                <a:spcPts val="800"/>
              </a:spcAft>
              <a:tabLst>
                <a:tab pos="457200" algn="l"/>
              </a:tabLst>
            </a:pPr>
            <a:endParaRPr lang="en-US" sz="1600" dirty="0">
              <a:ea typeface="Verdana"/>
              <a:cs typeface="Arial"/>
            </a:endParaRPr>
          </a:p>
          <a:p>
            <a:pPr marL="285750" indent="-285750">
              <a:lnSpc>
                <a:spcPct val="107000"/>
              </a:lnSpc>
              <a:spcAft>
                <a:spcPts val="800"/>
              </a:spcAft>
              <a:buFont typeface="Wingdings" panose="05000000000000000000" pitchFamily="2" charset="2"/>
              <a:buChar char="Ø"/>
              <a:tabLst>
                <a:tab pos="457200" algn="l"/>
              </a:tabLst>
            </a:pPr>
            <a:r>
              <a:rPr lang="en-US" sz="1600" dirty="0">
                <a:effectLst/>
                <a:ea typeface="Verdana"/>
                <a:cs typeface="Arial"/>
              </a:rPr>
              <a:t> </a:t>
            </a:r>
            <a:r>
              <a:rPr lang="en-US" sz="1600" b="1" dirty="0">
                <a:effectLst/>
                <a:ea typeface="Verdana"/>
                <a:cs typeface="Arial"/>
              </a:rPr>
              <a:t>Improve</a:t>
            </a:r>
            <a:r>
              <a:rPr lang="en-US" sz="1600" b="1" dirty="0">
                <a:ea typeface="Verdana"/>
                <a:cs typeface="Arial"/>
              </a:rPr>
              <a:t> law enforcement </a:t>
            </a:r>
            <a:r>
              <a:rPr lang="en-US" sz="1600" dirty="0"/>
              <a:t>where an increase in violence or increased difficulty in accessing or providing services to respond to or mitigate the effects of violence, is a result of the pandemic – including hiring law enforcement officers.</a:t>
            </a:r>
            <a:endParaRPr lang="en-US" sz="1600" dirty="0">
              <a:effectLst/>
              <a:ea typeface="Calibri" panose="020F0502020204030204" pitchFamily="34" charset="0"/>
              <a:cs typeface="Times New Roman" panose="02020603050405020304" pitchFamily="18" charset="0"/>
            </a:endParaRPr>
          </a:p>
          <a:p>
            <a:pPr marR="0" lvl="0">
              <a:lnSpc>
                <a:spcPct val="107000"/>
              </a:lnSpc>
              <a:spcBef>
                <a:spcPts val="0"/>
              </a:spcBef>
              <a:spcAft>
                <a:spcPts val="0"/>
              </a:spcAft>
              <a:tabLst>
                <a:tab pos="457200" algn="l"/>
              </a:tabLs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424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757B1BC-E248-44FA-9915-607F7A8FA690}"/>
              </a:ext>
            </a:extLst>
          </p:cNvPr>
          <p:cNvSpPr>
            <a:spLocks noGrp="1"/>
          </p:cNvSpPr>
          <p:nvPr>
            <p:ph type="sldNum" sz="quarter" idx="12"/>
          </p:nvPr>
        </p:nvSpPr>
        <p:spPr/>
        <p:txBody>
          <a:bodyPr/>
          <a:lstStyle/>
          <a:p>
            <a:fld id="{A6FFBDAD-BBBF-FC47-A21E-B6646637E485}" type="slidenum">
              <a:rPr lang="en-US" smtClean="0"/>
              <a:t>18</a:t>
            </a:fld>
            <a:endParaRPr lang="en-US"/>
          </a:p>
        </p:txBody>
      </p:sp>
      <p:sp>
        <p:nvSpPr>
          <p:cNvPr id="4" name="TextBox 3">
            <a:extLst>
              <a:ext uri="{FF2B5EF4-FFF2-40B4-BE49-F238E27FC236}">
                <a16:creationId xmlns:a16="http://schemas.microsoft.com/office/drawing/2014/main" id="{CDDE2E8B-3590-4EB0-87FA-E415A8213F59}"/>
              </a:ext>
            </a:extLst>
          </p:cNvPr>
          <p:cNvSpPr txBox="1"/>
          <p:nvPr/>
        </p:nvSpPr>
        <p:spPr>
          <a:xfrm>
            <a:off x="536713" y="675575"/>
            <a:ext cx="7961244" cy="2650406"/>
          </a:xfrm>
          <a:prstGeom prst="rect">
            <a:avLst/>
          </a:prstGeom>
          <a:noFill/>
        </p:spPr>
        <p:txBody>
          <a:bodyPr wrap="square">
            <a:spAutoFit/>
          </a:bodyPr>
          <a:lstStyle/>
          <a:p>
            <a:pPr marL="285750" marR="0" lvl="0" indent="-285750">
              <a:lnSpc>
                <a:spcPct val="107000"/>
              </a:lnSpc>
              <a:spcBef>
                <a:spcPts val="0"/>
              </a:spcBef>
              <a:spcAft>
                <a:spcPts val="800"/>
              </a:spcAft>
              <a:buFont typeface="Wingdings" panose="05000000000000000000" pitchFamily="2" charset="2"/>
              <a:buChar char="Ø"/>
              <a:tabLst>
                <a:tab pos="457200" algn="l"/>
              </a:tabLst>
            </a:pPr>
            <a:r>
              <a:rPr lang="en-US" sz="1600" b="1" dirty="0">
                <a:effectLst/>
                <a:latin typeface="+mj-lt"/>
                <a:ea typeface="Calibri" panose="020F0502020204030204" pitchFamily="34" charset="0"/>
                <a:cs typeface="Times New Roman" panose="02020603050405020304" pitchFamily="18" charset="0"/>
              </a:rPr>
              <a:t>Provide direct assistance to </a:t>
            </a:r>
            <a:r>
              <a:rPr lang="en-US" sz="1600" b="1" u="sng" dirty="0">
                <a:effectLst/>
                <a:latin typeface="+mj-lt"/>
                <a:ea typeface="Calibri" panose="020F0502020204030204" pitchFamily="34" charset="0"/>
                <a:cs typeface="Times New Roman" panose="02020603050405020304" pitchFamily="18" charset="0"/>
              </a:rPr>
              <a:t>households</a:t>
            </a:r>
            <a:r>
              <a:rPr lang="en-US" sz="1600" b="1" dirty="0">
                <a:effectLst/>
                <a:latin typeface="+mj-lt"/>
                <a:ea typeface="Calibri" panose="020F0502020204030204" pitchFamily="34" charset="0"/>
                <a:cs typeface="Times New Roman" panose="02020603050405020304" pitchFamily="18" charset="0"/>
              </a:rPr>
              <a:t> most impacted by the Covid-19 pandemic</a:t>
            </a:r>
            <a:r>
              <a:rPr lang="en-US" sz="1600" dirty="0">
                <a:effectLst/>
                <a:latin typeface="+mj-lt"/>
                <a:ea typeface="Calibri" panose="020F0502020204030204" pitchFamily="34" charset="0"/>
                <a:cs typeface="Times New Roman" panose="02020603050405020304" pitchFamily="18" charset="0"/>
              </a:rPr>
              <a:t>. </a:t>
            </a:r>
            <a:r>
              <a:rPr lang="en-US" sz="1600" dirty="0">
                <a:latin typeface="+mj-lt"/>
              </a:rPr>
              <a:t>Includes, but is not limited to: </a:t>
            </a:r>
            <a:endParaRPr lang="en-US" sz="1600" dirty="0">
              <a:latin typeface="+mj-lt"/>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Arial" panose="020B0604020202020204" pitchFamily="34" charset="0"/>
              <a:buChar char="•"/>
              <a:tabLst>
                <a:tab pos="457200" algn="l"/>
              </a:tabLst>
            </a:pPr>
            <a:r>
              <a:rPr lang="en-US" sz="1600" dirty="0">
                <a:latin typeface="+mj-lt"/>
              </a:rPr>
              <a:t>Food assistance; rent, mortgage, or utility assistance; counseling and legal aid to prevent eviction or support services to prevent homelessness; cash assistance; emergency assistance for burials, home repairs, weatherization, or other needs; internet access or digital literacy assistance;</a:t>
            </a:r>
          </a:p>
          <a:p>
            <a:pPr marL="742950" lvl="1" indent="-285750">
              <a:lnSpc>
                <a:spcPct val="107000"/>
              </a:lnSpc>
              <a:spcAft>
                <a:spcPts val="800"/>
              </a:spcAft>
              <a:buFont typeface="Arial" panose="020B0604020202020204" pitchFamily="34" charset="0"/>
              <a:buChar char="•"/>
              <a:tabLst>
                <a:tab pos="457200" algn="l"/>
              </a:tabLst>
            </a:pPr>
            <a:r>
              <a:rPr lang="en-US" sz="1600" b="1" dirty="0">
                <a:latin typeface="+mj-lt"/>
              </a:rPr>
              <a:t>Job training</a:t>
            </a:r>
            <a:r>
              <a:rPr lang="en-US" sz="1600" b="1" dirty="0">
                <a:effectLst/>
                <a:latin typeface="+mj-lt"/>
                <a:ea typeface="Calibri" panose="020F0502020204030204" pitchFamily="34" charset="0"/>
                <a:cs typeface="Times New Roman" panose="02020603050405020304" pitchFamily="18" charset="0"/>
              </a:rPr>
              <a:t> or transportation to obtain employment </a:t>
            </a:r>
            <a:r>
              <a:rPr lang="en-US" sz="1600" dirty="0">
                <a:latin typeface="+mj-lt"/>
              </a:rPr>
              <a:t>to address the negative economic or public health impacts experienced due to a worker’s occupation or level of training.</a:t>
            </a:r>
          </a:p>
        </p:txBody>
      </p:sp>
    </p:spTree>
    <p:extLst>
      <p:ext uri="{BB962C8B-B14F-4D97-AF65-F5344CB8AC3E}">
        <p14:creationId xmlns:p14="http://schemas.microsoft.com/office/powerpoint/2010/main" val="1226541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FFE52C-CA00-41C8-8236-6233DEA1CB82}"/>
              </a:ext>
            </a:extLst>
          </p:cNvPr>
          <p:cNvSpPr>
            <a:spLocks noGrp="1"/>
          </p:cNvSpPr>
          <p:nvPr>
            <p:ph type="sldNum" sz="quarter" idx="12"/>
          </p:nvPr>
        </p:nvSpPr>
        <p:spPr/>
        <p:txBody>
          <a:bodyPr/>
          <a:lstStyle/>
          <a:p>
            <a:fld id="{A6FFBDAD-BBBF-FC47-A21E-B6646637E485}" type="slidenum">
              <a:rPr lang="en-US" smtClean="0"/>
              <a:t>19</a:t>
            </a:fld>
            <a:endParaRPr lang="en-US"/>
          </a:p>
        </p:txBody>
      </p:sp>
      <p:sp>
        <p:nvSpPr>
          <p:cNvPr id="5" name="TextBox 4">
            <a:extLst>
              <a:ext uri="{FF2B5EF4-FFF2-40B4-BE49-F238E27FC236}">
                <a16:creationId xmlns:a16="http://schemas.microsoft.com/office/drawing/2014/main" id="{0F4E61D4-39A9-4DBF-89AC-E892ADAD8EE2}"/>
              </a:ext>
            </a:extLst>
          </p:cNvPr>
          <p:cNvSpPr txBox="1"/>
          <p:nvPr/>
        </p:nvSpPr>
        <p:spPr>
          <a:xfrm>
            <a:off x="596348" y="742678"/>
            <a:ext cx="8110330" cy="3806876"/>
          </a:xfrm>
          <a:prstGeom prst="rect">
            <a:avLst/>
          </a:prstGeom>
          <a:noFill/>
        </p:spPr>
        <p:txBody>
          <a:bodyPr wrap="square">
            <a:spAutoFit/>
          </a:bodyPr>
          <a:lstStyle/>
          <a:p>
            <a:pPr marL="285750" marR="0" lvl="0" indent="-285750">
              <a:lnSpc>
                <a:spcPct val="107000"/>
              </a:lnSpc>
              <a:spcBef>
                <a:spcPts val="0"/>
              </a:spcBef>
              <a:spcAft>
                <a:spcPts val="800"/>
              </a:spcAft>
              <a:buFont typeface="Wingdings" panose="05000000000000000000" pitchFamily="2" charset="2"/>
              <a:buChar char="Ø"/>
              <a:tabLst>
                <a:tab pos="457200" algn="l"/>
              </a:tabLst>
            </a:pPr>
            <a:r>
              <a:rPr lang="en-US" sz="1600" b="1" dirty="0">
                <a:effectLst/>
                <a:latin typeface="Georgia" panose="02040502050405020303" pitchFamily="18" charset="0"/>
                <a:ea typeface="Calibri" panose="020F0502020204030204" pitchFamily="34" charset="0"/>
                <a:cs typeface="Times New Roman" panose="02020603050405020304" pitchFamily="18" charset="0"/>
              </a:rPr>
              <a:t>Provide direct </a:t>
            </a:r>
            <a:r>
              <a:rPr lang="en-US" sz="1600" b="1" u="sng" dirty="0">
                <a:effectLst/>
                <a:latin typeface="Georgia" panose="02040502050405020303" pitchFamily="18" charset="0"/>
                <a:ea typeface="Calibri" panose="020F0502020204030204" pitchFamily="34" charset="0"/>
                <a:cs typeface="Times New Roman" panose="02020603050405020304" pitchFamily="18" charset="0"/>
              </a:rPr>
              <a:t>business</a:t>
            </a:r>
            <a:r>
              <a:rPr lang="en-US" sz="1600" b="1" dirty="0">
                <a:effectLst/>
                <a:latin typeface="Georgia" panose="02040502050405020303" pitchFamily="18" charset="0"/>
                <a:ea typeface="Calibri" panose="020F0502020204030204" pitchFamily="34" charset="0"/>
                <a:cs typeface="Times New Roman" panose="02020603050405020304" pitchFamily="18" charset="0"/>
              </a:rPr>
              <a:t> assistance for those most impacted by the pandemic</a:t>
            </a:r>
            <a:r>
              <a:rPr lang="en-US" sz="1600" dirty="0">
                <a:effectLst/>
                <a:latin typeface="Georgia" panose="02040502050405020303" pitchFamily="18" charset="0"/>
                <a:ea typeface="Calibri" panose="020F0502020204030204" pitchFamily="34" charset="0"/>
                <a:cs typeface="Times New Roman" panose="02020603050405020304" pitchFamily="18" charset="0"/>
              </a:rPr>
              <a:t>, including restaurants, entertainment and hospitality. </a:t>
            </a:r>
            <a:r>
              <a:rPr lang="en-US" sz="1600" dirty="0"/>
              <a:t>Assistance to small business and non-profits includes, but is not limited to: </a:t>
            </a:r>
            <a:endParaRPr lang="en-US" sz="1600" dirty="0">
              <a:effectLst/>
              <a:latin typeface="Georgia" panose="02040502050405020303"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Arial" panose="020B0604020202020204" pitchFamily="34" charset="0"/>
              <a:buChar char="•"/>
              <a:tabLst>
                <a:tab pos="457200" algn="l"/>
              </a:tabLst>
            </a:pPr>
            <a:r>
              <a:rPr lang="en-US" sz="1600" dirty="0"/>
              <a:t>Loans or grants to </a:t>
            </a:r>
            <a:r>
              <a:rPr lang="en-US" sz="1600" b="1" dirty="0"/>
              <a:t>mitigate financial hardship </a:t>
            </a:r>
            <a:r>
              <a:rPr lang="en-US" sz="1600" dirty="0"/>
              <a:t>such as declines in revenues or impacts of periods of business closure, for example by supporting payroll and benefits costs, costs to retain employees, mortgage, rent, or utilities costs, and other operating costs;</a:t>
            </a:r>
          </a:p>
          <a:p>
            <a:pPr marL="742950" lvl="1" indent="-285750">
              <a:lnSpc>
                <a:spcPct val="107000"/>
              </a:lnSpc>
              <a:spcAft>
                <a:spcPts val="800"/>
              </a:spcAft>
              <a:buFont typeface="Arial" panose="020B0604020202020204" pitchFamily="34" charset="0"/>
              <a:buChar char="•"/>
              <a:tabLst>
                <a:tab pos="457200" algn="l"/>
              </a:tabLst>
            </a:pPr>
            <a:r>
              <a:rPr lang="en-US" sz="1600" dirty="0"/>
              <a:t>Loans, grants, or in-kind assistance to </a:t>
            </a:r>
            <a:r>
              <a:rPr lang="en-US" sz="1600" b="1" dirty="0"/>
              <a:t>implement COVID-19 prevention or mitigation tactics</a:t>
            </a:r>
            <a:r>
              <a:rPr lang="en-US" sz="1600" dirty="0"/>
              <a:t>, such as physical plant changes to enable social distancing, enhanced cleaning efforts, barriers or partitions, or COVID-19 vaccination, testing, or contact tracing programs; and </a:t>
            </a:r>
          </a:p>
          <a:p>
            <a:pPr marL="742950" lvl="1" indent="-285750">
              <a:lnSpc>
                <a:spcPct val="107000"/>
              </a:lnSpc>
              <a:spcAft>
                <a:spcPts val="800"/>
              </a:spcAft>
              <a:buFont typeface="Arial" panose="020B0604020202020204" pitchFamily="34" charset="0"/>
              <a:buChar char="•"/>
              <a:tabLst>
                <a:tab pos="457200" algn="l"/>
              </a:tabLst>
            </a:pPr>
            <a:r>
              <a:rPr lang="en-US" sz="1600" b="1" dirty="0"/>
              <a:t>Technical assistance, counseling, or other services </a:t>
            </a:r>
            <a:r>
              <a:rPr lang="en-US" sz="1600" dirty="0"/>
              <a:t>to assist with business planning needs. </a:t>
            </a:r>
            <a:endParaRPr lang="en-US" sz="1600" dirty="0">
              <a:effectLst/>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3652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A39CACB-92C4-4EE6-93A0-B95821C5296B}"/>
              </a:ext>
            </a:extLst>
          </p:cNvPr>
          <p:cNvSpPr>
            <a:spLocks noGrp="1"/>
          </p:cNvSpPr>
          <p:nvPr>
            <p:ph type="sldNum" sz="quarter" idx="12"/>
          </p:nvPr>
        </p:nvSpPr>
        <p:spPr/>
        <p:txBody>
          <a:bodyPr/>
          <a:lstStyle/>
          <a:p>
            <a:fld id="{A6FFBDAD-BBBF-FC47-A21E-B6646637E485}" type="slidenum">
              <a:rPr lang="en-US" smtClean="0"/>
              <a:t>2</a:t>
            </a:fld>
            <a:endParaRPr lang="en-US"/>
          </a:p>
        </p:txBody>
      </p:sp>
      <p:sp>
        <p:nvSpPr>
          <p:cNvPr id="3" name="Title 1">
            <a:extLst>
              <a:ext uri="{FF2B5EF4-FFF2-40B4-BE49-F238E27FC236}">
                <a16:creationId xmlns:a16="http://schemas.microsoft.com/office/drawing/2014/main" id="{EF2FAA05-8309-45D3-B353-3FF229EDB172}"/>
              </a:ext>
            </a:extLst>
          </p:cNvPr>
          <p:cNvSpPr txBox="1">
            <a:spLocks/>
          </p:cNvSpPr>
          <p:nvPr/>
        </p:nvSpPr>
        <p:spPr>
          <a:xfrm>
            <a:off x="301752" y="288720"/>
            <a:ext cx="8534400" cy="628064"/>
          </a:xfrm>
          <a:prstGeom prst="rect">
            <a:avLst/>
          </a:prstGeom>
        </p:spPr>
        <p:txBody>
          <a:bodyPr>
            <a:normAutofit fontScale="925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dirty="0">
                <a:solidFill>
                  <a:schemeClr val="tx1"/>
                </a:solidFill>
              </a:rPr>
              <a:t>April Budget Restored and Enhanced Funding </a:t>
            </a:r>
          </a:p>
        </p:txBody>
      </p:sp>
      <p:sp>
        <p:nvSpPr>
          <p:cNvPr id="4" name="Content Placeholder 2">
            <a:extLst>
              <a:ext uri="{FF2B5EF4-FFF2-40B4-BE49-F238E27FC236}">
                <a16:creationId xmlns:a16="http://schemas.microsoft.com/office/drawing/2014/main" id="{9FBF13C4-7239-4B31-A6B8-BC317F33CBF8}"/>
              </a:ext>
            </a:extLst>
          </p:cNvPr>
          <p:cNvSpPr txBox="1">
            <a:spLocks/>
          </p:cNvSpPr>
          <p:nvPr/>
        </p:nvSpPr>
        <p:spPr>
          <a:xfrm>
            <a:off x="454152" y="1262433"/>
            <a:ext cx="8229600" cy="4716517"/>
          </a:xfrm>
          <a:prstGeom prst="rect">
            <a:avLst/>
          </a:prstGeom>
        </p:spPr>
        <p:txBody>
          <a:bodyPr>
            <a:normAutofit fontScale="25000" lnSpcReduction="2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defTabSz="914400">
              <a:lnSpc>
                <a:spcPct val="110000"/>
              </a:lnSpc>
              <a:spcBef>
                <a:spcPts val="1256"/>
              </a:spcBef>
              <a:buFont typeface="Arial" panose="020B0604020202020204" pitchFamily="34" charset="0"/>
              <a:buChar char="•"/>
              <a:defRPr/>
            </a:pPr>
            <a:r>
              <a:rPr lang="en-US" sz="6000" b="1" dirty="0">
                <a:latin typeface="Times New Roman" panose="02020603050405020304" pitchFamily="18" charset="0"/>
                <a:cs typeface="Times New Roman" panose="02020603050405020304" pitchFamily="18" charset="0"/>
              </a:rPr>
              <a:t>April adopted budget </a:t>
            </a:r>
            <a:r>
              <a:rPr lang="en-US" sz="6000" dirty="0">
                <a:latin typeface="Times New Roman" panose="02020603050405020304" pitchFamily="18" charset="0"/>
                <a:cs typeface="Times New Roman" panose="02020603050405020304" pitchFamily="18" charset="0"/>
              </a:rPr>
              <a:t>built up cash reserves with $250 mil. and prioritized restoring earlier FY 22 </a:t>
            </a:r>
            <a:r>
              <a:rPr lang="en-US" sz="6000" dirty="0" err="1">
                <a:latin typeface="Times New Roman" panose="02020603050405020304" pitchFamily="18" charset="0"/>
                <a:cs typeface="Times New Roman" panose="02020603050405020304" pitchFamily="18" charset="0"/>
              </a:rPr>
              <a:t>unallotments</a:t>
            </a:r>
            <a:r>
              <a:rPr lang="en-US" sz="6000" dirty="0">
                <a:latin typeface="Times New Roman" panose="02020603050405020304" pitchFamily="18" charset="0"/>
                <a:cs typeface="Times New Roman" panose="02020603050405020304" pitchFamily="18" charset="0"/>
              </a:rPr>
              <a:t> – especially health and human services </a:t>
            </a:r>
            <a:r>
              <a:rPr lang="en-US" sz="6000" dirty="0">
                <a:solidFill>
                  <a:schemeClr val="tx1"/>
                </a:solidFill>
                <a:latin typeface="Times New Roman" panose="02020603050405020304" pitchFamily="18" charset="0"/>
                <a:cs typeface="Times New Roman" panose="02020603050405020304" pitchFamily="18" charset="0"/>
              </a:rPr>
              <a:t>that focused on long-term care, maternal and child health, and behavioral/developmental health</a:t>
            </a:r>
            <a:r>
              <a:rPr lang="en-US" sz="6000" dirty="0">
                <a:latin typeface="Times New Roman" panose="02020603050405020304" pitchFamily="18" charset="0"/>
                <a:cs typeface="Times New Roman" panose="02020603050405020304" pitchFamily="18" charset="0"/>
              </a:rPr>
              <a:t>.</a:t>
            </a:r>
          </a:p>
          <a:p>
            <a:pPr defTabSz="914400">
              <a:lnSpc>
                <a:spcPct val="110000"/>
              </a:lnSpc>
              <a:spcBef>
                <a:spcPts val="1256"/>
              </a:spcBef>
              <a:buFont typeface="Arial" panose="020B0604020202020204" pitchFamily="34" charset="0"/>
              <a:buChar char="•"/>
              <a:defRPr/>
            </a:pPr>
            <a:endParaRPr lang="en-US" sz="6000" dirty="0">
              <a:latin typeface="Times New Roman" panose="02020603050405020304" pitchFamily="18" charset="0"/>
              <a:cs typeface="Times New Roman" panose="02020603050405020304" pitchFamily="18" charset="0"/>
            </a:endParaRPr>
          </a:p>
          <a:p>
            <a:pPr defTabSz="914400">
              <a:buFont typeface="Arial" panose="020B0604020202020204" pitchFamily="34" charset="0"/>
              <a:buChar char="•"/>
            </a:pPr>
            <a:r>
              <a:rPr lang="en-US" sz="6000" dirty="0">
                <a:latin typeface="Times New Roman" panose="02020603050405020304" pitchFamily="18" charset="0"/>
                <a:cs typeface="Times New Roman" panose="02020603050405020304" pitchFamily="18" charset="0"/>
              </a:rPr>
              <a:t>Provided July 1, 2021 5 percent salary increases for teachers and state employees, and a</a:t>
            </a:r>
            <a:r>
              <a:rPr lang="en-US" sz="6000" dirty="0">
                <a:solidFill>
                  <a:schemeClr val="tx1"/>
                </a:solidFill>
                <a:latin typeface="Times New Roman" panose="02020603050405020304" pitchFamily="18" charset="0"/>
                <a:cs typeface="Times New Roman" panose="02020603050405020304" pitchFamily="18" charset="0"/>
              </a:rPr>
              <a:t>llowed school divisions to access prorated funds if the division provides an increase between two percent and five percent. </a:t>
            </a:r>
          </a:p>
          <a:p>
            <a:pPr marL="0" indent="0" defTabSz="914400">
              <a:buNone/>
            </a:pPr>
            <a:r>
              <a:rPr lang="en-US" sz="6000" dirty="0">
                <a:solidFill>
                  <a:schemeClr val="tx1"/>
                </a:solidFill>
                <a:latin typeface="Times New Roman" panose="02020603050405020304" pitchFamily="18" charset="0"/>
                <a:cs typeface="Times New Roman" panose="02020603050405020304" pitchFamily="18" charset="0"/>
              </a:rPr>
              <a:t> </a:t>
            </a:r>
          </a:p>
          <a:p>
            <a:pPr defTabSz="914400">
              <a:buFont typeface="Arial" panose="020B0604020202020204" pitchFamily="34" charset="0"/>
              <a:buChar char="•"/>
            </a:pPr>
            <a:r>
              <a:rPr lang="en-US" sz="6000" dirty="0">
                <a:latin typeface="Times New Roman" panose="02020603050405020304" pitchFamily="18" charset="0"/>
                <a:cs typeface="Times New Roman" panose="02020603050405020304" pitchFamily="18" charset="0"/>
              </a:rPr>
              <a:t>K-12 funding </a:t>
            </a:r>
            <a:r>
              <a:rPr lang="en-US" sz="6000" dirty="0">
                <a:solidFill>
                  <a:schemeClr val="tx1"/>
                </a:solidFill>
                <a:latin typeface="Times New Roman" panose="02020603050405020304" pitchFamily="18" charset="0"/>
                <a:cs typeface="Times New Roman" panose="02020603050405020304" pitchFamily="18" charset="0"/>
              </a:rPr>
              <a:t>included “no loss” payments </a:t>
            </a:r>
            <a:r>
              <a:rPr lang="en-US" sz="6000" dirty="0">
                <a:latin typeface="Times New Roman" panose="02020603050405020304" pitchFamily="18" charset="0"/>
                <a:cs typeface="Times New Roman" panose="02020603050405020304" pitchFamily="18" charset="0"/>
              </a:rPr>
              <a:t>for the average 3.5 percent 2020-21 ADM losses. Funded ($49.5m) a SOQ staffing standard of three specialized support positions for every 1,000 students; funded ($26.6m) for one counselor per 325 students; and increased Va. Preschool Initiative per pupil payments from $6,326 in FY 2021 to $7,655 in FY 2022.</a:t>
            </a:r>
          </a:p>
          <a:p>
            <a:pPr defTabSz="914400">
              <a:buFont typeface="Arial" panose="020B0604020202020204" pitchFamily="34" charset="0"/>
              <a:buChar char="•"/>
            </a:pPr>
            <a:endParaRPr lang="en-US" sz="6000" dirty="0">
              <a:solidFill>
                <a:schemeClr val="tx1"/>
              </a:solidFill>
              <a:latin typeface="Times New Roman" panose="02020603050405020304" pitchFamily="18" charset="0"/>
              <a:cs typeface="Times New Roman" panose="02020603050405020304" pitchFamily="18" charset="0"/>
            </a:endParaRPr>
          </a:p>
          <a:p>
            <a:pPr defTabSz="914400">
              <a:lnSpc>
                <a:spcPct val="110000"/>
              </a:lnSpc>
              <a:spcBef>
                <a:spcPts val="1256"/>
              </a:spcBef>
              <a:buFont typeface="Arial" panose="020B0604020202020204" pitchFamily="34" charset="0"/>
              <a:buChar char="•"/>
              <a:defRPr/>
            </a:pPr>
            <a:r>
              <a:rPr lang="en-US" sz="6000" dirty="0">
                <a:latin typeface="Times New Roman" panose="02020603050405020304" pitchFamily="18" charset="0"/>
                <a:cs typeface="Times New Roman" panose="02020603050405020304" pitchFamily="18" charset="0"/>
              </a:rPr>
              <a:t>Other new funding included </a:t>
            </a:r>
            <a:r>
              <a:rPr lang="en-US" sz="6000" b="1" dirty="0">
                <a:solidFill>
                  <a:schemeClr val="tx1"/>
                </a:solidFill>
                <a:latin typeface="Times New Roman" panose="02020603050405020304" pitchFamily="18" charset="0"/>
                <a:cs typeface="Times New Roman" panose="02020603050405020304" pitchFamily="18" charset="0"/>
              </a:rPr>
              <a:t>$100 mil. for a one-time payment to the VRS </a:t>
            </a:r>
            <a:r>
              <a:rPr lang="en-US" sz="6000" dirty="0">
                <a:solidFill>
                  <a:schemeClr val="tx1"/>
                </a:solidFill>
                <a:latin typeface="Times New Roman" panose="02020603050405020304" pitchFamily="18" charset="0"/>
                <a:cs typeface="Times New Roman" panose="02020603050405020304" pitchFamily="18" charset="0"/>
              </a:rPr>
              <a:t>to reduce unfunded liabilities ($61 mil. for the teacher plan); $126 mil. for the Housing Trust Fund; and $100 mil. for broadband; </a:t>
            </a:r>
            <a:r>
              <a:rPr lang="en-US" sz="6000" dirty="0">
                <a:latin typeface="Times New Roman" panose="02020603050405020304" pitchFamily="18" charset="0"/>
                <a:cs typeface="Times New Roman" panose="02020603050405020304" pitchFamily="18" charset="0"/>
              </a:rPr>
              <a:t>provided $50.0 million GF and $50.0 million in bonds for nutrient removal grants and also $25 mil. to the Stormwater Local Assistance Fund.</a:t>
            </a:r>
          </a:p>
          <a:p>
            <a:pPr defTabSz="914400">
              <a:lnSpc>
                <a:spcPct val="110000"/>
              </a:lnSpc>
              <a:spcBef>
                <a:spcPts val="1256"/>
              </a:spcBef>
              <a:buFont typeface="Arial" panose="020B0604020202020204" pitchFamily="34" charset="0"/>
              <a:buChar char="•"/>
              <a:defRPr/>
            </a:pPr>
            <a:r>
              <a:rPr lang="en-US" sz="6000" b="1" dirty="0">
                <a:latin typeface="Times New Roman" panose="02020603050405020304" pitchFamily="18" charset="0"/>
                <a:cs typeface="Times New Roman" panose="02020603050405020304" pitchFamily="18" charset="0"/>
              </a:rPr>
              <a:t>Notably though, there was no increase in HB 599 funding.</a:t>
            </a:r>
            <a:endParaRPr lang="en-US" sz="5900" b="1" dirty="0">
              <a:latin typeface="Times New Roman" panose="02020603050405020304" pitchFamily="18" charset="0"/>
              <a:cs typeface="Times New Roman" panose="02020603050405020304" pitchFamily="18" charset="0"/>
            </a:endParaRPr>
          </a:p>
          <a:p>
            <a:pPr marL="274320" lvl="1" indent="0" defTabSz="914400">
              <a:lnSpc>
                <a:spcPct val="110000"/>
              </a:lnSpc>
              <a:spcBef>
                <a:spcPts val="1256"/>
              </a:spcBef>
              <a:buNone/>
              <a:defRPr/>
            </a:pPr>
            <a:endParaRPr lang="en-US" sz="5400" b="1" dirty="0">
              <a:latin typeface="Times New Roman" panose="02020603050405020304" pitchFamily="18" charset="0"/>
              <a:cs typeface="Times New Roman" panose="02020603050405020304" pitchFamily="18" charset="0"/>
            </a:endParaRPr>
          </a:p>
          <a:p>
            <a:pPr lvl="1" defTabSz="914400">
              <a:lnSpc>
                <a:spcPct val="110000"/>
              </a:lnSpc>
              <a:spcBef>
                <a:spcPts val="1256"/>
              </a:spcBef>
              <a:buFontTx/>
              <a:buChar char="-"/>
              <a:defRPr/>
            </a:pPr>
            <a:endParaRPr lang="en-US" sz="5600" dirty="0">
              <a:latin typeface="Times New Roman" panose="02020603050405020304" pitchFamily="18" charset="0"/>
              <a:cs typeface="Times New Roman" panose="02020603050405020304" pitchFamily="18" charset="0"/>
            </a:endParaRPr>
          </a:p>
          <a:p>
            <a:pPr lvl="1" defTabSz="914400">
              <a:lnSpc>
                <a:spcPct val="110000"/>
              </a:lnSpc>
              <a:spcBef>
                <a:spcPts val="1256"/>
              </a:spcBef>
              <a:buFontTx/>
              <a:buChar char="-"/>
              <a:defRPr/>
            </a:pPr>
            <a:endParaRPr lang="en-US" sz="5600" dirty="0">
              <a:latin typeface="Times New Roman" panose="02020603050405020304" pitchFamily="18" charset="0"/>
              <a:cs typeface="Times New Roman" panose="02020603050405020304" pitchFamily="18" charset="0"/>
            </a:endParaRPr>
          </a:p>
          <a:p>
            <a:pPr lvl="1" defTabSz="914400">
              <a:lnSpc>
                <a:spcPct val="110000"/>
              </a:lnSpc>
              <a:spcBef>
                <a:spcPts val="1256"/>
              </a:spcBef>
              <a:buFontTx/>
              <a:buChar char="-"/>
              <a:defRPr/>
            </a:pPr>
            <a:r>
              <a:rPr lang="en-US" sz="4400" dirty="0">
                <a:latin typeface="Times New Roman" panose="02020603050405020304" pitchFamily="18" charset="0"/>
                <a:cs typeface="Times New Roman" panose="02020603050405020304" pitchFamily="18" charset="0"/>
              </a:rPr>
              <a:t> </a:t>
            </a:r>
          </a:p>
          <a:p>
            <a:pPr marL="0" indent="0" defTabSz="914400">
              <a:lnSpc>
                <a:spcPct val="110000"/>
              </a:lnSpc>
              <a:spcBef>
                <a:spcPts val="1256"/>
              </a:spcBef>
              <a:buFont typeface="Wingdings 2"/>
              <a:buNone/>
              <a:defRPr/>
            </a:pPr>
            <a:endParaRPr lang="en-US" sz="4900" dirty="0">
              <a:latin typeface="Times New Roman" panose="02020603050405020304" pitchFamily="18" charset="0"/>
              <a:cs typeface="Times New Roman" panose="02020603050405020304" pitchFamily="18" charset="0"/>
            </a:endParaRPr>
          </a:p>
          <a:p>
            <a:pPr marL="0" indent="0" defTabSz="914400">
              <a:lnSpc>
                <a:spcPct val="110000"/>
              </a:lnSpc>
              <a:spcBef>
                <a:spcPts val="1256"/>
              </a:spcBef>
              <a:buFont typeface="Wingdings 2"/>
              <a:buNone/>
              <a:defRPr/>
            </a:pPr>
            <a:endParaRPr lang="en-US" sz="6400" dirty="0">
              <a:latin typeface="Times New Roman" panose="02020603050405020304" pitchFamily="18" charset="0"/>
              <a:cs typeface="Times New Roman" panose="02020603050405020304" pitchFamily="18" charset="0"/>
            </a:endParaRPr>
          </a:p>
          <a:p>
            <a:pPr marL="0" indent="0" defTabSz="914400">
              <a:buFont typeface="Wingdings 2"/>
              <a:buNone/>
              <a:defRPr/>
            </a:pPr>
            <a:endParaRPr lang="en-US" sz="6400" dirty="0">
              <a:latin typeface="Times New Roman" panose="02020603050405020304" pitchFamily="18" charset="0"/>
              <a:cs typeface="Times New Roman" panose="02020603050405020304" pitchFamily="18" charset="0"/>
            </a:endParaRPr>
          </a:p>
          <a:p>
            <a:pPr defTabSz="914400">
              <a:buFont typeface="Arial" panose="020B0604020202020204" pitchFamily="34" charset="0"/>
              <a:buChar char="•"/>
              <a:defRPr/>
            </a:pPr>
            <a:endParaRPr lang="en-US" sz="2400" dirty="0">
              <a:latin typeface="Times New Roman" panose="02020603050405020304" pitchFamily="18" charset="0"/>
              <a:cs typeface="Times New Roman" panose="02020603050405020304" pitchFamily="18" charset="0"/>
            </a:endParaRPr>
          </a:p>
          <a:p>
            <a:pPr marL="857250" lvl="1" indent="-457200" defTabSz="914400">
              <a:buFontTx/>
              <a:buChar char="-"/>
              <a:defRPr/>
            </a:pPr>
            <a:endParaRPr lang="en-US" sz="2400" b="1"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7BB0B78E-AE82-412D-93D8-B7B396AB2BE5}"/>
              </a:ext>
            </a:extLst>
          </p:cNvPr>
          <p:cNvSpPr txBox="1">
            <a:spLocks/>
          </p:cNvSpPr>
          <p:nvPr/>
        </p:nvSpPr>
        <p:spPr>
          <a:xfrm>
            <a:off x="4361688" y="1026372"/>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2</a:t>
            </a:fld>
            <a:endParaRPr lang="en-US"/>
          </a:p>
        </p:txBody>
      </p:sp>
    </p:spTree>
    <p:extLst>
      <p:ext uri="{BB962C8B-B14F-4D97-AF65-F5344CB8AC3E}">
        <p14:creationId xmlns:p14="http://schemas.microsoft.com/office/powerpoint/2010/main" val="3650941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C6939D-1753-48BE-9D9F-7448E85775CD}"/>
              </a:ext>
            </a:extLst>
          </p:cNvPr>
          <p:cNvSpPr>
            <a:spLocks noGrp="1"/>
          </p:cNvSpPr>
          <p:nvPr>
            <p:ph type="sldNum" sz="quarter" idx="12"/>
          </p:nvPr>
        </p:nvSpPr>
        <p:spPr/>
        <p:txBody>
          <a:bodyPr/>
          <a:lstStyle/>
          <a:p>
            <a:fld id="{A6FFBDAD-BBBF-FC47-A21E-B6646637E485}" type="slidenum">
              <a:rPr lang="en-US" smtClean="0"/>
              <a:t>20</a:t>
            </a:fld>
            <a:endParaRPr lang="en-US"/>
          </a:p>
        </p:txBody>
      </p:sp>
      <p:sp>
        <p:nvSpPr>
          <p:cNvPr id="4" name="TextBox 3">
            <a:extLst>
              <a:ext uri="{FF2B5EF4-FFF2-40B4-BE49-F238E27FC236}">
                <a16:creationId xmlns:a16="http://schemas.microsoft.com/office/drawing/2014/main" id="{300BA18B-B7B8-4AD4-B4D3-F5BF9D5448B5}"/>
              </a:ext>
            </a:extLst>
          </p:cNvPr>
          <p:cNvSpPr txBox="1"/>
          <p:nvPr/>
        </p:nvSpPr>
        <p:spPr>
          <a:xfrm>
            <a:off x="646043" y="611762"/>
            <a:ext cx="7911548" cy="5262979"/>
          </a:xfrm>
          <a:prstGeom prst="rect">
            <a:avLst/>
          </a:prstGeom>
          <a:noFill/>
        </p:spPr>
        <p:txBody>
          <a:bodyPr wrap="square">
            <a:spAutoFit/>
          </a:bodyPr>
          <a:lstStyle/>
          <a:p>
            <a:pPr marL="285750" indent="-285750">
              <a:buFont typeface="Wingdings" panose="05000000000000000000" pitchFamily="2" charset="2"/>
              <a:buChar char="Ø"/>
            </a:pPr>
            <a:r>
              <a:rPr lang="en-US" sz="1600" b="1" dirty="0">
                <a:effectLst/>
                <a:latin typeface="+mj-lt"/>
                <a:ea typeface="Calibri" panose="020F0502020204030204" pitchFamily="34" charset="0"/>
                <a:cs typeface="Times New Roman" panose="02020603050405020304" pitchFamily="18" charset="0"/>
              </a:rPr>
              <a:t>Help disproportionately </a:t>
            </a:r>
            <a:r>
              <a:rPr lang="en-US" sz="1600" b="1" dirty="0">
                <a:latin typeface="+mj-lt"/>
                <a:ea typeface="Calibri" panose="020F0502020204030204" pitchFamily="34" charset="0"/>
                <a:cs typeface="Times New Roman" panose="02020603050405020304" pitchFamily="18" charset="0"/>
              </a:rPr>
              <a:t>i</a:t>
            </a:r>
            <a:r>
              <a:rPr lang="en-US" sz="1600" b="1" dirty="0">
                <a:effectLst/>
                <a:latin typeface="+mj-lt"/>
                <a:ea typeface="Calibri" panose="020F0502020204030204" pitchFamily="34" charset="0"/>
                <a:cs typeface="Times New Roman" panose="02020603050405020304" pitchFamily="18" charset="0"/>
              </a:rPr>
              <a:t>mpacted </a:t>
            </a:r>
            <a:r>
              <a:rPr lang="en-US" sz="1600" b="1" dirty="0">
                <a:latin typeface="+mj-lt"/>
                <a:ea typeface="Calibri" panose="020F0502020204030204" pitchFamily="34" charset="0"/>
                <a:cs typeface="Times New Roman" panose="02020603050405020304" pitchFamily="18" charset="0"/>
              </a:rPr>
              <a:t>c</a:t>
            </a:r>
            <a:r>
              <a:rPr lang="en-US" sz="1600" b="1" dirty="0">
                <a:effectLst/>
                <a:latin typeface="+mj-lt"/>
                <a:ea typeface="Calibri" panose="020F0502020204030204" pitchFamily="34" charset="0"/>
                <a:cs typeface="Times New Roman" panose="02020603050405020304" pitchFamily="18" charset="0"/>
              </a:rPr>
              <a:t>ommunities. </a:t>
            </a:r>
            <a:r>
              <a:rPr lang="en-US" sz="1600" dirty="0">
                <a:latin typeface="+mj-lt"/>
              </a:rPr>
              <a:t>There is a  presumption of funding eligibility inside qualified low-income census tracts defined as 70 percent of families under 80 percent of statewide median income. </a:t>
            </a:r>
          </a:p>
          <a:p>
            <a:endParaRPr lang="en-US" sz="1600" dirty="0">
              <a:latin typeface="+mj-lt"/>
            </a:endParaRPr>
          </a:p>
          <a:p>
            <a:pPr marL="742950" lvl="1" indent="-285750">
              <a:buFont typeface="Arial" panose="020B0604020202020204" pitchFamily="34" charset="0"/>
              <a:buChar char="•"/>
            </a:pPr>
            <a:r>
              <a:rPr lang="en-US" sz="1600" dirty="0">
                <a:latin typeface="+mj-lt"/>
              </a:rPr>
              <a:t>Address </a:t>
            </a:r>
            <a:r>
              <a:rPr lang="en-US" sz="1600" b="1" dirty="0">
                <a:latin typeface="+mj-lt"/>
              </a:rPr>
              <a:t>health disparities </a:t>
            </a:r>
            <a:r>
              <a:rPr lang="en-US" sz="1600" dirty="0">
                <a:latin typeface="+mj-lt"/>
              </a:rPr>
              <a:t>and the social determinants of health, including: community health workers, public benefits navigators, remediation of lead paint or other lead hazards, and community violence intervention programs;</a:t>
            </a:r>
          </a:p>
          <a:p>
            <a:pPr marL="742950" lvl="1" indent="-285750">
              <a:buFont typeface="Arial" panose="020B0604020202020204" pitchFamily="34" charset="0"/>
              <a:buChar char="•"/>
            </a:pPr>
            <a:r>
              <a:rPr lang="en-US" sz="1600" dirty="0">
                <a:latin typeface="+mj-lt"/>
              </a:rPr>
              <a:t>Provide supportive housing and other services for individuals experiencing </a:t>
            </a:r>
            <a:r>
              <a:rPr lang="en-US" sz="1600" b="1" dirty="0">
                <a:latin typeface="+mj-lt"/>
              </a:rPr>
              <a:t>homelessness</a:t>
            </a:r>
            <a:r>
              <a:rPr lang="en-US" sz="1600" dirty="0">
                <a:latin typeface="+mj-lt"/>
              </a:rPr>
              <a:t>, development of </a:t>
            </a:r>
            <a:r>
              <a:rPr lang="en-US" sz="1600" b="1" dirty="0">
                <a:latin typeface="+mj-lt"/>
              </a:rPr>
              <a:t>affordable housing</a:t>
            </a:r>
            <a:r>
              <a:rPr lang="en-US" sz="1600" dirty="0">
                <a:latin typeface="+mj-lt"/>
              </a:rPr>
              <a:t>, and housing vouchers and </a:t>
            </a:r>
            <a:r>
              <a:rPr lang="en-US" sz="1600" b="1" dirty="0">
                <a:latin typeface="+mj-lt"/>
              </a:rPr>
              <a:t>assistance relocating</a:t>
            </a:r>
            <a:r>
              <a:rPr lang="en-US" sz="1600" dirty="0">
                <a:latin typeface="+mj-lt"/>
              </a:rPr>
              <a:t> to neighborhoods with higher levels of economic opportunity; </a:t>
            </a:r>
          </a:p>
          <a:p>
            <a:pPr marL="742950" lvl="1" indent="-285750">
              <a:buFont typeface="Arial" panose="020B0604020202020204" pitchFamily="34" charset="0"/>
              <a:buChar char="•"/>
            </a:pPr>
            <a:r>
              <a:rPr lang="en-US" sz="1600" dirty="0">
                <a:latin typeface="+mj-lt"/>
              </a:rPr>
              <a:t>Promote </a:t>
            </a:r>
            <a:r>
              <a:rPr lang="en-US" sz="1600" b="1" dirty="0">
                <a:latin typeface="+mj-lt"/>
              </a:rPr>
              <a:t>healthy childhood environments</a:t>
            </a:r>
            <a:r>
              <a:rPr lang="en-US" sz="1600" dirty="0">
                <a:latin typeface="+mj-lt"/>
              </a:rPr>
              <a:t>, including: </a:t>
            </a:r>
            <a:r>
              <a:rPr lang="en-US" sz="1600" b="1" dirty="0">
                <a:latin typeface="+mj-lt"/>
              </a:rPr>
              <a:t>quality child care</a:t>
            </a:r>
            <a:r>
              <a:rPr lang="en-US" sz="1600" dirty="0">
                <a:latin typeface="+mj-lt"/>
              </a:rPr>
              <a:t>, home visiting programs for families with young children, and enhanced services for child welfare-involved families and foster youth, and improving outdoor spaces.</a:t>
            </a:r>
          </a:p>
          <a:p>
            <a:pPr marL="742950" lvl="1" indent="-285750">
              <a:buFont typeface="Arial" panose="020B0604020202020204" pitchFamily="34" charset="0"/>
              <a:buChar char="•"/>
            </a:pPr>
            <a:r>
              <a:rPr lang="en-US" sz="1600" b="1" dirty="0">
                <a:latin typeface="+mj-lt"/>
              </a:rPr>
              <a:t>Reduce </a:t>
            </a:r>
            <a:r>
              <a:rPr lang="en-US" sz="1600" b="1" dirty="0">
                <a:effectLst/>
                <a:latin typeface="Georgia" panose="02040502050405020303" pitchFamily="18" charset="0"/>
                <a:ea typeface="Calibri" panose="020F0502020204030204" pitchFamily="34" charset="0"/>
                <a:cs typeface="Times New Roman" panose="02020603050405020304" pitchFamily="18" charset="0"/>
              </a:rPr>
              <a:t>K-12 learning loss </a:t>
            </a:r>
            <a:r>
              <a:rPr lang="en-US" sz="1600" dirty="0">
                <a:latin typeface="+mj-lt"/>
              </a:rPr>
              <a:t>educational disparities exacerbated by COVID-19, using: early learning services, increasing resources for high-poverty school districts, educational services like tutoring or afterschool programs, and supports for students’ social, emotional, and mental health needs.</a:t>
            </a:r>
          </a:p>
          <a:p>
            <a:pPr marL="742950" lvl="1" indent="-285750">
              <a:buFont typeface="Arial" panose="020B0604020202020204" pitchFamily="34" charset="0"/>
              <a:buChar char="•"/>
            </a:pPr>
            <a:endParaRPr lang="en-US" sz="1600" dirty="0">
              <a:latin typeface="+mj-lt"/>
            </a:endParaRPr>
          </a:p>
        </p:txBody>
      </p:sp>
    </p:spTree>
    <p:extLst>
      <p:ext uri="{BB962C8B-B14F-4D97-AF65-F5344CB8AC3E}">
        <p14:creationId xmlns:p14="http://schemas.microsoft.com/office/powerpoint/2010/main" val="4105404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FFE52C-CA00-41C8-8236-6233DEA1CB82}"/>
              </a:ext>
            </a:extLst>
          </p:cNvPr>
          <p:cNvSpPr>
            <a:spLocks noGrp="1"/>
          </p:cNvSpPr>
          <p:nvPr>
            <p:ph type="sldNum" sz="quarter" idx="12"/>
          </p:nvPr>
        </p:nvSpPr>
        <p:spPr/>
        <p:txBody>
          <a:bodyPr/>
          <a:lstStyle/>
          <a:p>
            <a:fld id="{A6FFBDAD-BBBF-FC47-A21E-B6646637E485}" type="slidenum">
              <a:rPr lang="en-US" smtClean="0"/>
              <a:t>21</a:t>
            </a:fld>
            <a:endParaRPr lang="en-US"/>
          </a:p>
        </p:txBody>
      </p:sp>
      <p:sp>
        <p:nvSpPr>
          <p:cNvPr id="5" name="Content Placeholder 3">
            <a:extLst>
              <a:ext uri="{FF2B5EF4-FFF2-40B4-BE49-F238E27FC236}">
                <a16:creationId xmlns:a16="http://schemas.microsoft.com/office/drawing/2014/main" id="{8189BDB2-0CFA-42FB-A7B5-C8344A8DDA1C}"/>
              </a:ext>
            </a:extLst>
          </p:cNvPr>
          <p:cNvSpPr txBox="1">
            <a:spLocks/>
          </p:cNvSpPr>
          <p:nvPr/>
        </p:nvSpPr>
        <p:spPr>
          <a:xfrm>
            <a:off x="316992" y="393644"/>
            <a:ext cx="8503920" cy="4572000"/>
          </a:xfrm>
          <a:prstGeom prst="rect">
            <a:avLst/>
          </a:prstGeom>
        </p:spPr>
        <p:txBody>
          <a:bodyPr>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defTabSz="914400">
              <a:buFont typeface="Wingdings 2"/>
              <a:buNone/>
            </a:pPr>
            <a:endParaRPr lang="en-US" sz="1600" b="1" dirty="0">
              <a:latin typeface="+mj-lt"/>
            </a:endParaRPr>
          </a:p>
          <a:p>
            <a:pPr defTabSz="914400">
              <a:buClr>
                <a:srgbClr val="DBA111"/>
              </a:buClr>
              <a:buFont typeface="Wingdings" panose="05000000000000000000" pitchFamily="2" charset="2"/>
              <a:buChar char="Ø"/>
            </a:pPr>
            <a:r>
              <a:rPr lang="en-US" sz="1600" b="1" dirty="0">
                <a:effectLst/>
                <a:latin typeface="+mj-lt"/>
                <a:ea typeface="Calibri" panose="020F0502020204030204" pitchFamily="34" charset="0"/>
                <a:cs typeface="Times New Roman" panose="02020603050405020304" pitchFamily="18" charset="0"/>
              </a:rPr>
              <a:t>Upgrade K-12 schools and public buildings with modern HVAC systems</a:t>
            </a:r>
            <a:r>
              <a:rPr lang="en-US" sz="1600" dirty="0">
                <a:effectLst/>
                <a:latin typeface="+mj-lt"/>
                <a:ea typeface="Calibri" panose="020F0502020204030204" pitchFamily="34" charset="0"/>
                <a:cs typeface="Times New Roman" panose="02020603050405020304" pitchFamily="18" charset="0"/>
              </a:rPr>
              <a:t>. </a:t>
            </a:r>
          </a:p>
          <a:p>
            <a:pPr marL="0" indent="0" defTabSz="914400">
              <a:buClr>
                <a:srgbClr val="DBA111"/>
              </a:buClr>
              <a:buNone/>
            </a:pPr>
            <a:endParaRPr lang="en-US" sz="1600" b="1" dirty="0">
              <a:latin typeface="+mj-lt"/>
              <a:ea typeface="Verdana"/>
              <a:cs typeface="Arial"/>
            </a:endParaRPr>
          </a:p>
          <a:p>
            <a:pPr defTabSz="914400">
              <a:buClr>
                <a:srgbClr val="DBA111"/>
              </a:buClr>
              <a:buFont typeface="Wingdings" panose="05000000000000000000" pitchFamily="2" charset="2"/>
              <a:buChar char="Ø"/>
            </a:pPr>
            <a:r>
              <a:rPr lang="en-US" sz="1600" b="1" dirty="0">
                <a:latin typeface="+mj-lt"/>
                <a:ea typeface="Verdana"/>
                <a:cs typeface="Arial"/>
              </a:rPr>
              <a:t>Encourage modern, high-speed broadband fiber-optic projects </a:t>
            </a:r>
            <a:r>
              <a:rPr lang="en-US" sz="1600" dirty="0">
                <a:latin typeface="+mj-lt"/>
                <a:ea typeface="Verdana"/>
                <a:cs typeface="Arial"/>
              </a:rPr>
              <a:t>where possible, in unserved or underserved communities. Financial </a:t>
            </a:r>
            <a:r>
              <a:rPr lang="en-US" sz="1600" dirty="0">
                <a:latin typeface="+mj-lt"/>
              </a:rPr>
              <a:t>assistance to households to support internet access or digital literacy is also an eligible use.</a:t>
            </a:r>
          </a:p>
          <a:p>
            <a:pPr marL="0" indent="0" defTabSz="914400">
              <a:buClr>
                <a:srgbClr val="DBA111"/>
              </a:buClr>
              <a:buNone/>
            </a:pPr>
            <a:endParaRPr lang="en-US" sz="1600" dirty="0">
              <a:latin typeface="+mj-lt"/>
            </a:endParaRPr>
          </a:p>
          <a:p>
            <a:pPr lvl="1" defTabSz="914400">
              <a:buClr>
                <a:srgbClr val="DBA111"/>
              </a:buClr>
              <a:buFont typeface="Arial" panose="020B0604020202020204" pitchFamily="34" charset="0"/>
              <a:buChar char="•"/>
            </a:pPr>
            <a:r>
              <a:rPr lang="en-US" sz="1600" dirty="0">
                <a:solidFill>
                  <a:schemeClr val="tx1"/>
                </a:solidFill>
                <a:effectLst/>
                <a:latin typeface="+mj-lt"/>
                <a:ea typeface="Calibri" panose="020F0502020204030204" pitchFamily="34" charset="0"/>
                <a:cs typeface="Times New Roman" panose="02020603050405020304" pitchFamily="18" charset="0"/>
              </a:rPr>
              <a:t>Upgrading locality information systems including case management technology and software. Make secure from cyberattack.</a:t>
            </a:r>
          </a:p>
          <a:p>
            <a:pPr marL="0" indent="0" defTabSz="914400">
              <a:buClr>
                <a:srgbClr val="DBA111"/>
              </a:buClr>
              <a:buNone/>
            </a:pPr>
            <a:endParaRPr lang="en-US" sz="1600" dirty="0">
              <a:latin typeface="+mj-lt"/>
            </a:endParaRPr>
          </a:p>
          <a:p>
            <a:pPr defTabSz="914400">
              <a:buClr>
                <a:srgbClr val="DBA111"/>
              </a:buClr>
              <a:buFont typeface="Wingdings" panose="05000000000000000000" pitchFamily="2" charset="2"/>
              <a:buChar char="Ø"/>
            </a:pPr>
            <a:r>
              <a:rPr lang="en-US" sz="1600" b="1" dirty="0">
                <a:latin typeface="+mj-lt"/>
                <a:ea typeface="Verdana"/>
                <a:cs typeface="Arial"/>
              </a:rPr>
              <a:t>Improve water and sewer infrastructure</a:t>
            </a:r>
            <a:r>
              <a:rPr lang="en-US" sz="1600" dirty="0">
                <a:latin typeface="+mj-lt"/>
                <a:ea typeface="Verdana"/>
                <a:cs typeface="Arial"/>
              </a:rPr>
              <a:t>, including:</a:t>
            </a:r>
          </a:p>
          <a:p>
            <a:pPr defTabSz="914400">
              <a:buClr>
                <a:srgbClr val="DBA111"/>
              </a:buClr>
              <a:buFont typeface="Wingdings" panose="05000000000000000000" pitchFamily="2" charset="2"/>
              <a:buChar char="Ø"/>
            </a:pPr>
            <a:endParaRPr lang="en-US" sz="1600" dirty="0">
              <a:latin typeface="+mj-lt"/>
              <a:ea typeface="Verdana"/>
              <a:cs typeface="Arial"/>
            </a:endParaRPr>
          </a:p>
          <a:p>
            <a:pPr lvl="1" defTabSz="914400">
              <a:buClr>
                <a:srgbClr val="DBA111"/>
              </a:buClr>
              <a:buFont typeface="Arial" panose="020B0604020202020204" pitchFamily="34" charset="0"/>
              <a:buChar char="•"/>
            </a:pPr>
            <a:r>
              <a:rPr lang="en-US" sz="1600" dirty="0">
                <a:solidFill>
                  <a:schemeClr val="tx1"/>
                </a:solidFill>
                <a:latin typeface="+mj-lt"/>
                <a:ea typeface="Verdana"/>
                <a:cs typeface="Arial"/>
              </a:rPr>
              <a:t>Construct, improve, and repair wastewater treatment plants; control non-point sources of pollution; create green infrastructure; manage and treat stormwater; water reuse; protect waterbodies from pollution.</a:t>
            </a:r>
          </a:p>
          <a:p>
            <a:pPr lvl="1" defTabSz="914400">
              <a:buClr>
                <a:srgbClr val="DBA111"/>
              </a:buClr>
              <a:buFont typeface="Arial" panose="020B0604020202020204" pitchFamily="34" charset="0"/>
              <a:buChar char="•"/>
            </a:pPr>
            <a:endParaRPr lang="en-US" sz="1600" dirty="0">
              <a:solidFill>
                <a:schemeClr val="tx1"/>
              </a:solidFill>
              <a:latin typeface="+mj-lt"/>
              <a:ea typeface="Verdana"/>
              <a:cs typeface="Arial"/>
            </a:endParaRPr>
          </a:p>
          <a:p>
            <a:pPr lvl="1" defTabSz="914400">
              <a:buClr>
                <a:srgbClr val="DBA111"/>
              </a:buClr>
              <a:buFont typeface="Arial" panose="020B0604020202020204" pitchFamily="34" charset="0"/>
              <a:buChar char="•"/>
            </a:pPr>
            <a:r>
              <a:rPr lang="en-US" sz="1600" dirty="0">
                <a:solidFill>
                  <a:schemeClr val="tx1"/>
                </a:solidFill>
                <a:latin typeface="+mj-lt"/>
                <a:ea typeface="Verdana"/>
                <a:cs typeface="Arial"/>
              </a:rPr>
              <a:t>Build or upgrade facilities to improve water quality; transmission, distribution, and storage systems; consolidation or establishment of drinking water systems.</a:t>
            </a:r>
          </a:p>
          <a:p>
            <a:pPr lvl="1" defTabSz="914400">
              <a:buClr>
                <a:srgbClr val="DBA111"/>
              </a:buClr>
              <a:buFont typeface="Arial" panose="020B0604020202020204" pitchFamily="34" charset="0"/>
              <a:buChar char="•"/>
            </a:pPr>
            <a:endParaRPr lang="en-US" sz="1600" dirty="0">
              <a:solidFill>
                <a:schemeClr val="tx1"/>
              </a:solidFill>
              <a:latin typeface="+mj-lt"/>
              <a:ea typeface="Verdana"/>
              <a:cs typeface="Arial"/>
            </a:endParaRPr>
          </a:p>
          <a:p>
            <a:pPr lvl="1" defTabSz="914400">
              <a:buClr>
                <a:srgbClr val="DBA111"/>
              </a:buClr>
              <a:buFont typeface="Arial" panose="020B0604020202020204" pitchFamily="34" charset="0"/>
              <a:buChar char="•"/>
            </a:pPr>
            <a:r>
              <a:rPr lang="en-US" sz="1600" dirty="0">
                <a:solidFill>
                  <a:schemeClr val="tx1"/>
                </a:solidFill>
                <a:latin typeface="+mj-lt"/>
                <a:ea typeface="Verdana"/>
                <a:cs typeface="Arial"/>
              </a:rPr>
              <a:t>Climate change and resilience projects</a:t>
            </a:r>
          </a:p>
        </p:txBody>
      </p:sp>
    </p:spTree>
    <p:extLst>
      <p:ext uri="{BB962C8B-B14F-4D97-AF65-F5344CB8AC3E}">
        <p14:creationId xmlns:p14="http://schemas.microsoft.com/office/powerpoint/2010/main" val="19304162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356D1F4-1612-43EA-A007-D4A24055D735}"/>
              </a:ext>
            </a:extLst>
          </p:cNvPr>
          <p:cNvSpPr>
            <a:spLocks noGrp="1"/>
          </p:cNvSpPr>
          <p:nvPr>
            <p:ph type="sldNum" sz="quarter" idx="12"/>
          </p:nvPr>
        </p:nvSpPr>
        <p:spPr/>
        <p:txBody>
          <a:bodyPr/>
          <a:lstStyle/>
          <a:p>
            <a:fld id="{A6FFBDAD-BBBF-FC47-A21E-B6646637E485}" type="slidenum">
              <a:rPr lang="en-US" smtClean="0"/>
              <a:t>22</a:t>
            </a:fld>
            <a:endParaRPr lang="en-US"/>
          </a:p>
        </p:txBody>
      </p:sp>
      <p:sp>
        <p:nvSpPr>
          <p:cNvPr id="3" name="Title 1">
            <a:extLst>
              <a:ext uri="{FF2B5EF4-FFF2-40B4-BE49-F238E27FC236}">
                <a16:creationId xmlns:a16="http://schemas.microsoft.com/office/drawing/2014/main" id="{2C6D9B79-2D8C-41AC-A39F-DC74B74FB05A}"/>
              </a:ext>
            </a:extLst>
          </p:cNvPr>
          <p:cNvSpPr txBox="1">
            <a:spLocks/>
          </p:cNvSpPr>
          <p:nvPr/>
        </p:nvSpPr>
        <p:spPr>
          <a:xfrm>
            <a:off x="301752" y="283185"/>
            <a:ext cx="8534400" cy="758952"/>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sz="2800" dirty="0">
                <a:solidFill>
                  <a:schemeClr val="tx1"/>
                </a:solidFill>
              </a:rPr>
              <a:t>Summary of ARPA </a:t>
            </a:r>
            <a:r>
              <a:rPr lang="en-US" sz="2800" cap="all" dirty="0">
                <a:solidFill>
                  <a:schemeClr val="tx1"/>
                </a:solidFill>
              </a:rPr>
              <a:t>ESSER III</a:t>
            </a:r>
            <a:r>
              <a:rPr lang="en-US" sz="2800" dirty="0">
                <a:solidFill>
                  <a:schemeClr val="tx1"/>
                </a:solidFill>
              </a:rPr>
              <a:t> Allowed Uses</a:t>
            </a:r>
          </a:p>
        </p:txBody>
      </p:sp>
      <p:sp>
        <p:nvSpPr>
          <p:cNvPr id="4" name="Slide Number Placeholder 2">
            <a:extLst>
              <a:ext uri="{FF2B5EF4-FFF2-40B4-BE49-F238E27FC236}">
                <a16:creationId xmlns:a16="http://schemas.microsoft.com/office/drawing/2014/main" id="{9576B0F2-79DB-4631-84D4-B25479881B1F}"/>
              </a:ext>
            </a:extLst>
          </p:cNvPr>
          <p:cNvSpPr txBox="1">
            <a:spLocks/>
          </p:cNvSpPr>
          <p:nvPr/>
        </p:nvSpPr>
        <p:spPr>
          <a:xfrm>
            <a:off x="4343400" y="1036020"/>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22</a:t>
            </a:fld>
            <a:endParaRPr lang="en-US"/>
          </a:p>
        </p:txBody>
      </p:sp>
      <p:sp>
        <p:nvSpPr>
          <p:cNvPr id="5" name="TextBox 4">
            <a:extLst>
              <a:ext uri="{FF2B5EF4-FFF2-40B4-BE49-F238E27FC236}">
                <a16:creationId xmlns:a16="http://schemas.microsoft.com/office/drawing/2014/main" id="{0234958D-8B65-46DB-8599-1529737AEDA7}"/>
              </a:ext>
            </a:extLst>
          </p:cNvPr>
          <p:cNvSpPr txBox="1"/>
          <p:nvPr/>
        </p:nvSpPr>
        <p:spPr>
          <a:xfrm>
            <a:off x="371946" y="926552"/>
            <a:ext cx="8394012" cy="5262979"/>
          </a:xfrm>
          <a:prstGeom prst="rect">
            <a:avLst/>
          </a:prstGeom>
          <a:noFill/>
        </p:spPr>
        <p:txBody>
          <a:bodyPr wrap="square">
            <a:spAutoFit/>
          </a:bodyPr>
          <a:lstStyle/>
          <a:p>
            <a:r>
              <a:rPr lang="en-US" sz="1600" dirty="0"/>
              <a:t>Provides $2,123.3 billion in aid to Virginia K12 schools.  90 percent of which is sent directly to school divisions </a:t>
            </a:r>
            <a:r>
              <a:rPr lang="en-US" sz="1600" b="1" dirty="0"/>
              <a:t>under the same formula as in the CARES Act.</a:t>
            </a:r>
          </a:p>
          <a:p>
            <a:endParaRPr lang="en-US" sz="1600" dirty="0"/>
          </a:p>
          <a:p>
            <a:r>
              <a:rPr lang="en-US" sz="1600" b="1" dirty="0"/>
              <a:t>Authorized uses include:</a:t>
            </a:r>
          </a:p>
          <a:p>
            <a:endParaRPr lang="en-US" sz="800" dirty="0"/>
          </a:p>
          <a:p>
            <a:r>
              <a:rPr lang="en-US" sz="1600" dirty="0"/>
              <a:t>Activities authorized under federal programs like ESEA, IDEA, Perkins &amp; McKinney-Vento; </a:t>
            </a:r>
          </a:p>
          <a:p>
            <a:endParaRPr lang="en-US" sz="800" dirty="0"/>
          </a:p>
          <a:p>
            <a:r>
              <a:rPr lang="en-US" sz="1600" dirty="0"/>
              <a:t>Developing and implementing procedures and systems to improve Division preparedness and response efforts;</a:t>
            </a:r>
          </a:p>
          <a:p>
            <a:r>
              <a:rPr lang="en-US" sz="800" dirty="0"/>
              <a:t> </a:t>
            </a:r>
          </a:p>
          <a:p>
            <a:r>
              <a:rPr lang="en-US" sz="1600" dirty="0"/>
              <a:t>Cleaning, sanitizing, and associated training and planning;</a:t>
            </a:r>
          </a:p>
          <a:p>
            <a:r>
              <a:rPr lang="en-US" sz="1600" dirty="0"/>
              <a:t> </a:t>
            </a:r>
            <a:endParaRPr lang="en-US" sz="800" dirty="0"/>
          </a:p>
          <a:p>
            <a:r>
              <a:rPr lang="en-US" sz="1600" dirty="0"/>
              <a:t>Educational technology;</a:t>
            </a:r>
          </a:p>
          <a:p>
            <a:r>
              <a:rPr lang="en-US" sz="1600" dirty="0"/>
              <a:t> </a:t>
            </a:r>
          </a:p>
          <a:p>
            <a:r>
              <a:rPr lang="en-US" sz="1600" dirty="0"/>
              <a:t>Mental health services and supports; </a:t>
            </a:r>
          </a:p>
          <a:p>
            <a:r>
              <a:rPr lang="en-US" sz="1600" dirty="0"/>
              <a:t> </a:t>
            </a:r>
          </a:p>
          <a:p>
            <a:r>
              <a:rPr lang="en-US" sz="1600" dirty="0"/>
              <a:t>Planning and implementing activities to address the unique needs of low-income children or students, children with disabilities, English learners, racial and ethnic minorities, students experiencing homelessness, and foster care youth; </a:t>
            </a:r>
          </a:p>
          <a:p>
            <a:endParaRPr lang="en-US" sz="1600" dirty="0"/>
          </a:p>
          <a:p>
            <a:r>
              <a:rPr lang="en-US" sz="1600" dirty="0"/>
              <a:t>Eligible uses to include school re-construction projects, facility repairs, and air quality upgrades </a:t>
            </a:r>
            <a:r>
              <a:rPr lang="en-US" sz="1600" b="1" dirty="0"/>
              <a:t>directly related to the COVID-19 pandemic.</a:t>
            </a:r>
          </a:p>
        </p:txBody>
      </p:sp>
    </p:spTree>
    <p:extLst>
      <p:ext uri="{BB962C8B-B14F-4D97-AF65-F5344CB8AC3E}">
        <p14:creationId xmlns:p14="http://schemas.microsoft.com/office/powerpoint/2010/main" val="4220564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298A5-B60C-4F2F-ACC7-B60E86D9F264}"/>
              </a:ext>
            </a:extLst>
          </p:cNvPr>
          <p:cNvSpPr>
            <a:spLocks noGrp="1"/>
          </p:cNvSpPr>
          <p:nvPr>
            <p:ph type="title"/>
          </p:nvPr>
        </p:nvSpPr>
        <p:spPr>
          <a:xfrm>
            <a:off x="271272" y="358945"/>
            <a:ext cx="8534400" cy="758952"/>
          </a:xfrm>
        </p:spPr>
        <p:txBody>
          <a:bodyPr>
            <a:normAutofit/>
          </a:bodyPr>
          <a:lstStyle/>
          <a:p>
            <a:r>
              <a:rPr lang="en-US" dirty="0"/>
              <a:t>Improving Local Fiscal Sustainability</a:t>
            </a:r>
          </a:p>
        </p:txBody>
      </p:sp>
      <p:sp>
        <p:nvSpPr>
          <p:cNvPr id="3" name="Slide Number Placeholder 2">
            <a:extLst>
              <a:ext uri="{FF2B5EF4-FFF2-40B4-BE49-F238E27FC236}">
                <a16:creationId xmlns:a16="http://schemas.microsoft.com/office/drawing/2014/main" id="{C3F82656-2E7A-4866-8EB2-648CBBC631CF}"/>
              </a:ext>
            </a:extLst>
          </p:cNvPr>
          <p:cNvSpPr>
            <a:spLocks noGrp="1"/>
          </p:cNvSpPr>
          <p:nvPr>
            <p:ph type="sldNum" sz="quarter" idx="12"/>
          </p:nvPr>
        </p:nvSpPr>
        <p:spPr/>
        <p:txBody>
          <a:bodyPr/>
          <a:lstStyle/>
          <a:p>
            <a:fld id="{A6FFBDAD-BBBF-FC47-A21E-B6646637E485}" type="slidenum">
              <a:rPr lang="en-US" smtClean="0"/>
              <a:t>23</a:t>
            </a:fld>
            <a:endParaRPr lang="en-US" dirty="0"/>
          </a:p>
        </p:txBody>
      </p:sp>
      <p:sp>
        <p:nvSpPr>
          <p:cNvPr id="4" name="Content Placeholder 3">
            <a:extLst>
              <a:ext uri="{FF2B5EF4-FFF2-40B4-BE49-F238E27FC236}">
                <a16:creationId xmlns:a16="http://schemas.microsoft.com/office/drawing/2014/main" id="{8CCA3D12-C138-4C46-8183-E7A4764C8BD8}"/>
              </a:ext>
            </a:extLst>
          </p:cNvPr>
          <p:cNvSpPr>
            <a:spLocks noGrp="1"/>
          </p:cNvSpPr>
          <p:nvPr>
            <p:ph sz="quarter" idx="1"/>
          </p:nvPr>
        </p:nvSpPr>
        <p:spPr>
          <a:xfrm>
            <a:off x="338328" y="1447253"/>
            <a:ext cx="8503920" cy="4572000"/>
          </a:xfrm>
        </p:spPr>
        <p:txBody>
          <a:bodyPr>
            <a:noAutofit/>
          </a:bodyPr>
          <a:lstStyle/>
          <a:p>
            <a:r>
              <a:rPr lang="en-US" sz="1800" dirty="0">
                <a:latin typeface="+mj-lt"/>
              </a:rPr>
              <a:t>Budget surplus/revenue outlook provides the opportunity for additional state assistance</a:t>
            </a:r>
          </a:p>
          <a:p>
            <a:pPr lvl="1">
              <a:buFont typeface="Wingdings" panose="05000000000000000000" pitchFamily="2" charset="2"/>
              <a:buChar char="Ø"/>
            </a:pPr>
            <a:r>
              <a:rPr lang="en-US" sz="1400" i="1" dirty="0">
                <a:solidFill>
                  <a:schemeClr val="tx1"/>
                </a:solidFill>
                <a:latin typeface="+mj-lt"/>
              </a:rPr>
              <a:t>Reform/increase the state’s SOQ as recommended by the BOE</a:t>
            </a:r>
          </a:p>
          <a:p>
            <a:pPr lvl="1">
              <a:buFont typeface="Wingdings" panose="05000000000000000000" pitchFamily="2" charset="2"/>
              <a:buChar char="Ø"/>
            </a:pPr>
            <a:r>
              <a:rPr lang="en-US" sz="1400" i="1" dirty="0">
                <a:solidFill>
                  <a:schemeClr val="tx1"/>
                </a:solidFill>
                <a:latin typeface="+mj-lt"/>
              </a:rPr>
              <a:t>Provide school modernization funds (see June 2021 </a:t>
            </a:r>
            <a:r>
              <a:rPr lang="en-US" sz="1400" b="0" i="1" dirty="0">
                <a:solidFill>
                  <a:schemeClr val="tx1"/>
                </a:solidFill>
                <a:effectLst/>
                <a:latin typeface="+mj-lt"/>
              </a:rPr>
              <a:t>School Commission and Modernization Committee report)</a:t>
            </a:r>
            <a:endParaRPr lang="en-US" sz="1400" i="1" dirty="0">
              <a:solidFill>
                <a:schemeClr val="tx1"/>
              </a:solidFill>
              <a:latin typeface="+mj-lt"/>
            </a:endParaRPr>
          </a:p>
          <a:p>
            <a:pPr lvl="1">
              <a:buFont typeface="Wingdings" panose="05000000000000000000" pitchFamily="2" charset="2"/>
              <a:buChar char="Ø"/>
            </a:pPr>
            <a:r>
              <a:rPr lang="en-US" sz="1400" i="1" dirty="0">
                <a:solidFill>
                  <a:schemeClr val="tx1"/>
                </a:solidFill>
                <a:latin typeface="+mj-lt"/>
              </a:rPr>
              <a:t>Fund Aid to Police as required by statute</a:t>
            </a:r>
          </a:p>
          <a:p>
            <a:r>
              <a:rPr lang="en-US" sz="1800" dirty="0">
                <a:latin typeface="+mj-lt"/>
              </a:rPr>
              <a:t>Consolidate services with the surrounding county (e.g. revert to town status, combine school districts, social services, utilities, etc.)</a:t>
            </a:r>
          </a:p>
          <a:p>
            <a:r>
              <a:rPr lang="en-US" sz="1800" dirty="0">
                <a:latin typeface="+mj-lt"/>
              </a:rPr>
              <a:t>Prompt the state to strengthen the local revenue base</a:t>
            </a:r>
          </a:p>
          <a:p>
            <a:pPr lvl="1">
              <a:buFont typeface="Wingdings" panose="05000000000000000000" pitchFamily="2" charset="2"/>
              <a:buChar char="Ø"/>
            </a:pPr>
            <a:r>
              <a:rPr lang="en-US" sz="1400" i="1" dirty="0">
                <a:solidFill>
                  <a:schemeClr val="tx1"/>
                </a:solidFill>
                <a:latin typeface="+mj-lt"/>
              </a:rPr>
              <a:t>Allow a local option income tax</a:t>
            </a:r>
          </a:p>
          <a:p>
            <a:pPr lvl="1">
              <a:buFont typeface="Wingdings" panose="05000000000000000000" pitchFamily="2" charset="2"/>
              <a:buChar char="Ø"/>
            </a:pPr>
            <a:r>
              <a:rPr lang="en-US" sz="1400" i="1" dirty="0">
                <a:solidFill>
                  <a:schemeClr val="tx1"/>
                </a:solidFill>
                <a:latin typeface="+mj-lt"/>
              </a:rPr>
              <a:t>Allow all localities the option to adopt an additional 1% sales tax for school construction.</a:t>
            </a:r>
          </a:p>
          <a:p>
            <a:pPr lvl="1">
              <a:buFont typeface="Wingdings" panose="05000000000000000000" pitchFamily="2" charset="2"/>
              <a:buChar char="Ø"/>
            </a:pPr>
            <a:r>
              <a:rPr lang="en-US" sz="1400" i="1" dirty="0">
                <a:solidFill>
                  <a:schemeClr val="tx1"/>
                </a:solidFill>
                <a:latin typeface="+mj-lt"/>
              </a:rPr>
              <a:t>Reform the communication sales and use tax  to include streaming services and pre-paid phone cards.</a:t>
            </a:r>
          </a:p>
          <a:p>
            <a:pPr lvl="1">
              <a:buFont typeface="Wingdings" panose="05000000000000000000" pitchFamily="2" charset="2"/>
              <a:buChar char="Ø"/>
            </a:pPr>
            <a:r>
              <a:rPr lang="en-US" sz="1400" i="1" dirty="0">
                <a:solidFill>
                  <a:schemeClr val="tx1"/>
                </a:solidFill>
                <a:latin typeface="+mj-lt"/>
              </a:rPr>
              <a:t>Increase the proposed 3% local marijuana tax rate.</a:t>
            </a:r>
          </a:p>
          <a:p>
            <a:pPr lvl="1">
              <a:buFont typeface="Wingdings" panose="05000000000000000000" pitchFamily="2" charset="2"/>
              <a:buChar char="Ø"/>
            </a:pPr>
            <a:r>
              <a:rPr lang="en-US" sz="1400" i="1" dirty="0">
                <a:solidFill>
                  <a:schemeClr val="tx1"/>
                </a:solidFill>
                <a:latin typeface="+mj-lt"/>
              </a:rPr>
              <a:t>Restore ABC profit sharing.</a:t>
            </a:r>
          </a:p>
          <a:p>
            <a:pPr lvl="1">
              <a:buFont typeface="Wingdings" panose="05000000000000000000" pitchFamily="2" charset="2"/>
              <a:buChar char="Ø"/>
            </a:pPr>
            <a:r>
              <a:rPr lang="en-US" sz="1400" i="1" dirty="0">
                <a:solidFill>
                  <a:schemeClr val="tx1"/>
                </a:solidFill>
                <a:latin typeface="+mj-lt"/>
              </a:rPr>
              <a:t>Tighten real and personal property tax exemption policies.</a:t>
            </a:r>
          </a:p>
        </p:txBody>
      </p:sp>
    </p:spTree>
    <p:extLst>
      <p:ext uri="{BB962C8B-B14F-4D97-AF65-F5344CB8AC3E}">
        <p14:creationId xmlns:p14="http://schemas.microsoft.com/office/powerpoint/2010/main" val="721908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08E3CC7-7E93-49B1-B46D-42B34F430CEA}"/>
              </a:ext>
            </a:extLst>
          </p:cNvPr>
          <p:cNvSpPr>
            <a:spLocks noGrp="1"/>
          </p:cNvSpPr>
          <p:nvPr>
            <p:ph type="sldNum" sz="quarter" idx="12"/>
          </p:nvPr>
        </p:nvSpPr>
        <p:spPr/>
        <p:txBody>
          <a:bodyPr/>
          <a:lstStyle/>
          <a:p>
            <a:fld id="{A6FFBDAD-BBBF-FC47-A21E-B6646637E485}" type="slidenum">
              <a:rPr lang="en-US" smtClean="0"/>
              <a:t>3</a:t>
            </a:fld>
            <a:endParaRPr lang="en-US"/>
          </a:p>
        </p:txBody>
      </p:sp>
      <p:sp>
        <p:nvSpPr>
          <p:cNvPr id="3" name="Slide Number Placeholder 1">
            <a:extLst>
              <a:ext uri="{FF2B5EF4-FFF2-40B4-BE49-F238E27FC236}">
                <a16:creationId xmlns:a16="http://schemas.microsoft.com/office/drawing/2014/main" id="{643EFBF7-0BEC-455E-80C1-3A91171EDF16}"/>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3</a:t>
            </a:fld>
            <a:endParaRPr lang="en-US"/>
          </a:p>
        </p:txBody>
      </p:sp>
      <p:sp>
        <p:nvSpPr>
          <p:cNvPr id="4" name="Title 1">
            <a:extLst>
              <a:ext uri="{FF2B5EF4-FFF2-40B4-BE49-F238E27FC236}">
                <a16:creationId xmlns:a16="http://schemas.microsoft.com/office/drawing/2014/main" id="{7FAA0ED5-A206-4DDA-AEA6-5F2B17121D0E}"/>
              </a:ext>
            </a:extLst>
          </p:cNvPr>
          <p:cNvSpPr txBox="1">
            <a:spLocks/>
          </p:cNvSpPr>
          <p:nvPr/>
        </p:nvSpPr>
        <p:spPr>
          <a:xfrm>
            <a:off x="301752" y="358945"/>
            <a:ext cx="8534400" cy="758952"/>
          </a:xfrm>
          <a:prstGeom prst="rect">
            <a:avLst/>
          </a:prstGeom>
        </p:spPr>
        <p:txBody>
          <a:bodyPr>
            <a:no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sz="2800" dirty="0"/>
              <a:t>The State GF Budget is in Great Shape</a:t>
            </a:r>
          </a:p>
          <a:p>
            <a:pPr defTabSz="914400"/>
            <a:r>
              <a:rPr lang="en-US" sz="2800" dirty="0"/>
              <a:t> for Further Priority Investments</a:t>
            </a:r>
            <a:endParaRPr lang="en-US" sz="1400" dirty="0">
              <a:solidFill>
                <a:schemeClr val="accent1"/>
              </a:solidFill>
            </a:endParaRPr>
          </a:p>
        </p:txBody>
      </p:sp>
      <p:sp>
        <p:nvSpPr>
          <p:cNvPr id="5" name="Slide Number Placeholder 2">
            <a:extLst>
              <a:ext uri="{FF2B5EF4-FFF2-40B4-BE49-F238E27FC236}">
                <a16:creationId xmlns:a16="http://schemas.microsoft.com/office/drawing/2014/main" id="{D72EE0D4-EA01-41BA-99B2-B63EA47B4BBC}"/>
              </a:ext>
            </a:extLst>
          </p:cNvPr>
          <p:cNvSpPr txBox="1">
            <a:spLocks/>
          </p:cNvSpPr>
          <p:nvPr/>
        </p:nvSpPr>
        <p:spPr>
          <a:xfrm>
            <a:off x="4361688" y="1026372"/>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3</a:t>
            </a:fld>
            <a:endParaRPr lang="en-US" dirty="0"/>
          </a:p>
        </p:txBody>
      </p:sp>
      <p:sp>
        <p:nvSpPr>
          <p:cNvPr id="6" name="Content Placeholder 3">
            <a:extLst>
              <a:ext uri="{FF2B5EF4-FFF2-40B4-BE49-F238E27FC236}">
                <a16:creationId xmlns:a16="http://schemas.microsoft.com/office/drawing/2014/main" id="{996D3EB6-179E-42A9-B7A9-883E886817E2}"/>
              </a:ext>
            </a:extLst>
          </p:cNvPr>
          <p:cNvSpPr txBox="1">
            <a:spLocks/>
          </p:cNvSpPr>
          <p:nvPr/>
        </p:nvSpPr>
        <p:spPr>
          <a:xfrm>
            <a:off x="301752" y="1527048"/>
            <a:ext cx="8503920" cy="4572000"/>
          </a:xfrm>
          <a:prstGeom prst="rect">
            <a:avLst/>
          </a:prstGeom>
        </p:spPr>
        <p:txBody>
          <a:bodyPr>
            <a:normAutofit lnSpcReduction="1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defTabSz="914400">
              <a:lnSpc>
                <a:spcPct val="110000"/>
              </a:lnSpc>
              <a:spcBef>
                <a:spcPts val="1256"/>
              </a:spcBef>
              <a:buFont typeface="Arial" panose="020B0604020202020204" pitchFamily="34" charset="0"/>
              <a:buChar char="•"/>
              <a:defRPr/>
            </a:pPr>
            <a:r>
              <a:rPr lang="en-US" sz="2000" b="1" dirty="0">
                <a:latin typeface="Times New Roman" panose="02020603050405020304" pitchFamily="18" charset="0"/>
                <a:cs typeface="Times New Roman" panose="02020603050405020304" pitchFamily="18" charset="0"/>
              </a:rPr>
              <a:t>GF revenue surplus of $2.6 </a:t>
            </a:r>
            <a:r>
              <a:rPr lang="en-US" sz="2000" b="1" dirty="0" err="1">
                <a:latin typeface="Times New Roman" panose="02020603050405020304" pitchFamily="18" charset="0"/>
                <a:cs typeface="Times New Roman" panose="02020603050405020304" pitchFamily="18" charset="0"/>
              </a:rPr>
              <a:t>bil</a:t>
            </a:r>
            <a:r>
              <a:rPr lang="en-US" sz="2000" b="1" dirty="0">
                <a:latin typeface="Times New Roman" panose="02020603050405020304" pitchFamily="18" charset="0"/>
                <a:cs typeface="Times New Roman" panose="02020603050405020304" pitchFamily="18" charset="0"/>
              </a:rPr>
              <a:t>. for FY 2021, reflecting growth of 14.5% over FY 2020 –</a:t>
            </a:r>
            <a:r>
              <a:rPr lang="en-US" sz="2000" dirty="0">
                <a:latin typeface="Times New Roman" panose="02020603050405020304" pitchFamily="18" charset="0"/>
                <a:cs typeface="Times New Roman" panose="02020603050405020304" pitchFamily="18" charset="0"/>
              </a:rPr>
              <a:t> compared to 2.7% expected in the April adopted budget. Required Rainy Day Fund deposit will be about $1 </a:t>
            </a:r>
            <a:r>
              <a:rPr lang="en-US" sz="2000" dirty="0" err="1">
                <a:latin typeface="Times New Roman" panose="02020603050405020304" pitchFamily="18" charset="0"/>
                <a:cs typeface="Times New Roman" panose="02020603050405020304" pitchFamily="18" charset="0"/>
              </a:rPr>
              <a:t>bil</a:t>
            </a:r>
            <a:r>
              <a:rPr lang="en-US" sz="2000" dirty="0">
                <a:latin typeface="Times New Roman" panose="02020603050405020304" pitchFamily="18" charset="0"/>
                <a:cs typeface="Times New Roman" panose="02020603050405020304" pitchFamily="18" charset="0"/>
              </a:rPr>
              <a:t>. and WQIF will be $260 mil. (not counting 10% of unspent balances).</a:t>
            </a:r>
          </a:p>
          <a:p>
            <a:pPr lvl="1" defTabSz="914400">
              <a:lnSpc>
                <a:spcPct val="110000"/>
              </a:lnSpc>
              <a:spcBef>
                <a:spcPts val="1256"/>
              </a:spcBef>
              <a:buFont typeface="Wingdings" panose="05000000000000000000" pitchFamily="2" charset="2"/>
              <a:buChar char="Ø"/>
              <a:defRPr/>
            </a:pPr>
            <a:r>
              <a:rPr lang="en-US" sz="1500" dirty="0">
                <a:latin typeface="Times New Roman" panose="02020603050405020304" pitchFamily="18" charset="0"/>
                <a:cs typeface="Times New Roman" panose="02020603050405020304" pitchFamily="18" charset="0"/>
              </a:rPr>
              <a:t>GF reserves will now exceed $3 billion.</a:t>
            </a:r>
          </a:p>
          <a:p>
            <a:pPr defTabSz="914400">
              <a:lnSpc>
                <a:spcPct val="110000"/>
              </a:lnSpc>
              <a:spcBef>
                <a:spcPts val="1256"/>
              </a:spcBef>
              <a:buFont typeface="Arial" panose="020B0604020202020204" pitchFamily="34" charset="0"/>
              <a:buChar char="•"/>
              <a:defRPr/>
            </a:pPr>
            <a:r>
              <a:rPr lang="en-US" sz="2000" dirty="0">
                <a:latin typeface="Times New Roman" panose="02020603050405020304" pitchFamily="18" charset="0"/>
                <a:cs typeface="Times New Roman" panose="02020603050405020304" pitchFamily="18" charset="0"/>
              </a:rPr>
              <a:t>Direct American Rescue Plan program funding to Virginia of $13.8 billion will continue to stimulate Virginia’s economy, virtually ensuring a strong FY 2022 and possibly beyond. </a:t>
            </a:r>
          </a:p>
          <a:p>
            <a:pPr lvl="1" defTabSz="914400">
              <a:lnSpc>
                <a:spcPct val="110000"/>
              </a:lnSpc>
              <a:spcBef>
                <a:spcPts val="1256"/>
              </a:spcBef>
              <a:buFont typeface="Wingdings" panose="05000000000000000000" pitchFamily="2" charset="2"/>
              <a:buChar char="Ø"/>
              <a:defRPr/>
            </a:pPr>
            <a:r>
              <a:rPr lang="en-US" sz="1500" dirty="0">
                <a:latin typeface="Times New Roman" panose="02020603050405020304" pitchFamily="18" charset="0"/>
                <a:cs typeface="Times New Roman" panose="02020603050405020304" pitchFamily="18" charset="0"/>
              </a:rPr>
              <a:t>Local Relief and new K-12 funding totals over $5 billion.</a:t>
            </a:r>
          </a:p>
          <a:p>
            <a:pPr lvl="1" defTabSz="914400">
              <a:lnSpc>
                <a:spcPct val="110000"/>
              </a:lnSpc>
              <a:spcBef>
                <a:spcPts val="1256"/>
              </a:spcBef>
              <a:buFont typeface="Wingdings" panose="05000000000000000000" pitchFamily="2" charset="2"/>
              <a:buChar char="Ø"/>
              <a:defRPr/>
            </a:pPr>
            <a:endParaRPr lang="en-US" sz="800" dirty="0">
              <a:latin typeface="Times New Roman" panose="02020603050405020304" pitchFamily="18" charset="0"/>
              <a:cs typeface="Times New Roman" panose="02020603050405020304" pitchFamily="18" charset="0"/>
            </a:endParaRPr>
          </a:p>
          <a:p>
            <a:pPr defTabSz="914400">
              <a:buFont typeface="Arial" panose="020B0604020202020204" pitchFamily="34" charset="0"/>
              <a:buChar char="•"/>
            </a:pPr>
            <a:r>
              <a:rPr lang="en-US" sz="2000" dirty="0"/>
              <a:t>If current FY 2022 forecasted GF revenue growth rates are kept at 2.6%, the FY 2022 surplus would also be $2.6 </a:t>
            </a:r>
            <a:r>
              <a:rPr lang="en-US" sz="2000" dirty="0" err="1"/>
              <a:t>bil</a:t>
            </a:r>
            <a:r>
              <a:rPr lang="en-US" sz="2000" dirty="0"/>
              <a:t>. over the current budgeted revenues.</a:t>
            </a:r>
          </a:p>
        </p:txBody>
      </p:sp>
    </p:spTree>
    <p:extLst>
      <p:ext uri="{BB962C8B-B14F-4D97-AF65-F5344CB8AC3E}">
        <p14:creationId xmlns:p14="http://schemas.microsoft.com/office/powerpoint/2010/main" val="1141868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4FFF0-396A-43CC-B158-75432C5BF022}"/>
              </a:ext>
            </a:extLst>
          </p:cNvPr>
          <p:cNvSpPr>
            <a:spLocks noGrp="1"/>
          </p:cNvSpPr>
          <p:nvPr>
            <p:ph type="title"/>
          </p:nvPr>
        </p:nvSpPr>
        <p:spPr>
          <a:xfrm>
            <a:off x="286512" y="351415"/>
            <a:ext cx="8534400" cy="758952"/>
          </a:xfrm>
        </p:spPr>
        <p:txBody>
          <a:bodyPr>
            <a:normAutofit fontScale="90000"/>
          </a:bodyPr>
          <a:lstStyle/>
          <a:p>
            <a:r>
              <a:rPr lang="en-US" b="1" dirty="0">
                <a:solidFill>
                  <a:schemeClr val="tx1"/>
                </a:solidFill>
              </a:rPr>
              <a:t>Why General Fund Revenues </a:t>
            </a:r>
            <a:br>
              <a:rPr lang="en-US" b="1" dirty="0">
                <a:solidFill>
                  <a:schemeClr val="tx1"/>
                </a:solidFill>
              </a:rPr>
            </a:br>
            <a:r>
              <a:rPr lang="en-US" b="1" dirty="0">
                <a:solidFill>
                  <a:schemeClr val="tx1"/>
                </a:solidFill>
              </a:rPr>
              <a:t>Are Much Stronger than Expected</a:t>
            </a:r>
          </a:p>
        </p:txBody>
      </p:sp>
      <p:sp>
        <p:nvSpPr>
          <p:cNvPr id="3" name="Slide Number Placeholder 2">
            <a:extLst>
              <a:ext uri="{FF2B5EF4-FFF2-40B4-BE49-F238E27FC236}">
                <a16:creationId xmlns:a16="http://schemas.microsoft.com/office/drawing/2014/main" id="{091C51C3-E9CF-4BA6-A271-3F8EFE795683}"/>
              </a:ext>
            </a:extLst>
          </p:cNvPr>
          <p:cNvSpPr>
            <a:spLocks noGrp="1"/>
          </p:cNvSpPr>
          <p:nvPr>
            <p:ph type="sldNum" sz="quarter" idx="12"/>
          </p:nvPr>
        </p:nvSpPr>
        <p:spPr/>
        <p:txBody>
          <a:bodyPr/>
          <a:lstStyle/>
          <a:p>
            <a:fld id="{A6FFBDAD-BBBF-FC47-A21E-B6646637E485}" type="slidenum">
              <a:rPr lang="en-US" smtClean="0"/>
              <a:t>4</a:t>
            </a:fld>
            <a:endParaRPr lang="en-US" dirty="0"/>
          </a:p>
        </p:txBody>
      </p:sp>
      <p:sp>
        <p:nvSpPr>
          <p:cNvPr id="4" name="Content Placeholder 3">
            <a:extLst>
              <a:ext uri="{FF2B5EF4-FFF2-40B4-BE49-F238E27FC236}">
                <a16:creationId xmlns:a16="http://schemas.microsoft.com/office/drawing/2014/main" id="{C2F28889-7943-444A-82ED-31ABFD51030D}"/>
              </a:ext>
            </a:extLst>
          </p:cNvPr>
          <p:cNvSpPr>
            <a:spLocks noGrp="1"/>
          </p:cNvSpPr>
          <p:nvPr>
            <p:ph sz="quarter" idx="1"/>
          </p:nvPr>
        </p:nvSpPr>
        <p:spPr/>
        <p:txBody>
          <a:bodyPr>
            <a:normAutofit lnSpcReduction="10000"/>
          </a:bodyPr>
          <a:lstStyle/>
          <a:p>
            <a:pPr>
              <a:buFont typeface="Arial" panose="020B0604020202020204" pitchFamily="34" charset="0"/>
              <a:buChar char="•"/>
            </a:pPr>
            <a:r>
              <a:rPr lang="en-US" b="1" dirty="0"/>
              <a:t>Job losses were primarily in service-sector </a:t>
            </a:r>
            <a:r>
              <a:rPr lang="en-US" dirty="0"/>
              <a:t>industries with lower average wages.</a:t>
            </a:r>
          </a:p>
          <a:p>
            <a:pPr lvl="1">
              <a:buFont typeface="Wingdings" panose="05000000000000000000" pitchFamily="2" charset="2"/>
              <a:buChar char="Ø"/>
            </a:pPr>
            <a:r>
              <a:rPr lang="en-US" dirty="0"/>
              <a:t>Income tax filers earning under $25,000 comprise 30 percent of returns, but pay only 1.4 percent of state income taxes.</a:t>
            </a:r>
          </a:p>
          <a:p>
            <a:pPr lvl="1">
              <a:buFont typeface="Wingdings" panose="05000000000000000000" pitchFamily="2" charset="2"/>
              <a:buChar char="Ø"/>
            </a:pPr>
            <a:endParaRPr lang="en-US" dirty="0"/>
          </a:p>
          <a:p>
            <a:pPr>
              <a:buFont typeface="Arial" panose="020B0604020202020204" pitchFamily="34" charset="0"/>
              <a:buChar char="•"/>
            </a:pPr>
            <a:r>
              <a:rPr lang="en-US" dirty="0"/>
              <a:t>Service-sector purchases were greatly curtailed from the pandemic, while </a:t>
            </a:r>
            <a:r>
              <a:rPr lang="en-US" b="1" dirty="0"/>
              <a:t>federal stimulus </a:t>
            </a:r>
            <a:r>
              <a:rPr lang="en-US" dirty="0"/>
              <a:t>helped stimulate goods purchases.</a:t>
            </a:r>
          </a:p>
          <a:p>
            <a:pPr marL="0" indent="0">
              <a:buNone/>
            </a:pPr>
            <a:endParaRPr lang="en-US" dirty="0"/>
          </a:p>
          <a:p>
            <a:pPr>
              <a:buFont typeface="Arial" panose="020B0604020202020204" pitchFamily="34" charset="0"/>
              <a:buChar char="•"/>
            </a:pPr>
            <a:r>
              <a:rPr lang="en-US" dirty="0"/>
              <a:t>Federal Reserve </a:t>
            </a:r>
            <a:r>
              <a:rPr lang="en-US" b="1" dirty="0"/>
              <a:t>easy money policies </a:t>
            </a:r>
            <a:r>
              <a:rPr lang="en-US" dirty="0"/>
              <a:t>increased asset values and spurred large capital gains.</a:t>
            </a:r>
          </a:p>
          <a:p>
            <a:pPr>
              <a:buFont typeface="Arial" panose="020B0604020202020204" pitchFamily="34" charset="0"/>
              <a:buChar char="•"/>
            </a:pPr>
            <a:endParaRPr lang="en-US" dirty="0"/>
          </a:p>
          <a:p>
            <a:pPr lvl="1">
              <a:buFont typeface="Wingdings" panose="05000000000000000000" pitchFamily="2" charset="2"/>
              <a:buChar char="Ø"/>
            </a:pPr>
            <a:endParaRPr lang="en-US" dirty="0"/>
          </a:p>
        </p:txBody>
      </p:sp>
    </p:spTree>
    <p:extLst>
      <p:ext uri="{BB962C8B-B14F-4D97-AF65-F5344CB8AC3E}">
        <p14:creationId xmlns:p14="http://schemas.microsoft.com/office/powerpoint/2010/main" val="223871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0653F-8EB8-4CBF-BEE7-410C927E722E}"/>
              </a:ext>
            </a:extLst>
          </p:cNvPr>
          <p:cNvSpPr>
            <a:spLocks noGrp="1"/>
          </p:cNvSpPr>
          <p:nvPr>
            <p:ph type="title"/>
          </p:nvPr>
        </p:nvSpPr>
        <p:spPr/>
        <p:txBody>
          <a:bodyPr>
            <a:normAutofit/>
          </a:bodyPr>
          <a:lstStyle/>
          <a:p>
            <a:r>
              <a:rPr lang="en-US" sz="2400" dirty="0">
                <a:solidFill>
                  <a:schemeClr val="tx1"/>
                </a:solidFill>
              </a:rPr>
              <a:t>Board of Education SOQ Enhancement Recommendations</a:t>
            </a:r>
          </a:p>
        </p:txBody>
      </p:sp>
      <p:sp>
        <p:nvSpPr>
          <p:cNvPr id="3" name="Slide Number Placeholder 2">
            <a:extLst>
              <a:ext uri="{FF2B5EF4-FFF2-40B4-BE49-F238E27FC236}">
                <a16:creationId xmlns:a16="http://schemas.microsoft.com/office/drawing/2014/main" id="{DB340E23-4EB9-451C-B7CC-E9A5D0895304}"/>
              </a:ext>
            </a:extLst>
          </p:cNvPr>
          <p:cNvSpPr>
            <a:spLocks noGrp="1"/>
          </p:cNvSpPr>
          <p:nvPr>
            <p:ph type="sldNum" sz="quarter" idx="12"/>
          </p:nvPr>
        </p:nvSpPr>
        <p:spPr/>
        <p:txBody>
          <a:bodyPr/>
          <a:lstStyle/>
          <a:p>
            <a:fld id="{A6FFBDAD-BBBF-FC47-A21E-B6646637E485}" type="slidenum">
              <a:rPr lang="en-US" smtClean="0"/>
              <a:t>5</a:t>
            </a:fld>
            <a:endParaRPr lang="en-US" dirty="0"/>
          </a:p>
        </p:txBody>
      </p:sp>
      <p:sp>
        <p:nvSpPr>
          <p:cNvPr id="4" name="Content Placeholder 3">
            <a:extLst>
              <a:ext uri="{FF2B5EF4-FFF2-40B4-BE49-F238E27FC236}">
                <a16:creationId xmlns:a16="http://schemas.microsoft.com/office/drawing/2014/main" id="{DE30D80B-AC72-4219-B6C7-99E666A7672D}"/>
              </a:ext>
            </a:extLst>
          </p:cNvPr>
          <p:cNvSpPr>
            <a:spLocks noGrp="1"/>
          </p:cNvSpPr>
          <p:nvPr>
            <p:ph sz="quarter" idx="1"/>
          </p:nvPr>
        </p:nvSpPr>
        <p:spPr/>
        <p:txBody>
          <a:bodyPr>
            <a:normAutofit/>
          </a:bodyPr>
          <a:lstStyle/>
          <a:p>
            <a:pPr marL="0" lvl="1" indent="0">
              <a:spcBef>
                <a:spcPts val="0"/>
              </a:spcBef>
              <a:buNone/>
            </a:pPr>
            <a:r>
              <a:rPr lang="en-US" sz="1300" dirty="0">
                <a:latin typeface="+mj-lt"/>
                <a:ea typeface="Times New Roman" panose="02020603050405020304" pitchFamily="18" charset="0"/>
              </a:rPr>
              <a:t>O</a:t>
            </a:r>
            <a:r>
              <a:rPr lang="en-US" sz="1300" dirty="0">
                <a:effectLst/>
                <a:latin typeface="+mj-lt"/>
                <a:ea typeface="Times New Roman" panose="02020603050405020304" pitchFamily="18" charset="0"/>
              </a:rPr>
              <a:t>n October 17, 2019 </a:t>
            </a:r>
            <a:r>
              <a:rPr lang="en-US" sz="1300" dirty="0">
                <a:latin typeface="+mj-lt"/>
                <a:ea typeface="Times New Roman" panose="02020603050405020304" pitchFamily="18" charset="0"/>
                <a:cs typeface="Times New Roman" panose="02020603050405020304" pitchFamily="18" charset="0"/>
              </a:rPr>
              <a:t>p</a:t>
            </a:r>
            <a:r>
              <a:rPr lang="en-US" sz="1300" dirty="0">
                <a:effectLst/>
                <a:latin typeface="+mj-lt"/>
                <a:ea typeface="Times New Roman" panose="02020603050405020304" pitchFamily="18" charset="0"/>
                <a:cs typeface="Times New Roman" panose="02020603050405020304" pitchFamily="18" charset="0"/>
              </a:rPr>
              <a:t>ursuant to Article VIII § 2 of the Constitution of Virginia and Section 22.1-18.01 of the</a:t>
            </a:r>
            <a:r>
              <a:rPr lang="en-US" sz="1300" i="1" dirty="0">
                <a:effectLst/>
                <a:latin typeface="+mj-lt"/>
                <a:ea typeface="Times New Roman" panose="02020603050405020304" pitchFamily="18" charset="0"/>
                <a:cs typeface="Times New Roman" panose="02020603050405020304" pitchFamily="18" charset="0"/>
              </a:rPr>
              <a:t> Code </a:t>
            </a:r>
            <a:r>
              <a:rPr lang="en-US" sz="1300" i="1" dirty="0">
                <a:effectLst/>
                <a:latin typeface="+mj-lt"/>
                <a:ea typeface="Times New Roman" panose="02020603050405020304" pitchFamily="18" charset="0"/>
              </a:rPr>
              <a:t>of Virginia</a:t>
            </a:r>
            <a:r>
              <a:rPr lang="en-US" sz="1300" dirty="0">
                <a:effectLst/>
                <a:latin typeface="+mj-lt"/>
                <a:ea typeface="Times New Roman" panose="02020603050405020304" pitchFamily="18" charset="0"/>
              </a:rPr>
              <a:t>, the Board of Education reviewed the current SOQ and presented to the Governor and General Assembly the following proposed amendments.</a:t>
            </a:r>
          </a:p>
          <a:p>
            <a:pPr marL="0" lvl="1" indent="0">
              <a:spcBef>
                <a:spcPts val="0"/>
              </a:spcBef>
              <a:buNone/>
            </a:pPr>
            <a:endParaRPr lang="en-US" sz="1800" dirty="0">
              <a:latin typeface="+mj-lt"/>
              <a:ea typeface="Times New Roman" panose="02020603050405020304" pitchFamily="18" charset="0"/>
            </a:endParaRPr>
          </a:p>
          <a:p>
            <a:pPr marL="342900" lvl="1" indent="-342900">
              <a:spcBef>
                <a:spcPts val="0"/>
              </a:spcBef>
              <a:buFont typeface="+mj-lt"/>
              <a:buAutoNum type="arabicPeriod"/>
            </a:pPr>
            <a:r>
              <a:rPr lang="en-US" sz="1700" b="1" dirty="0">
                <a:effectLst/>
                <a:latin typeface="+mj-lt"/>
                <a:ea typeface="Times New Roman" panose="02020603050405020304" pitchFamily="18" charset="0"/>
                <a:cs typeface="Times New Roman" panose="02020603050405020304" pitchFamily="18" charset="0"/>
              </a:rPr>
              <a:t>Eliminating the Recession-Era Support Position Cap                                         (annual </a:t>
            </a:r>
            <a:r>
              <a:rPr lang="en-US" sz="1700" b="1" dirty="0">
                <a:latin typeface="+mj-lt"/>
                <a:ea typeface="Times New Roman" panose="02020603050405020304" pitchFamily="18" charset="0"/>
                <a:cs typeface="Times New Roman" panose="02020603050405020304" pitchFamily="18" charset="0"/>
              </a:rPr>
              <a:t>c</a:t>
            </a:r>
            <a:r>
              <a:rPr lang="en-US" sz="1700" b="1" dirty="0">
                <a:effectLst/>
                <a:latin typeface="+mj-lt"/>
                <a:ea typeface="Times New Roman" panose="02020603050405020304" pitchFamily="18" charset="0"/>
                <a:cs typeface="Times New Roman" panose="02020603050405020304" pitchFamily="18" charset="0"/>
              </a:rPr>
              <a:t>ost = $407m)</a:t>
            </a:r>
            <a:endParaRPr lang="en-US" sz="1700" dirty="0">
              <a:effectLst/>
              <a:latin typeface="+mj-lt"/>
              <a:ea typeface="Times New Roman" panose="02020603050405020304" pitchFamily="18" charset="0"/>
              <a:cs typeface="Times New Roman" panose="02020603050405020304" pitchFamily="18" charset="0"/>
            </a:endParaRPr>
          </a:p>
          <a:p>
            <a:pPr marL="342900" lvl="1" indent="-342900">
              <a:spcBef>
                <a:spcPts val="0"/>
              </a:spcBef>
              <a:buFont typeface="+mj-lt"/>
              <a:buAutoNum type="arabicPeriod"/>
            </a:pPr>
            <a:r>
              <a:rPr lang="en-US" sz="1700" b="1" dirty="0">
                <a:effectLst/>
                <a:latin typeface="+mj-lt"/>
                <a:ea typeface="Times New Roman" panose="02020603050405020304" pitchFamily="18" charset="0"/>
              </a:rPr>
              <a:t>Create an Equity Fund (Enhance At-Risk Add-on and combin</a:t>
            </a:r>
            <a:r>
              <a:rPr lang="en-US" sz="1700" b="1" dirty="0">
                <a:latin typeface="+mj-lt"/>
                <a:ea typeface="Times New Roman" panose="02020603050405020304" pitchFamily="18" charset="0"/>
              </a:rPr>
              <a:t>e with Prevention, Intervention, Remediation Program</a:t>
            </a:r>
            <a:r>
              <a:rPr lang="en-US" sz="1700" b="1" dirty="0">
                <a:effectLst/>
                <a:latin typeface="+mj-lt"/>
                <a:ea typeface="Times New Roman" panose="02020603050405020304" pitchFamily="18" charset="0"/>
              </a:rPr>
              <a:t>)  (a</a:t>
            </a:r>
            <a:r>
              <a:rPr lang="en-US" sz="1700" b="1" dirty="0">
                <a:effectLst/>
                <a:latin typeface="+mj-lt"/>
                <a:ea typeface="Times New Roman" panose="02020603050405020304" pitchFamily="18" charset="0"/>
                <a:cs typeface="Times New Roman" panose="02020603050405020304" pitchFamily="18" charset="0"/>
              </a:rPr>
              <a:t>nnual </a:t>
            </a:r>
            <a:r>
              <a:rPr lang="en-US" sz="1700" b="1" dirty="0">
                <a:latin typeface="+mj-lt"/>
                <a:ea typeface="Times New Roman" panose="02020603050405020304" pitchFamily="18" charset="0"/>
                <a:cs typeface="Times New Roman" panose="02020603050405020304" pitchFamily="18" charset="0"/>
              </a:rPr>
              <a:t>c</a:t>
            </a:r>
            <a:r>
              <a:rPr lang="en-US" sz="1700" b="1" dirty="0">
                <a:effectLst/>
                <a:latin typeface="+mj-lt"/>
                <a:ea typeface="Times New Roman" panose="02020603050405020304" pitchFamily="18" charset="0"/>
                <a:cs typeface="Times New Roman" panose="02020603050405020304" pitchFamily="18" charset="0"/>
              </a:rPr>
              <a:t>ost = $ m)</a:t>
            </a:r>
            <a:endParaRPr lang="en-US" sz="1700" dirty="0">
              <a:effectLst/>
              <a:latin typeface="+mj-lt"/>
              <a:ea typeface="Times New Roman" panose="02020603050405020304" pitchFamily="18" charset="0"/>
              <a:cs typeface="Times New Roman" panose="02020603050405020304" pitchFamily="18" charset="0"/>
            </a:endParaRPr>
          </a:p>
          <a:p>
            <a:pPr marL="342900" lvl="1" indent="-342900">
              <a:spcBef>
                <a:spcPts val="0"/>
              </a:spcBef>
              <a:buFont typeface="+mj-lt"/>
              <a:buAutoNum type="arabicPeriod"/>
            </a:pPr>
            <a:r>
              <a:rPr lang="en-US" sz="1700" b="1" dirty="0">
                <a:effectLst/>
                <a:latin typeface="+mj-lt"/>
                <a:ea typeface="Times New Roman" panose="02020603050405020304" pitchFamily="18" charset="0"/>
                <a:cs typeface="Times New Roman" panose="02020603050405020304" pitchFamily="18" charset="0"/>
              </a:rPr>
              <a:t>Teacher Leader/Principal Mentor Programs </a:t>
            </a:r>
            <a:r>
              <a:rPr lang="en-US" sz="1700" b="1" dirty="0">
                <a:effectLst/>
                <a:latin typeface="+mj-lt"/>
                <a:ea typeface="Times New Roman" panose="02020603050405020304" pitchFamily="18" charset="0"/>
              </a:rPr>
              <a:t>(a</a:t>
            </a:r>
            <a:r>
              <a:rPr lang="en-US" sz="1700" b="1" dirty="0">
                <a:effectLst/>
                <a:latin typeface="+mj-lt"/>
                <a:ea typeface="Times New Roman" panose="02020603050405020304" pitchFamily="18" charset="0"/>
                <a:cs typeface="Times New Roman" panose="02020603050405020304" pitchFamily="18" charset="0"/>
              </a:rPr>
              <a:t>nnual </a:t>
            </a:r>
            <a:r>
              <a:rPr lang="en-US" sz="1700" b="1" dirty="0">
                <a:latin typeface="+mj-lt"/>
                <a:ea typeface="Times New Roman" panose="02020603050405020304" pitchFamily="18" charset="0"/>
                <a:cs typeface="Times New Roman" panose="02020603050405020304" pitchFamily="18" charset="0"/>
              </a:rPr>
              <a:t>c</a:t>
            </a:r>
            <a:r>
              <a:rPr lang="en-US" sz="1700" b="1" dirty="0">
                <a:effectLst/>
                <a:latin typeface="+mj-lt"/>
                <a:ea typeface="Times New Roman" panose="02020603050405020304" pitchFamily="18" charset="0"/>
                <a:cs typeface="Times New Roman" panose="02020603050405020304" pitchFamily="18" charset="0"/>
              </a:rPr>
              <a:t>ost = $111m)</a:t>
            </a:r>
            <a:endParaRPr lang="en-US" sz="1700" dirty="0">
              <a:effectLst/>
              <a:latin typeface="+mj-lt"/>
              <a:ea typeface="Times New Roman" panose="02020603050405020304" pitchFamily="18" charset="0"/>
              <a:cs typeface="Times New Roman" panose="02020603050405020304" pitchFamily="18" charset="0"/>
            </a:endParaRPr>
          </a:p>
          <a:p>
            <a:pPr marL="342900" lvl="1" indent="-342900">
              <a:spcBef>
                <a:spcPts val="0"/>
              </a:spcBef>
              <a:buFont typeface="+mj-lt"/>
              <a:buAutoNum type="arabicPeriod"/>
            </a:pPr>
            <a:r>
              <a:rPr lang="en-US" sz="1700" b="1" dirty="0">
                <a:effectLst/>
                <a:latin typeface="+mj-lt"/>
                <a:ea typeface="Times New Roman" panose="02020603050405020304" pitchFamily="18" charset="0"/>
                <a:cs typeface="Times New Roman" panose="02020603050405020304" pitchFamily="18" charset="0"/>
              </a:rPr>
              <a:t>Increase staffing ratios for ESL Teachers  </a:t>
            </a:r>
            <a:r>
              <a:rPr lang="en-US" sz="1700" b="1" dirty="0">
                <a:effectLst/>
                <a:latin typeface="+mj-lt"/>
                <a:ea typeface="Times New Roman" panose="02020603050405020304" pitchFamily="18" charset="0"/>
              </a:rPr>
              <a:t>(a</a:t>
            </a:r>
            <a:r>
              <a:rPr lang="en-US" sz="1700" b="1" dirty="0">
                <a:effectLst/>
                <a:latin typeface="+mj-lt"/>
                <a:ea typeface="Times New Roman" panose="02020603050405020304" pitchFamily="18" charset="0"/>
                <a:cs typeface="Times New Roman" panose="02020603050405020304" pitchFamily="18" charset="0"/>
              </a:rPr>
              <a:t>nnual </a:t>
            </a:r>
            <a:r>
              <a:rPr lang="en-US" sz="1700" b="1" dirty="0">
                <a:latin typeface="+mj-lt"/>
                <a:ea typeface="Times New Roman" panose="02020603050405020304" pitchFamily="18" charset="0"/>
                <a:cs typeface="Times New Roman" panose="02020603050405020304" pitchFamily="18" charset="0"/>
              </a:rPr>
              <a:t>c</a:t>
            </a:r>
            <a:r>
              <a:rPr lang="en-US" sz="1700" b="1" dirty="0">
                <a:effectLst/>
                <a:latin typeface="+mj-lt"/>
                <a:ea typeface="Times New Roman" panose="02020603050405020304" pitchFamily="18" charset="0"/>
                <a:cs typeface="Times New Roman" panose="02020603050405020304" pitchFamily="18" charset="0"/>
              </a:rPr>
              <a:t>ost = $31m)</a:t>
            </a:r>
          </a:p>
          <a:p>
            <a:pPr marL="342900" lvl="1" indent="-342900">
              <a:spcBef>
                <a:spcPts val="0"/>
              </a:spcBef>
              <a:buFont typeface="+mj-lt"/>
              <a:buAutoNum type="arabicPeriod"/>
            </a:pPr>
            <a:r>
              <a:rPr lang="en-US" sz="1700" b="1" dirty="0">
                <a:effectLst/>
                <a:latin typeface="+mj-lt"/>
                <a:ea typeface="Times New Roman" panose="02020603050405020304" pitchFamily="18" charset="0"/>
                <a:cs typeface="Times New Roman" panose="02020603050405020304" pitchFamily="18" charset="0"/>
              </a:rPr>
              <a:t>Increase Specialized Student Support Personnel </a:t>
            </a:r>
            <a:r>
              <a:rPr lang="en-US" sz="1700" b="1" dirty="0">
                <a:effectLst/>
                <a:latin typeface="+mj-lt"/>
                <a:ea typeface="Times New Roman" panose="02020603050405020304" pitchFamily="18" charset="0"/>
              </a:rPr>
              <a:t>(a</a:t>
            </a:r>
            <a:r>
              <a:rPr lang="en-US" sz="1700" b="1" dirty="0">
                <a:effectLst/>
                <a:latin typeface="+mj-lt"/>
                <a:ea typeface="Times New Roman" panose="02020603050405020304" pitchFamily="18" charset="0"/>
                <a:cs typeface="Times New Roman" panose="02020603050405020304" pitchFamily="18" charset="0"/>
              </a:rPr>
              <a:t>nnual </a:t>
            </a:r>
            <a:r>
              <a:rPr lang="en-US" sz="1700" b="1" dirty="0">
                <a:latin typeface="+mj-lt"/>
                <a:ea typeface="Times New Roman" panose="02020603050405020304" pitchFamily="18" charset="0"/>
                <a:cs typeface="Times New Roman" panose="02020603050405020304" pitchFamily="18" charset="0"/>
              </a:rPr>
              <a:t>c</a:t>
            </a:r>
            <a:r>
              <a:rPr lang="en-US" sz="1700" b="1" dirty="0">
                <a:effectLst/>
                <a:latin typeface="+mj-lt"/>
                <a:ea typeface="Times New Roman" panose="02020603050405020304" pitchFamily="18" charset="0"/>
                <a:cs typeface="Times New Roman" panose="02020603050405020304" pitchFamily="18" charset="0"/>
              </a:rPr>
              <a:t>ost = $ m)</a:t>
            </a:r>
          </a:p>
          <a:p>
            <a:pPr marL="342900" lvl="1" indent="-342900">
              <a:spcBef>
                <a:spcPts val="0"/>
              </a:spcBef>
              <a:buFont typeface="+mj-lt"/>
              <a:buAutoNum type="arabicPeriod"/>
            </a:pPr>
            <a:r>
              <a:rPr lang="en-US" sz="1700" b="1" dirty="0">
                <a:effectLst/>
                <a:latin typeface="+mj-lt"/>
                <a:ea typeface="Times New Roman" panose="02020603050405020304" pitchFamily="18" charset="0"/>
                <a:cs typeface="Times New Roman" panose="02020603050405020304" pitchFamily="18" charset="0"/>
              </a:rPr>
              <a:t>Increase Reading Specialists </a:t>
            </a:r>
            <a:r>
              <a:rPr lang="en-US" sz="1700" b="1" dirty="0">
                <a:effectLst/>
                <a:latin typeface="+mj-lt"/>
                <a:ea typeface="Times New Roman" panose="02020603050405020304" pitchFamily="18" charset="0"/>
              </a:rPr>
              <a:t>(a</a:t>
            </a:r>
            <a:r>
              <a:rPr lang="en-US" sz="1700" b="1" dirty="0">
                <a:effectLst/>
                <a:latin typeface="+mj-lt"/>
                <a:ea typeface="Times New Roman" panose="02020603050405020304" pitchFamily="18" charset="0"/>
                <a:cs typeface="Times New Roman" panose="02020603050405020304" pitchFamily="18" charset="0"/>
              </a:rPr>
              <a:t>nnual </a:t>
            </a:r>
            <a:r>
              <a:rPr lang="en-US" sz="1700" b="1" dirty="0">
                <a:latin typeface="+mj-lt"/>
                <a:ea typeface="Times New Roman" panose="02020603050405020304" pitchFamily="18" charset="0"/>
                <a:cs typeface="Times New Roman" panose="02020603050405020304" pitchFamily="18" charset="0"/>
              </a:rPr>
              <a:t>c</a:t>
            </a:r>
            <a:r>
              <a:rPr lang="en-US" sz="1700" b="1" dirty="0">
                <a:effectLst/>
                <a:latin typeface="+mj-lt"/>
                <a:ea typeface="Times New Roman" panose="02020603050405020304" pitchFamily="18" charset="0"/>
                <a:cs typeface="Times New Roman" panose="02020603050405020304" pitchFamily="18" charset="0"/>
              </a:rPr>
              <a:t>ost = $44m)</a:t>
            </a:r>
          </a:p>
          <a:p>
            <a:pPr marL="342900" lvl="1" indent="-342900">
              <a:spcBef>
                <a:spcPts val="0"/>
              </a:spcBef>
              <a:buFont typeface="+mj-lt"/>
              <a:buAutoNum type="arabicPeriod"/>
            </a:pPr>
            <a:r>
              <a:rPr lang="en-US" sz="1700" b="1" dirty="0">
                <a:effectLst/>
                <a:latin typeface="+mj-lt"/>
                <a:ea typeface="Times New Roman" panose="02020603050405020304" pitchFamily="18" charset="0"/>
                <a:cs typeface="Times New Roman" panose="02020603050405020304" pitchFamily="18" charset="0"/>
              </a:rPr>
              <a:t>Increase School Counselors staffing standards </a:t>
            </a:r>
            <a:r>
              <a:rPr lang="en-US" sz="1700" b="1" dirty="0">
                <a:effectLst/>
                <a:latin typeface="+mj-lt"/>
                <a:ea typeface="Times New Roman" panose="02020603050405020304" pitchFamily="18" charset="0"/>
              </a:rPr>
              <a:t>(a</a:t>
            </a:r>
            <a:r>
              <a:rPr lang="en-US" sz="1700" b="1" dirty="0">
                <a:effectLst/>
                <a:latin typeface="+mj-lt"/>
                <a:ea typeface="Times New Roman" panose="02020603050405020304" pitchFamily="18" charset="0"/>
                <a:cs typeface="Times New Roman" panose="02020603050405020304" pitchFamily="18" charset="0"/>
              </a:rPr>
              <a:t>nnual </a:t>
            </a:r>
            <a:r>
              <a:rPr lang="en-US" sz="1700" b="1" dirty="0">
                <a:latin typeface="+mj-lt"/>
                <a:ea typeface="Times New Roman" panose="02020603050405020304" pitchFamily="18" charset="0"/>
                <a:cs typeface="Times New Roman" panose="02020603050405020304" pitchFamily="18" charset="0"/>
              </a:rPr>
              <a:t>c</a:t>
            </a:r>
            <a:r>
              <a:rPr lang="en-US" sz="1700" b="1" dirty="0">
                <a:effectLst/>
                <a:latin typeface="+mj-lt"/>
                <a:ea typeface="Times New Roman" panose="02020603050405020304" pitchFamily="18" charset="0"/>
                <a:cs typeface="Times New Roman" panose="02020603050405020304" pitchFamily="18" charset="0"/>
              </a:rPr>
              <a:t>ost = $m)</a:t>
            </a:r>
          </a:p>
          <a:p>
            <a:pPr marL="342900" lvl="1" indent="-342900">
              <a:spcBef>
                <a:spcPts val="0"/>
              </a:spcBef>
              <a:buFont typeface="+mj-lt"/>
              <a:buAutoNum type="arabicPeriod"/>
            </a:pPr>
            <a:r>
              <a:rPr lang="en-US" sz="1700" b="1" dirty="0">
                <a:effectLst/>
                <a:latin typeface="+mj-lt"/>
                <a:ea typeface="Times New Roman" panose="02020603050405020304" pitchFamily="18" charset="0"/>
                <a:cs typeface="Times New Roman" panose="02020603050405020304" pitchFamily="18" charset="0"/>
              </a:rPr>
              <a:t>Increase Elementary Principal staffing standards </a:t>
            </a:r>
            <a:r>
              <a:rPr lang="en-US" sz="1700" b="1" dirty="0">
                <a:effectLst/>
                <a:latin typeface="+mj-lt"/>
                <a:ea typeface="Times New Roman" panose="02020603050405020304" pitchFamily="18" charset="0"/>
              </a:rPr>
              <a:t>(a</a:t>
            </a:r>
            <a:r>
              <a:rPr lang="en-US" sz="1700" b="1" dirty="0">
                <a:effectLst/>
                <a:latin typeface="+mj-lt"/>
                <a:ea typeface="Times New Roman" panose="02020603050405020304" pitchFamily="18" charset="0"/>
                <a:cs typeface="Times New Roman" panose="02020603050405020304" pitchFamily="18" charset="0"/>
              </a:rPr>
              <a:t>nnual </a:t>
            </a:r>
            <a:r>
              <a:rPr lang="en-US" sz="1700" b="1" dirty="0">
                <a:latin typeface="+mj-lt"/>
                <a:ea typeface="Times New Roman" panose="02020603050405020304" pitchFamily="18" charset="0"/>
                <a:cs typeface="Times New Roman" panose="02020603050405020304" pitchFamily="18" charset="0"/>
              </a:rPr>
              <a:t>c</a:t>
            </a:r>
            <a:r>
              <a:rPr lang="en-US" sz="1700" b="1" dirty="0">
                <a:effectLst/>
                <a:latin typeface="+mj-lt"/>
                <a:ea typeface="Times New Roman" panose="02020603050405020304" pitchFamily="18" charset="0"/>
                <a:cs typeface="Times New Roman" panose="02020603050405020304" pitchFamily="18" charset="0"/>
              </a:rPr>
              <a:t>ost = $8m)</a:t>
            </a:r>
            <a:endParaRPr lang="en-US" sz="1700" dirty="0">
              <a:effectLst/>
              <a:latin typeface="+mj-lt"/>
              <a:ea typeface="Times New Roman" panose="02020603050405020304" pitchFamily="18" charset="0"/>
              <a:cs typeface="Times New Roman" panose="02020603050405020304" pitchFamily="18" charset="0"/>
            </a:endParaRPr>
          </a:p>
          <a:p>
            <a:pPr marL="342900" lvl="1" indent="-342900">
              <a:spcBef>
                <a:spcPts val="0"/>
              </a:spcBef>
              <a:buFont typeface="+mj-lt"/>
              <a:buAutoNum type="arabicPeriod"/>
            </a:pPr>
            <a:r>
              <a:rPr lang="en-US" sz="1700" b="1" dirty="0">
                <a:effectLst/>
                <a:latin typeface="+mj-lt"/>
                <a:ea typeface="Times New Roman" panose="02020603050405020304" pitchFamily="18" charset="0"/>
                <a:cs typeface="Times New Roman" panose="02020603050405020304" pitchFamily="18" charset="0"/>
              </a:rPr>
              <a:t>Increase Assistant Principals staffing standards </a:t>
            </a:r>
            <a:r>
              <a:rPr lang="en-US" sz="1700" b="1" dirty="0">
                <a:effectLst/>
                <a:latin typeface="+mj-lt"/>
                <a:ea typeface="Times New Roman" panose="02020603050405020304" pitchFamily="18" charset="0"/>
              </a:rPr>
              <a:t>(a</a:t>
            </a:r>
            <a:r>
              <a:rPr lang="en-US" sz="1700" b="1" dirty="0">
                <a:effectLst/>
                <a:latin typeface="+mj-lt"/>
                <a:ea typeface="Times New Roman" panose="02020603050405020304" pitchFamily="18" charset="0"/>
                <a:cs typeface="Times New Roman" panose="02020603050405020304" pitchFamily="18" charset="0"/>
              </a:rPr>
              <a:t>nnual </a:t>
            </a:r>
            <a:r>
              <a:rPr lang="en-US" sz="1700" b="1" dirty="0">
                <a:latin typeface="+mj-lt"/>
                <a:ea typeface="Times New Roman" panose="02020603050405020304" pitchFamily="18" charset="0"/>
                <a:cs typeface="Times New Roman" panose="02020603050405020304" pitchFamily="18" charset="0"/>
              </a:rPr>
              <a:t>c</a:t>
            </a:r>
            <a:r>
              <a:rPr lang="en-US" sz="1700" b="1" dirty="0">
                <a:effectLst/>
                <a:latin typeface="+mj-lt"/>
                <a:ea typeface="Times New Roman" panose="02020603050405020304" pitchFamily="18" charset="0"/>
                <a:cs typeface="Times New Roman" panose="02020603050405020304" pitchFamily="18" charset="0"/>
              </a:rPr>
              <a:t>ost = $83m)</a:t>
            </a:r>
          </a:p>
          <a:p>
            <a:pPr marL="342900" lvl="1" indent="-342900">
              <a:spcBef>
                <a:spcPts val="0"/>
              </a:spcBef>
              <a:buFont typeface="+mj-lt"/>
              <a:buAutoNum type="arabicPeriod"/>
            </a:pP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1" indent="-342900">
              <a:spcBef>
                <a:spcPts val="0"/>
              </a:spcBef>
              <a:buFont typeface="+mj-lt"/>
              <a:buAutoNum type="arabicPeriod"/>
            </a:pPr>
            <a:endParaRPr lang="en-US" sz="1800" dirty="0">
              <a:effectLst/>
              <a:latin typeface="Courier"/>
              <a:ea typeface="Times New Roman" panose="02020603050405020304" pitchFamily="18" charset="0"/>
              <a:cs typeface="Times New Roman" panose="02020603050405020304" pitchFamily="18" charset="0"/>
            </a:endParaRPr>
          </a:p>
          <a:p>
            <a:pPr marL="342900" lvl="1" indent="-342900">
              <a:spcBef>
                <a:spcPts val="0"/>
              </a:spcBef>
              <a:buFont typeface="+mj-lt"/>
              <a:buAutoNum type="arabicPeriod"/>
            </a:pPr>
            <a:endParaRPr lang="en-US" sz="1800" dirty="0">
              <a:effectLst/>
              <a:latin typeface="Courier"/>
              <a:ea typeface="Times New Roman" panose="02020603050405020304" pitchFamily="18" charset="0"/>
              <a:cs typeface="Times New Roman" panose="02020603050405020304" pitchFamily="18" charset="0"/>
            </a:endParaRPr>
          </a:p>
          <a:p>
            <a:pPr marL="342900" lvl="1" indent="-342900">
              <a:spcBef>
                <a:spcPts val="0"/>
              </a:spcBef>
              <a:buFont typeface="+mj-lt"/>
              <a:buAutoNum type="arabicPeriod"/>
            </a:pPr>
            <a:endParaRPr lang="en-US" sz="1800" dirty="0">
              <a:effectLst/>
              <a:latin typeface="Courier"/>
              <a:ea typeface="Times New Roman" panose="02020603050405020304" pitchFamily="18" charset="0"/>
              <a:cs typeface="Times New Roman" panose="02020603050405020304" pitchFamily="18" charset="0"/>
            </a:endParaRPr>
          </a:p>
          <a:p>
            <a:pPr marL="342900" lvl="1" indent="-342900">
              <a:spcBef>
                <a:spcPts val="0"/>
              </a:spcBef>
              <a:buFont typeface="+mj-lt"/>
              <a:buAutoNum type="arabicPeriod"/>
            </a:pPr>
            <a:endParaRPr lang="en-US" sz="1800" dirty="0">
              <a:effectLst/>
              <a:latin typeface="Times New Roman" panose="02020603050405020304" pitchFamily="18" charset="0"/>
              <a:ea typeface="Times New Roman" panose="02020603050405020304" pitchFamily="18" charset="0"/>
            </a:endParaRPr>
          </a:p>
          <a:p>
            <a:pPr marL="342900" lvl="1" indent="-342900">
              <a:spcBef>
                <a:spcPts val="0"/>
              </a:spcBef>
              <a:buFont typeface="+mj-lt"/>
              <a:buAutoNum type="arabicPeriod"/>
            </a:pPr>
            <a:endParaRPr lang="en-US" sz="1800" dirty="0">
              <a:effectLst/>
              <a:latin typeface="Times New Roman" panose="02020603050405020304" pitchFamily="18" charset="0"/>
              <a:ea typeface="Times New Roman" panose="02020603050405020304" pitchFamily="18" charset="0"/>
            </a:endParaRPr>
          </a:p>
          <a:p>
            <a:pPr marL="274320" lvl="2" indent="0">
              <a:spcBef>
                <a:spcPts val="0"/>
              </a:spcBef>
              <a:buNone/>
            </a:pPr>
            <a:endParaRPr lang="en-US" sz="1600" dirty="0">
              <a:latin typeface="Times New Roman" panose="02020603050405020304" pitchFamily="18" charset="0"/>
              <a:ea typeface="Times New Roman" panose="02020603050405020304" pitchFamily="18" charset="0"/>
            </a:endParaRPr>
          </a:p>
          <a:p>
            <a:pPr marL="342900" lvl="1" indent="-342900">
              <a:spcBef>
                <a:spcPts val="0"/>
              </a:spcBef>
              <a:buFont typeface="+mj-lt"/>
              <a:buAutoNum type="arabicPeriod"/>
            </a:pPr>
            <a:endParaRPr lang="en-US" sz="1800" dirty="0">
              <a:effectLst/>
              <a:latin typeface="Times New Roman" panose="02020603050405020304" pitchFamily="18" charset="0"/>
              <a:ea typeface="Times New Roman" panose="02020603050405020304" pitchFamily="18" charset="0"/>
            </a:endParaRPr>
          </a:p>
          <a:p>
            <a:pPr marL="342900" lvl="1" indent="-342900">
              <a:spcBef>
                <a:spcPts val="0"/>
              </a:spcBef>
              <a:buFont typeface="+mj-lt"/>
              <a:buAutoNum type="arabicPeriod"/>
            </a:pPr>
            <a:endParaRPr lang="en-US" dirty="0"/>
          </a:p>
        </p:txBody>
      </p:sp>
    </p:spTree>
    <p:extLst>
      <p:ext uri="{BB962C8B-B14F-4D97-AF65-F5344CB8AC3E}">
        <p14:creationId xmlns:p14="http://schemas.microsoft.com/office/powerpoint/2010/main" val="972225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9ECFC3-E716-4C86-9D09-C485A71AF989}"/>
              </a:ext>
            </a:extLst>
          </p:cNvPr>
          <p:cNvSpPr>
            <a:spLocks noGrp="1"/>
          </p:cNvSpPr>
          <p:nvPr>
            <p:ph type="sldNum" sz="quarter" idx="12"/>
          </p:nvPr>
        </p:nvSpPr>
        <p:spPr/>
        <p:txBody>
          <a:bodyPr/>
          <a:lstStyle/>
          <a:p>
            <a:fld id="{A6FFBDAD-BBBF-FC47-A21E-B6646637E485}" type="slidenum">
              <a:rPr lang="en-US" smtClean="0"/>
              <a:t>6</a:t>
            </a:fld>
            <a:endParaRPr lang="en-US"/>
          </a:p>
        </p:txBody>
      </p:sp>
      <p:graphicFrame>
        <p:nvGraphicFramePr>
          <p:cNvPr id="5" name="Table 4">
            <a:extLst>
              <a:ext uri="{FF2B5EF4-FFF2-40B4-BE49-F238E27FC236}">
                <a16:creationId xmlns:a16="http://schemas.microsoft.com/office/drawing/2014/main" id="{D0A414B9-F9EB-4178-B058-DFDC5D22F90C}"/>
              </a:ext>
            </a:extLst>
          </p:cNvPr>
          <p:cNvGraphicFramePr>
            <a:graphicFrameLocks noGrp="1"/>
          </p:cNvGraphicFramePr>
          <p:nvPr>
            <p:extLst>
              <p:ext uri="{D42A27DB-BD31-4B8C-83A1-F6EECF244321}">
                <p14:modId xmlns:p14="http://schemas.microsoft.com/office/powerpoint/2010/main" val="2005054956"/>
              </p:ext>
            </p:extLst>
          </p:nvPr>
        </p:nvGraphicFramePr>
        <p:xfrm>
          <a:off x="797485" y="1245254"/>
          <a:ext cx="7647268" cy="3374892"/>
        </p:xfrm>
        <a:graphic>
          <a:graphicData uri="http://schemas.openxmlformats.org/drawingml/2006/table">
            <a:tbl>
              <a:tblPr>
                <a:tableStyleId>{5C22544A-7EE6-4342-B048-85BDC9FD1C3A}</a:tableStyleId>
              </a:tblPr>
              <a:tblGrid>
                <a:gridCol w="4427259">
                  <a:extLst>
                    <a:ext uri="{9D8B030D-6E8A-4147-A177-3AD203B41FA5}">
                      <a16:colId xmlns:a16="http://schemas.microsoft.com/office/drawing/2014/main" val="743795031"/>
                    </a:ext>
                  </a:extLst>
                </a:gridCol>
                <a:gridCol w="990183">
                  <a:extLst>
                    <a:ext uri="{9D8B030D-6E8A-4147-A177-3AD203B41FA5}">
                      <a16:colId xmlns:a16="http://schemas.microsoft.com/office/drawing/2014/main" val="4294836642"/>
                    </a:ext>
                  </a:extLst>
                </a:gridCol>
                <a:gridCol w="1056829">
                  <a:extLst>
                    <a:ext uri="{9D8B030D-6E8A-4147-A177-3AD203B41FA5}">
                      <a16:colId xmlns:a16="http://schemas.microsoft.com/office/drawing/2014/main" val="2456356344"/>
                    </a:ext>
                  </a:extLst>
                </a:gridCol>
                <a:gridCol w="1172997">
                  <a:extLst>
                    <a:ext uri="{9D8B030D-6E8A-4147-A177-3AD203B41FA5}">
                      <a16:colId xmlns:a16="http://schemas.microsoft.com/office/drawing/2014/main" val="3978633696"/>
                    </a:ext>
                  </a:extLst>
                </a:gridCol>
              </a:tblGrid>
              <a:tr h="273782">
                <a:tc gridSpan="4">
                  <a:txBody>
                    <a:bodyPr/>
                    <a:lstStyle/>
                    <a:p>
                      <a:pPr algn="ctr" fontAlgn="b"/>
                      <a:r>
                        <a:rPr lang="en-US" sz="1600" b="1" u="none" strike="noStrike" dirty="0">
                          <a:effectLst/>
                          <a:latin typeface="+mj-lt"/>
                        </a:rPr>
                        <a:t>Comparison of Law Enforcement Expenditure Growth in Virginia ($mil.)</a:t>
                      </a:r>
                      <a:endParaRPr lang="en-US" sz="1600" b="1" i="0" u="none" strike="noStrike" dirty="0">
                        <a:solidFill>
                          <a:srgbClr val="000000"/>
                        </a:solidFill>
                        <a:effectLst/>
                        <a:latin typeface="+mj-lt"/>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2430166"/>
                  </a:ext>
                </a:extLst>
              </a:tr>
              <a:tr h="628684">
                <a:tc>
                  <a:txBody>
                    <a:bodyPr/>
                    <a:lstStyle/>
                    <a:p>
                      <a:pPr algn="l" fontAlgn="b"/>
                      <a:endParaRPr lang="en-US" sz="1400" b="0" i="0" u="none" strike="noStrike" dirty="0">
                        <a:solidFill>
                          <a:srgbClr val="000000"/>
                        </a:solidFill>
                        <a:effectLst/>
                        <a:latin typeface="+mj-lt"/>
                      </a:endParaRPr>
                    </a:p>
                  </a:txBody>
                  <a:tcPr marL="9525" marR="9525" marT="9525" marB="0" anchor="b"/>
                </a:tc>
                <a:tc>
                  <a:txBody>
                    <a:bodyPr/>
                    <a:lstStyle/>
                    <a:p>
                      <a:pPr algn="r" fontAlgn="b"/>
                      <a:r>
                        <a:rPr lang="en-US" sz="1400" u="sng" strike="noStrike">
                          <a:effectLst/>
                          <a:latin typeface="+mj-lt"/>
                        </a:rPr>
                        <a:t>FY2007</a:t>
                      </a:r>
                      <a:endParaRPr lang="en-US" sz="1400" b="0" i="0" u="sng" strike="noStrike">
                        <a:solidFill>
                          <a:srgbClr val="000000"/>
                        </a:solidFill>
                        <a:effectLst/>
                        <a:latin typeface="+mj-lt"/>
                      </a:endParaRPr>
                    </a:p>
                  </a:txBody>
                  <a:tcPr marL="9525" marR="9525" marT="9525" marB="0" anchor="b"/>
                </a:tc>
                <a:tc>
                  <a:txBody>
                    <a:bodyPr/>
                    <a:lstStyle/>
                    <a:p>
                      <a:pPr algn="r" fontAlgn="b"/>
                      <a:r>
                        <a:rPr lang="en-US" sz="1400" u="sng" strike="noStrike">
                          <a:effectLst/>
                          <a:latin typeface="+mj-lt"/>
                        </a:rPr>
                        <a:t>FY2022</a:t>
                      </a:r>
                      <a:endParaRPr lang="en-US" sz="1400" b="0" i="0" u="sng" strike="noStrike">
                        <a:solidFill>
                          <a:srgbClr val="000000"/>
                        </a:solidFill>
                        <a:effectLst/>
                        <a:latin typeface="+mj-lt"/>
                      </a:endParaRPr>
                    </a:p>
                  </a:txBody>
                  <a:tcPr marL="9525" marR="9525" marT="9525" marB="0" anchor="b"/>
                </a:tc>
                <a:tc>
                  <a:txBody>
                    <a:bodyPr/>
                    <a:lstStyle/>
                    <a:p>
                      <a:pPr algn="r" fontAlgn="b"/>
                      <a:r>
                        <a:rPr lang="en-US" sz="1400" u="none" strike="noStrike" dirty="0">
                          <a:effectLst/>
                          <a:latin typeface="+mj-lt"/>
                        </a:rPr>
                        <a:t>% Growth </a:t>
                      </a:r>
                      <a:r>
                        <a:rPr lang="en-US" sz="1400" u="sng" strike="noStrike" dirty="0">
                          <a:effectLst/>
                          <a:latin typeface="+mj-lt"/>
                        </a:rPr>
                        <a:t>FY 2007-22</a:t>
                      </a:r>
                      <a:endParaRPr lang="en-US" sz="14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4051539485"/>
                  </a:ext>
                </a:extLst>
              </a:tr>
              <a:tr h="375182">
                <a:tc>
                  <a:txBody>
                    <a:bodyPr/>
                    <a:lstStyle/>
                    <a:p>
                      <a:pPr algn="l" fontAlgn="b"/>
                      <a:r>
                        <a:rPr lang="en-US" sz="1400" b="1" u="none" strike="noStrike" dirty="0">
                          <a:effectLst/>
                          <a:latin typeface="+mj-lt"/>
                        </a:rPr>
                        <a:t>Actual State Aid to Police (HB 599)</a:t>
                      </a:r>
                      <a:endParaRPr lang="en-US" sz="1400" b="1" i="0" u="none" strike="noStrike" dirty="0">
                        <a:solidFill>
                          <a:srgbClr val="000000"/>
                        </a:solidFill>
                        <a:effectLst/>
                        <a:latin typeface="+mj-lt"/>
                      </a:endParaRPr>
                    </a:p>
                  </a:txBody>
                  <a:tcPr marL="9525" marR="9525" marT="9525" marB="0" anchor="b"/>
                </a:tc>
                <a:tc>
                  <a:txBody>
                    <a:bodyPr/>
                    <a:lstStyle/>
                    <a:p>
                      <a:pPr algn="r" fontAlgn="b"/>
                      <a:r>
                        <a:rPr lang="en-US" sz="1400" b="1" u="none" strike="noStrike" dirty="0">
                          <a:effectLst/>
                          <a:latin typeface="+mj-lt"/>
                        </a:rPr>
                        <a:t>$206.3</a:t>
                      </a:r>
                      <a:endParaRPr lang="en-US" sz="1400" b="1" i="0" u="none" strike="noStrike" dirty="0">
                        <a:solidFill>
                          <a:srgbClr val="000000"/>
                        </a:solidFill>
                        <a:effectLst/>
                        <a:latin typeface="+mj-lt"/>
                      </a:endParaRPr>
                    </a:p>
                  </a:txBody>
                  <a:tcPr marL="9525" marR="9525" marT="9525" marB="0" anchor="b"/>
                </a:tc>
                <a:tc>
                  <a:txBody>
                    <a:bodyPr/>
                    <a:lstStyle/>
                    <a:p>
                      <a:pPr algn="r" fontAlgn="b"/>
                      <a:r>
                        <a:rPr lang="en-US" sz="1400" b="1" u="none" strike="noStrike" dirty="0">
                          <a:effectLst/>
                          <a:latin typeface="+mj-lt"/>
                        </a:rPr>
                        <a:t>$191.7</a:t>
                      </a:r>
                      <a:endParaRPr lang="en-US" sz="1400" b="1" i="0" u="none" strike="noStrike" dirty="0">
                        <a:solidFill>
                          <a:srgbClr val="000000"/>
                        </a:solidFill>
                        <a:effectLst/>
                        <a:latin typeface="+mj-lt"/>
                      </a:endParaRPr>
                    </a:p>
                  </a:txBody>
                  <a:tcPr marL="9525" marR="9525" marT="9525" marB="0" anchor="b"/>
                </a:tc>
                <a:tc>
                  <a:txBody>
                    <a:bodyPr/>
                    <a:lstStyle/>
                    <a:p>
                      <a:pPr algn="r" fontAlgn="b"/>
                      <a:r>
                        <a:rPr lang="en-US" sz="1400" b="1" u="none" strike="noStrike" dirty="0">
                          <a:effectLst/>
                          <a:latin typeface="+mj-lt"/>
                        </a:rPr>
                        <a:t>-7.1%</a:t>
                      </a:r>
                      <a:endParaRPr lang="en-US" sz="1400" b="1"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3572465316"/>
                  </a:ext>
                </a:extLst>
              </a:tr>
              <a:tr h="372698">
                <a:tc>
                  <a:txBody>
                    <a:bodyPr/>
                    <a:lstStyle/>
                    <a:p>
                      <a:pPr algn="l" fontAlgn="b"/>
                      <a:r>
                        <a:rPr lang="en-US" sz="1400" i="1" u="none" strike="noStrike" dirty="0">
                          <a:effectLst/>
                          <a:latin typeface="+mj-lt"/>
                        </a:rPr>
                        <a:t>HB 599 Aid if by statute (GF Growth since 2000)</a:t>
                      </a:r>
                      <a:endParaRPr lang="en-US" sz="1400" b="0" i="1" u="none" strike="noStrike" dirty="0">
                        <a:solidFill>
                          <a:srgbClr val="000000"/>
                        </a:solidFill>
                        <a:effectLst/>
                        <a:latin typeface="+mj-lt"/>
                      </a:endParaRPr>
                    </a:p>
                  </a:txBody>
                  <a:tcPr marL="9525" marR="9525" marT="9525" marB="0" anchor="b"/>
                </a:tc>
                <a:tc>
                  <a:txBody>
                    <a:bodyPr/>
                    <a:lstStyle/>
                    <a:p>
                      <a:pPr algn="r" fontAlgn="b"/>
                      <a:r>
                        <a:rPr lang="en-US" sz="1400" i="1" u="none" strike="noStrike" dirty="0">
                          <a:effectLst/>
                          <a:latin typeface="+mj-lt"/>
                        </a:rPr>
                        <a:t>$239.2</a:t>
                      </a:r>
                      <a:endParaRPr lang="en-US" sz="1400" b="0" i="1" u="none" strike="noStrike" dirty="0">
                        <a:solidFill>
                          <a:srgbClr val="000000"/>
                        </a:solidFill>
                        <a:effectLst/>
                        <a:latin typeface="+mj-lt"/>
                      </a:endParaRPr>
                    </a:p>
                  </a:txBody>
                  <a:tcPr marL="9525" marR="9525" marT="9525" marB="0" anchor="b"/>
                </a:tc>
                <a:tc>
                  <a:txBody>
                    <a:bodyPr/>
                    <a:lstStyle/>
                    <a:p>
                      <a:pPr algn="r" fontAlgn="b"/>
                      <a:r>
                        <a:rPr lang="en-US" sz="1400" i="1" u="none" strike="noStrike" dirty="0">
                          <a:effectLst/>
                          <a:latin typeface="+mj-lt"/>
                        </a:rPr>
                        <a:t>$359.1</a:t>
                      </a:r>
                      <a:endParaRPr lang="en-US" sz="1400" b="0" i="1" u="none" strike="noStrike" dirty="0">
                        <a:solidFill>
                          <a:srgbClr val="000000"/>
                        </a:solidFill>
                        <a:effectLst/>
                        <a:latin typeface="+mj-lt"/>
                      </a:endParaRPr>
                    </a:p>
                  </a:txBody>
                  <a:tcPr marL="9525" marR="9525" marT="9525" marB="0" anchor="b"/>
                </a:tc>
                <a:tc>
                  <a:txBody>
                    <a:bodyPr/>
                    <a:lstStyle/>
                    <a:p>
                      <a:pPr algn="r" fontAlgn="b"/>
                      <a:r>
                        <a:rPr lang="en-US" sz="1400" i="1" u="none" strike="noStrike" dirty="0">
                          <a:effectLst/>
                          <a:latin typeface="+mj-lt"/>
                        </a:rPr>
                        <a:t>50.1%</a:t>
                      </a:r>
                      <a:endParaRPr lang="en-US" sz="1400" b="1" i="1"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553070727"/>
                  </a:ext>
                </a:extLst>
              </a:tr>
              <a:tr h="527283">
                <a:tc>
                  <a:txBody>
                    <a:bodyPr/>
                    <a:lstStyle/>
                    <a:p>
                      <a:pPr algn="l" fontAlgn="b"/>
                      <a:r>
                        <a:rPr lang="en-US" sz="1400" u="none" strike="noStrike">
                          <a:effectLst/>
                          <a:latin typeface="+mj-lt"/>
                        </a:rPr>
                        <a:t>State Aid for Local Sheriff Law Enforcement</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$82.9</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$100.3</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dirty="0">
                          <a:effectLst/>
                          <a:latin typeface="+mj-lt"/>
                        </a:rPr>
                        <a:t>21.0%</a:t>
                      </a:r>
                      <a:endParaRPr lang="en-US" sz="1400" b="1"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569951712"/>
                  </a:ext>
                </a:extLst>
              </a:tr>
              <a:tr h="527283">
                <a:tc>
                  <a:txBody>
                    <a:bodyPr/>
                    <a:lstStyle/>
                    <a:p>
                      <a:pPr algn="l" fontAlgn="b"/>
                      <a:r>
                        <a:rPr lang="en-US" sz="1400" u="none" strike="noStrike">
                          <a:effectLst/>
                          <a:latin typeface="+mj-lt"/>
                        </a:rPr>
                        <a:t>State Police Appropriations</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$263.9</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$418.7</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dirty="0">
                          <a:effectLst/>
                          <a:latin typeface="+mj-lt"/>
                        </a:rPr>
                        <a:t>58.7%</a:t>
                      </a:r>
                      <a:endParaRPr lang="en-US" sz="1400" b="1"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3328048294"/>
                  </a:ext>
                </a:extLst>
              </a:tr>
              <a:tr h="669980">
                <a:tc>
                  <a:txBody>
                    <a:bodyPr/>
                    <a:lstStyle/>
                    <a:p>
                      <a:pPr algn="l" fontAlgn="b"/>
                      <a:r>
                        <a:rPr lang="en-US" sz="1400" u="none" strike="noStrike" dirty="0">
                          <a:effectLst/>
                          <a:latin typeface="+mj-lt"/>
                        </a:rPr>
                        <a:t>Actual </a:t>
                      </a:r>
                      <a:r>
                        <a:rPr lang="en-US" sz="1400" b="1" u="none" strike="noStrike" dirty="0">
                          <a:effectLst/>
                          <a:latin typeface="+mj-lt"/>
                        </a:rPr>
                        <a:t>Local</a:t>
                      </a:r>
                      <a:r>
                        <a:rPr lang="en-US" sz="1400" u="none" strike="noStrike" dirty="0">
                          <a:effectLst/>
                          <a:latin typeface="+mj-lt"/>
                        </a:rPr>
                        <a:t> Law Enforcement Expenditures </a:t>
                      </a:r>
                    </a:p>
                    <a:p>
                      <a:pPr algn="l" fontAlgn="b"/>
                      <a:r>
                        <a:rPr lang="en-US" sz="1400" i="1" u="none" strike="noStrike" dirty="0">
                          <a:effectLst/>
                          <a:latin typeface="+mj-lt"/>
                        </a:rPr>
                        <a:t>Thru FY 2020</a:t>
                      </a:r>
                      <a:endParaRPr lang="en-US" sz="1400" b="0" i="1" u="none" strike="noStrike" dirty="0">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$1,519.7</a:t>
                      </a:r>
                      <a:endParaRPr lang="en-US" sz="1400" b="0" i="1"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$2,036.3</a:t>
                      </a:r>
                      <a:endParaRPr lang="en-US" sz="1400" b="0" i="1" u="none" strike="noStrike">
                        <a:solidFill>
                          <a:srgbClr val="000000"/>
                        </a:solidFill>
                        <a:effectLst/>
                        <a:latin typeface="+mj-lt"/>
                      </a:endParaRPr>
                    </a:p>
                  </a:txBody>
                  <a:tcPr marL="9525" marR="9525" marT="9525" marB="0" anchor="b"/>
                </a:tc>
                <a:tc>
                  <a:txBody>
                    <a:bodyPr/>
                    <a:lstStyle/>
                    <a:p>
                      <a:pPr algn="r" fontAlgn="b"/>
                      <a:r>
                        <a:rPr lang="en-US" sz="1400" u="none" strike="noStrike" dirty="0">
                          <a:effectLst/>
                          <a:latin typeface="+mj-lt"/>
                        </a:rPr>
                        <a:t>34.0%</a:t>
                      </a:r>
                      <a:endParaRPr lang="en-US" sz="1400" b="1" i="1"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2879935352"/>
                  </a:ext>
                </a:extLst>
              </a:tr>
            </a:tbl>
          </a:graphicData>
        </a:graphic>
      </p:graphicFrame>
    </p:spTree>
    <p:extLst>
      <p:ext uri="{BB962C8B-B14F-4D97-AF65-F5344CB8AC3E}">
        <p14:creationId xmlns:p14="http://schemas.microsoft.com/office/powerpoint/2010/main" val="2843849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A164F4-5D24-4527-930C-960BF830E90C}"/>
              </a:ext>
            </a:extLst>
          </p:cNvPr>
          <p:cNvSpPr>
            <a:spLocks noGrp="1"/>
          </p:cNvSpPr>
          <p:nvPr>
            <p:ph type="sldNum" sz="quarter" idx="12"/>
          </p:nvPr>
        </p:nvSpPr>
        <p:spPr/>
        <p:txBody>
          <a:bodyPr/>
          <a:lstStyle/>
          <a:p>
            <a:fld id="{A6FFBDAD-BBBF-FC47-A21E-B6646637E485}" type="slidenum">
              <a:rPr lang="en-US" smtClean="0"/>
              <a:t>7</a:t>
            </a:fld>
            <a:endParaRPr lang="en-US"/>
          </a:p>
        </p:txBody>
      </p:sp>
      <p:pic>
        <p:nvPicPr>
          <p:cNvPr id="4" name="Picture 3">
            <a:extLst>
              <a:ext uri="{FF2B5EF4-FFF2-40B4-BE49-F238E27FC236}">
                <a16:creationId xmlns:a16="http://schemas.microsoft.com/office/drawing/2014/main" id="{45A04025-29CA-40CA-B9DF-86EB1F746700}"/>
              </a:ext>
            </a:extLst>
          </p:cNvPr>
          <p:cNvPicPr>
            <a:picLocks noChangeAspect="1"/>
          </p:cNvPicPr>
          <p:nvPr/>
        </p:nvPicPr>
        <p:blipFill>
          <a:blip r:embed="rId2"/>
          <a:stretch>
            <a:fillRect/>
          </a:stretch>
        </p:blipFill>
        <p:spPr>
          <a:xfrm>
            <a:off x="739902" y="663568"/>
            <a:ext cx="7664196" cy="5315712"/>
          </a:xfrm>
          <a:prstGeom prst="rect">
            <a:avLst/>
          </a:prstGeom>
        </p:spPr>
      </p:pic>
    </p:spTree>
    <p:extLst>
      <p:ext uri="{BB962C8B-B14F-4D97-AF65-F5344CB8AC3E}">
        <p14:creationId xmlns:p14="http://schemas.microsoft.com/office/powerpoint/2010/main" val="109722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4ADD7B4-83CD-4AEA-916E-54F3ABC1B937}"/>
              </a:ext>
            </a:extLst>
          </p:cNvPr>
          <p:cNvSpPr>
            <a:spLocks noGrp="1"/>
          </p:cNvSpPr>
          <p:nvPr>
            <p:ph type="sldNum" sz="quarter" idx="12"/>
          </p:nvPr>
        </p:nvSpPr>
        <p:spPr/>
        <p:txBody>
          <a:bodyPr/>
          <a:lstStyle/>
          <a:p>
            <a:fld id="{A6FFBDAD-BBBF-FC47-A21E-B6646637E485}" type="slidenum">
              <a:rPr lang="en-US" smtClean="0"/>
              <a:t>8</a:t>
            </a:fld>
            <a:endParaRPr lang="en-US"/>
          </a:p>
        </p:txBody>
      </p:sp>
      <p:sp>
        <p:nvSpPr>
          <p:cNvPr id="3" name="Title 1">
            <a:extLst>
              <a:ext uri="{FF2B5EF4-FFF2-40B4-BE49-F238E27FC236}">
                <a16:creationId xmlns:a16="http://schemas.microsoft.com/office/drawing/2014/main" id="{CD753AD2-858E-4FD7-AF1B-E1F597DAE020}"/>
              </a:ext>
            </a:extLst>
          </p:cNvPr>
          <p:cNvSpPr txBox="1">
            <a:spLocks/>
          </p:cNvSpPr>
          <p:nvPr/>
        </p:nvSpPr>
        <p:spPr>
          <a:xfrm>
            <a:off x="301752" y="288720"/>
            <a:ext cx="8534400" cy="628064"/>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sz="3200" b="1">
                <a:solidFill>
                  <a:srgbClr val="D16349"/>
                </a:solidFill>
                <a:latin typeface="Times New Roman" charset="0"/>
                <a:cs typeface="Times New Roman" charset="0"/>
              </a:rPr>
              <a:t>Local Revenue Reliance</a:t>
            </a:r>
            <a:endParaRPr lang="en-US" dirty="0">
              <a:solidFill>
                <a:srgbClr val="D16349"/>
              </a:solidFill>
            </a:endParaRPr>
          </a:p>
        </p:txBody>
      </p:sp>
      <p:sp>
        <p:nvSpPr>
          <p:cNvPr id="4" name="Slide Number Placeholder 2">
            <a:extLst>
              <a:ext uri="{FF2B5EF4-FFF2-40B4-BE49-F238E27FC236}">
                <a16:creationId xmlns:a16="http://schemas.microsoft.com/office/drawing/2014/main" id="{C33C5B26-2AF7-46C7-B563-E67362DCD0F5}"/>
              </a:ext>
            </a:extLst>
          </p:cNvPr>
          <p:cNvSpPr txBox="1">
            <a:spLocks/>
          </p:cNvSpPr>
          <p:nvPr/>
        </p:nvSpPr>
        <p:spPr>
          <a:xfrm>
            <a:off x="4361688" y="1026372"/>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8</a:t>
            </a:fld>
            <a:endParaRPr lang="en-US"/>
          </a:p>
        </p:txBody>
      </p:sp>
      <p:pic>
        <p:nvPicPr>
          <p:cNvPr id="5" name="Picture 1">
            <a:extLst>
              <a:ext uri="{FF2B5EF4-FFF2-40B4-BE49-F238E27FC236}">
                <a16:creationId xmlns:a16="http://schemas.microsoft.com/office/drawing/2014/main" id="{3F763CC9-C499-4201-843A-C0369684E9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3825" y="1905000"/>
            <a:ext cx="7061200" cy="3441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517666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D7F4F0-63E8-475B-B920-1A19D51C2161}"/>
              </a:ext>
            </a:extLst>
          </p:cNvPr>
          <p:cNvSpPr>
            <a:spLocks noGrp="1"/>
          </p:cNvSpPr>
          <p:nvPr>
            <p:ph type="sldNum" sz="quarter" idx="12"/>
          </p:nvPr>
        </p:nvSpPr>
        <p:spPr/>
        <p:txBody>
          <a:bodyPr/>
          <a:lstStyle/>
          <a:p>
            <a:fld id="{A6FFBDAD-BBBF-FC47-A21E-B6646637E485}" type="slidenum">
              <a:rPr lang="en-US" smtClean="0"/>
              <a:t>9</a:t>
            </a:fld>
            <a:endParaRPr lang="en-US"/>
          </a:p>
        </p:txBody>
      </p:sp>
      <p:sp>
        <p:nvSpPr>
          <p:cNvPr id="3" name="Slide Number Placeholder 1">
            <a:extLst>
              <a:ext uri="{FF2B5EF4-FFF2-40B4-BE49-F238E27FC236}">
                <a16:creationId xmlns:a16="http://schemas.microsoft.com/office/drawing/2014/main" id="{03DC0997-6618-4FAE-943C-13A3B1DBDD27}"/>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9</a:t>
            </a:fld>
            <a:endParaRPr lang="en-US"/>
          </a:p>
        </p:txBody>
      </p:sp>
      <p:sp>
        <p:nvSpPr>
          <p:cNvPr id="4" name="Slide Number Placeholder 2">
            <a:extLst>
              <a:ext uri="{FF2B5EF4-FFF2-40B4-BE49-F238E27FC236}">
                <a16:creationId xmlns:a16="http://schemas.microsoft.com/office/drawing/2014/main" id="{ECA28D6F-9506-4D08-8E8F-D26D0A350379}"/>
              </a:ext>
            </a:extLst>
          </p:cNvPr>
          <p:cNvSpPr txBox="1">
            <a:spLocks/>
          </p:cNvSpPr>
          <p:nvPr/>
        </p:nvSpPr>
        <p:spPr>
          <a:xfrm>
            <a:off x="4361688" y="1026372"/>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9</a:t>
            </a:fld>
            <a:endParaRPr lang="en-US" dirty="0"/>
          </a:p>
        </p:txBody>
      </p:sp>
      <p:pic>
        <p:nvPicPr>
          <p:cNvPr id="5" name="Picture 4">
            <a:extLst>
              <a:ext uri="{FF2B5EF4-FFF2-40B4-BE49-F238E27FC236}">
                <a16:creationId xmlns:a16="http://schemas.microsoft.com/office/drawing/2014/main" id="{3ED73E8C-469E-4C93-9FDB-77B4CCE9FBEF}"/>
              </a:ext>
            </a:extLst>
          </p:cNvPr>
          <p:cNvPicPr>
            <a:picLocks noChangeAspect="1"/>
          </p:cNvPicPr>
          <p:nvPr/>
        </p:nvPicPr>
        <p:blipFill>
          <a:blip r:embed="rId2"/>
          <a:stretch>
            <a:fillRect/>
          </a:stretch>
        </p:blipFill>
        <p:spPr>
          <a:xfrm>
            <a:off x="357018" y="497609"/>
            <a:ext cx="8429964" cy="5607356"/>
          </a:xfrm>
          <a:prstGeom prst="rect">
            <a:avLst/>
          </a:prstGeom>
        </p:spPr>
      </p:pic>
    </p:spTree>
    <p:extLst>
      <p:ext uri="{BB962C8B-B14F-4D97-AF65-F5344CB8AC3E}">
        <p14:creationId xmlns:p14="http://schemas.microsoft.com/office/powerpoint/2010/main" val="355433006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F420CFC25342468B625C868F00C447" ma:contentTypeVersion="13" ma:contentTypeDescription="Create a new document." ma:contentTypeScope="" ma:versionID="5dc6c1e3c348affd3f3ec809e47774b0">
  <xsd:schema xmlns:xsd="http://www.w3.org/2001/XMLSchema" xmlns:xs="http://www.w3.org/2001/XMLSchema" xmlns:p="http://schemas.microsoft.com/office/2006/metadata/properties" xmlns:ns2="c3461887-45b7-46c4-948b-7a5b0ac7d0a9" xmlns:ns3="4e6c2383-b53d-41b7-9776-0e32d66c77e2" targetNamespace="http://schemas.microsoft.com/office/2006/metadata/properties" ma:root="true" ma:fieldsID="2282e97def608a75f5cec47d1ee74864" ns2:_="" ns3:_="">
    <xsd:import namespace="c3461887-45b7-46c4-948b-7a5b0ac7d0a9"/>
    <xsd:import namespace="4e6c2383-b53d-41b7-9776-0e32d66c77e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61887-45b7-46c4-948b-7a5b0ac7d0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6c2383-b53d-41b7-9776-0e32d66c77e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C7D73BF-70E7-408E-BC2E-B1E547EE68EE}"/>
</file>

<file path=customXml/itemProps2.xml><?xml version="1.0" encoding="utf-8"?>
<ds:datastoreItem xmlns:ds="http://schemas.openxmlformats.org/officeDocument/2006/customXml" ds:itemID="{ABEFFD7C-22F4-4FFE-952D-2037B97B1413}"/>
</file>

<file path=customXml/itemProps3.xml><?xml version="1.0" encoding="utf-8"?>
<ds:datastoreItem xmlns:ds="http://schemas.openxmlformats.org/officeDocument/2006/customXml" ds:itemID="{DD2F4FD2-AD90-4E54-B8A7-1E850AC29DD3}"/>
</file>

<file path=docProps/app.xml><?xml version="1.0" encoding="utf-8"?>
<Properties xmlns="http://schemas.openxmlformats.org/officeDocument/2006/extended-properties" xmlns:vt="http://schemas.openxmlformats.org/officeDocument/2006/docPropsVTypes">
  <Template>Civic.thmx</Template>
  <TotalTime>86414</TotalTime>
  <Words>2512</Words>
  <Application>Microsoft Office PowerPoint</Application>
  <PresentationFormat>On-screen Show (4:3)</PresentationFormat>
  <Paragraphs>229</Paragraphs>
  <Slides>23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Courier</vt:lpstr>
      <vt:lpstr>Georgia</vt:lpstr>
      <vt:lpstr>Helvetica</vt:lpstr>
      <vt:lpstr>Times New Roman</vt:lpstr>
      <vt:lpstr>Wingdings</vt:lpstr>
      <vt:lpstr>Wingdings 2</vt:lpstr>
      <vt:lpstr>Civic</vt:lpstr>
      <vt:lpstr> </vt:lpstr>
      <vt:lpstr>PowerPoint Presentation</vt:lpstr>
      <vt:lpstr>PowerPoint Presentation</vt:lpstr>
      <vt:lpstr>Why General Fund Revenues  Are Much Stronger than Expected</vt:lpstr>
      <vt:lpstr>Board of Education SOQ Enhancement Recommendations</vt:lpstr>
      <vt:lpstr>PowerPoint Presentation</vt:lpstr>
      <vt:lpstr>PowerPoint Presentation</vt:lpstr>
      <vt:lpstr>PowerPoint Presentation</vt:lpstr>
      <vt:lpstr>PowerPoint Presentation</vt:lpstr>
      <vt:lpstr>PowerPoint Presentation</vt:lpstr>
      <vt:lpstr>PowerPoint Presentation</vt:lpstr>
      <vt:lpstr>Uses of ARPA State/Local Relief Funds</vt:lpstr>
      <vt:lpstr>Reporting Requirements</vt:lpstr>
      <vt:lpstr>Key Documents on Uses of ARPA Funding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Improving Local Fiscal Sustainability</vt:lpstr>
    </vt:vector>
  </TitlesOfParts>
  <Company>Virginia Municipal League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Potential State &amp; Local Budget Impacts from the Covid-19 Virus  Business Shutdown</dc:title>
  <dc:creator>Manuel Timbreza</dc:creator>
  <cp:lastModifiedBy>Janet Areson</cp:lastModifiedBy>
  <cp:revision>355</cp:revision>
  <dcterms:created xsi:type="dcterms:W3CDTF">2020-05-26T17:47:00Z</dcterms:created>
  <dcterms:modified xsi:type="dcterms:W3CDTF">2021-07-23T14:58:12Z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0x010100A1F420CFC25342468B625C868F00C447</vt:lpwstr>
  </property>
</Properties>
</file>