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70" r:id="rId12"/>
    <p:sldId id="271" r:id="rId13"/>
    <p:sldId id="272" r:id="rId14"/>
    <p:sldId id="265" r:id="rId15"/>
    <p:sldId id="263" r:id="rId16"/>
    <p:sldId id="264" r:id="rId17"/>
    <p:sldId id="266" r:id="rId18"/>
    <p:sldId id="267" r:id="rId19"/>
    <p:sldId id="268"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AEA897-CCC6-43EC-895B-A77494DF8CCB}" v="787" dt="2021-07-30T16:05:59.423"/>
    <p1510:client id="{D1E1FAFA-C871-47AC-84AC-54A8601C0798}" vWet="2" dt="2021-07-30T12:22:34.8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t Areson" userId="0cc978ad-19d4-47ab-8992-3b99d9d573d3" providerId="ADAL" clId="{94AEA897-CCC6-43EC-895B-A77494DF8CCB}"/>
    <pc:docChg chg="custSel modSld">
      <pc:chgData name="Janet Areson" userId="0cc978ad-19d4-47ab-8992-3b99d9d573d3" providerId="ADAL" clId="{94AEA897-CCC6-43EC-895B-A77494DF8CCB}" dt="2021-07-30T16:05:59.423" v="786" actId="20577"/>
      <pc:docMkLst>
        <pc:docMk/>
      </pc:docMkLst>
      <pc:sldChg chg="modSp mod">
        <pc:chgData name="Janet Areson" userId="0cc978ad-19d4-47ab-8992-3b99d9d573d3" providerId="ADAL" clId="{94AEA897-CCC6-43EC-895B-A77494DF8CCB}" dt="2021-07-30T12:22:28.197" v="21" actId="14100"/>
        <pc:sldMkLst>
          <pc:docMk/>
          <pc:sldMk cId="3283011633" sldId="256"/>
        </pc:sldMkLst>
        <pc:spChg chg="mod">
          <ac:chgData name="Janet Areson" userId="0cc978ad-19d4-47ab-8992-3b99d9d573d3" providerId="ADAL" clId="{94AEA897-CCC6-43EC-895B-A77494DF8CCB}" dt="2021-07-30T12:22:28.197" v="21" actId="14100"/>
          <ac:spMkLst>
            <pc:docMk/>
            <pc:sldMk cId="3283011633" sldId="256"/>
            <ac:spMk id="2" creationId="{22040E2C-BA7F-42FA-96E7-17A001923966}"/>
          </ac:spMkLst>
        </pc:spChg>
      </pc:sldChg>
      <pc:sldChg chg="modSp mod">
        <pc:chgData name="Janet Areson" userId="0cc978ad-19d4-47ab-8992-3b99d9d573d3" providerId="ADAL" clId="{94AEA897-CCC6-43EC-895B-A77494DF8CCB}" dt="2021-07-30T12:27:59.229" v="217" actId="20577"/>
        <pc:sldMkLst>
          <pc:docMk/>
          <pc:sldMk cId="2105184551" sldId="257"/>
        </pc:sldMkLst>
        <pc:spChg chg="mod">
          <ac:chgData name="Janet Areson" userId="0cc978ad-19d4-47ab-8992-3b99d9d573d3" providerId="ADAL" clId="{94AEA897-CCC6-43EC-895B-A77494DF8CCB}" dt="2021-07-30T12:27:59.229" v="217" actId="20577"/>
          <ac:spMkLst>
            <pc:docMk/>
            <pc:sldMk cId="2105184551" sldId="257"/>
            <ac:spMk id="3" creationId="{A841879D-FF4A-45CE-9F36-88976745582F}"/>
          </ac:spMkLst>
        </pc:spChg>
      </pc:sldChg>
      <pc:sldChg chg="modSp mod">
        <pc:chgData name="Janet Areson" userId="0cc978ad-19d4-47ab-8992-3b99d9d573d3" providerId="ADAL" clId="{94AEA897-CCC6-43EC-895B-A77494DF8CCB}" dt="2021-07-30T12:30:03.961" v="402" actId="20577"/>
        <pc:sldMkLst>
          <pc:docMk/>
          <pc:sldMk cId="2482979357" sldId="259"/>
        </pc:sldMkLst>
        <pc:spChg chg="mod">
          <ac:chgData name="Janet Areson" userId="0cc978ad-19d4-47ab-8992-3b99d9d573d3" providerId="ADAL" clId="{94AEA897-CCC6-43EC-895B-A77494DF8CCB}" dt="2021-07-30T12:30:03.961" v="402" actId="20577"/>
          <ac:spMkLst>
            <pc:docMk/>
            <pc:sldMk cId="2482979357" sldId="259"/>
            <ac:spMk id="3" creationId="{806D1A19-8CBE-4CE9-BE5E-A76E95C54658}"/>
          </ac:spMkLst>
        </pc:spChg>
      </pc:sldChg>
      <pc:sldChg chg="modSp mod">
        <pc:chgData name="Janet Areson" userId="0cc978ad-19d4-47ab-8992-3b99d9d573d3" providerId="ADAL" clId="{94AEA897-CCC6-43EC-895B-A77494DF8CCB}" dt="2021-07-30T12:30:53.658" v="435" actId="20577"/>
        <pc:sldMkLst>
          <pc:docMk/>
          <pc:sldMk cId="1018104988" sldId="260"/>
        </pc:sldMkLst>
        <pc:spChg chg="mod">
          <ac:chgData name="Janet Areson" userId="0cc978ad-19d4-47ab-8992-3b99d9d573d3" providerId="ADAL" clId="{94AEA897-CCC6-43EC-895B-A77494DF8CCB}" dt="2021-07-30T12:30:53.658" v="435" actId="20577"/>
          <ac:spMkLst>
            <pc:docMk/>
            <pc:sldMk cId="1018104988" sldId="260"/>
            <ac:spMk id="3" creationId="{013C88F5-677E-4154-A9B7-EEE54FA83D1F}"/>
          </ac:spMkLst>
        </pc:spChg>
      </pc:sldChg>
      <pc:sldChg chg="modSp mod">
        <pc:chgData name="Janet Areson" userId="0cc978ad-19d4-47ab-8992-3b99d9d573d3" providerId="ADAL" clId="{94AEA897-CCC6-43EC-895B-A77494DF8CCB}" dt="2021-07-30T12:31:24.811" v="438" actId="20577"/>
        <pc:sldMkLst>
          <pc:docMk/>
          <pc:sldMk cId="3806194027" sldId="261"/>
        </pc:sldMkLst>
        <pc:spChg chg="mod">
          <ac:chgData name="Janet Areson" userId="0cc978ad-19d4-47ab-8992-3b99d9d573d3" providerId="ADAL" clId="{94AEA897-CCC6-43EC-895B-A77494DF8CCB}" dt="2021-07-30T12:31:24.811" v="438" actId="20577"/>
          <ac:spMkLst>
            <pc:docMk/>
            <pc:sldMk cId="3806194027" sldId="261"/>
            <ac:spMk id="3" creationId="{59475C9F-A0F2-487C-9005-275A673659BE}"/>
          </ac:spMkLst>
        </pc:spChg>
      </pc:sldChg>
      <pc:sldChg chg="modSp mod">
        <pc:chgData name="Janet Areson" userId="0cc978ad-19d4-47ab-8992-3b99d9d573d3" providerId="ADAL" clId="{94AEA897-CCC6-43EC-895B-A77494DF8CCB}" dt="2021-07-30T12:33:42.052" v="658" actId="20577"/>
        <pc:sldMkLst>
          <pc:docMk/>
          <pc:sldMk cId="1500626450" sldId="262"/>
        </pc:sldMkLst>
        <pc:spChg chg="mod">
          <ac:chgData name="Janet Areson" userId="0cc978ad-19d4-47ab-8992-3b99d9d573d3" providerId="ADAL" clId="{94AEA897-CCC6-43EC-895B-A77494DF8CCB}" dt="2021-07-30T12:33:42.052" v="658" actId="20577"/>
          <ac:spMkLst>
            <pc:docMk/>
            <pc:sldMk cId="1500626450" sldId="262"/>
            <ac:spMk id="3" creationId="{4F85A028-5371-4E7F-A059-D25522A11B61}"/>
          </ac:spMkLst>
        </pc:spChg>
      </pc:sldChg>
      <pc:sldChg chg="modSp mod">
        <pc:chgData name="Janet Areson" userId="0cc978ad-19d4-47ab-8992-3b99d9d573d3" providerId="ADAL" clId="{94AEA897-CCC6-43EC-895B-A77494DF8CCB}" dt="2021-07-30T12:36:30.955" v="690" actId="20577"/>
        <pc:sldMkLst>
          <pc:docMk/>
          <pc:sldMk cId="3931271487" sldId="263"/>
        </pc:sldMkLst>
        <pc:spChg chg="mod">
          <ac:chgData name="Janet Areson" userId="0cc978ad-19d4-47ab-8992-3b99d9d573d3" providerId="ADAL" clId="{94AEA897-CCC6-43EC-895B-A77494DF8CCB}" dt="2021-07-30T12:36:30.955" v="690" actId="20577"/>
          <ac:spMkLst>
            <pc:docMk/>
            <pc:sldMk cId="3931271487" sldId="263"/>
            <ac:spMk id="3" creationId="{F037C878-88F1-4620-A45C-32DA876E21AB}"/>
          </ac:spMkLst>
        </pc:spChg>
      </pc:sldChg>
      <pc:sldChg chg="modSp mod">
        <pc:chgData name="Janet Areson" userId="0cc978ad-19d4-47ab-8992-3b99d9d573d3" providerId="ADAL" clId="{94AEA897-CCC6-43EC-895B-A77494DF8CCB}" dt="2021-07-30T12:35:57.988" v="689" actId="20577"/>
        <pc:sldMkLst>
          <pc:docMk/>
          <pc:sldMk cId="3063675025" sldId="265"/>
        </pc:sldMkLst>
        <pc:spChg chg="mod">
          <ac:chgData name="Janet Areson" userId="0cc978ad-19d4-47ab-8992-3b99d9d573d3" providerId="ADAL" clId="{94AEA897-CCC6-43EC-895B-A77494DF8CCB}" dt="2021-07-30T12:35:57.988" v="689" actId="20577"/>
          <ac:spMkLst>
            <pc:docMk/>
            <pc:sldMk cId="3063675025" sldId="265"/>
            <ac:spMk id="3" creationId="{B1BB6D6D-E0E0-44C8-BB03-7A27E832A983}"/>
          </ac:spMkLst>
        </pc:spChg>
      </pc:sldChg>
      <pc:sldChg chg="modSp mod">
        <pc:chgData name="Janet Areson" userId="0cc978ad-19d4-47ab-8992-3b99d9d573d3" providerId="ADAL" clId="{94AEA897-CCC6-43EC-895B-A77494DF8CCB}" dt="2021-07-30T12:37:30.237" v="726" actId="20577"/>
        <pc:sldMkLst>
          <pc:docMk/>
          <pc:sldMk cId="775160816" sldId="266"/>
        </pc:sldMkLst>
        <pc:spChg chg="mod">
          <ac:chgData name="Janet Areson" userId="0cc978ad-19d4-47ab-8992-3b99d9d573d3" providerId="ADAL" clId="{94AEA897-CCC6-43EC-895B-A77494DF8CCB}" dt="2021-07-30T12:37:30.237" v="726" actId="20577"/>
          <ac:spMkLst>
            <pc:docMk/>
            <pc:sldMk cId="775160816" sldId="266"/>
            <ac:spMk id="3" creationId="{8050DE3B-8BB9-4BC1-B593-21E83D6E8EF4}"/>
          </ac:spMkLst>
        </pc:spChg>
      </pc:sldChg>
      <pc:sldChg chg="modSp mod">
        <pc:chgData name="Janet Areson" userId="0cc978ad-19d4-47ab-8992-3b99d9d573d3" providerId="ADAL" clId="{94AEA897-CCC6-43EC-895B-A77494DF8CCB}" dt="2021-07-30T12:38:25.286" v="751" actId="20577"/>
        <pc:sldMkLst>
          <pc:docMk/>
          <pc:sldMk cId="2118478279" sldId="268"/>
        </pc:sldMkLst>
        <pc:spChg chg="mod">
          <ac:chgData name="Janet Areson" userId="0cc978ad-19d4-47ab-8992-3b99d9d573d3" providerId="ADAL" clId="{94AEA897-CCC6-43EC-895B-A77494DF8CCB}" dt="2021-07-30T12:38:25.286" v="751" actId="20577"/>
          <ac:spMkLst>
            <pc:docMk/>
            <pc:sldMk cId="2118478279" sldId="268"/>
            <ac:spMk id="3" creationId="{415B3B74-1AC0-45CF-9CE0-B6F0463FFF0D}"/>
          </ac:spMkLst>
        </pc:spChg>
      </pc:sldChg>
      <pc:sldChg chg="modSp mod">
        <pc:chgData name="Janet Areson" userId="0cc978ad-19d4-47ab-8992-3b99d9d573d3" providerId="ADAL" clId="{94AEA897-CCC6-43EC-895B-A77494DF8CCB}" dt="2021-07-30T16:05:59.423" v="786" actId="20577"/>
        <pc:sldMkLst>
          <pc:docMk/>
          <pc:sldMk cId="2745201950" sldId="269"/>
        </pc:sldMkLst>
        <pc:spChg chg="mod">
          <ac:chgData name="Janet Areson" userId="0cc978ad-19d4-47ab-8992-3b99d9d573d3" providerId="ADAL" clId="{94AEA897-CCC6-43EC-895B-A77494DF8CCB}" dt="2021-07-30T16:05:59.423" v="786" actId="20577"/>
          <ac:spMkLst>
            <pc:docMk/>
            <pc:sldMk cId="2745201950" sldId="269"/>
            <ac:spMk id="3" creationId="{E89B4E26-E383-478B-9FBF-B8BB7EBB8E82}"/>
          </ac:spMkLst>
        </pc:spChg>
      </pc:sldChg>
      <pc:sldChg chg="modSp mod">
        <pc:chgData name="Janet Areson" userId="0cc978ad-19d4-47ab-8992-3b99d9d573d3" providerId="ADAL" clId="{94AEA897-CCC6-43EC-895B-A77494DF8CCB}" dt="2021-07-30T12:34:11.268" v="659" actId="20577"/>
        <pc:sldMkLst>
          <pc:docMk/>
          <pc:sldMk cId="426006064" sldId="271"/>
        </pc:sldMkLst>
        <pc:spChg chg="mod">
          <ac:chgData name="Janet Areson" userId="0cc978ad-19d4-47ab-8992-3b99d9d573d3" providerId="ADAL" clId="{94AEA897-CCC6-43EC-895B-A77494DF8CCB}" dt="2021-07-30T12:34:11.268" v="659" actId="20577"/>
          <ac:spMkLst>
            <pc:docMk/>
            <pc:sldMk cId="426006064" sldId="271"/>
            <ac:spMk id="3" creationId="{AEA96171-105A-4293-AC26-EA4CDAF1B674}"/>
          </ac:spMkLst>
        </pc:spChg>
      </pc:sldChg>
      <pc:sldChg chg="modSp mod">
        <pc:chgData name="Janet Areson" userId="0cc978ad-19d4-47ab-8992-3b99d9d573d3" providerId="ADAL" clId="{94AEA897-CCC6-43EC-895B-A77494DF8CCB}" dt="2021-07-30T16:05:36.248" v="784" actId="20577"/>
        <pc:sldMkLst>
          <pc:docMk/>
          <pc:sldMk cId="4216401226" sldId="272"/>
        </pc:sldMkLst>
        <pc:spChg chg="mod">
          <ac:chgData name="Janet Areson" userId="0cc978ad-19d4-47ab-8992-3b99d9d573d3" providerId="ADAL" clId="{94AEA897-CCC6-43EC-895B-A77494DF8CCB}" dt="2021-07-30T16:05:36.248" v="784" actId="20577"/>
          <ac:spMkLst>
            <pc:docMk/>
            <pc:sldMk cId="4216401226" sldId="272"/>
            <ac:spMk id="3" creationId="{7F50AED6-0779-4960-BD48-5D63F6B9C7D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7/30/2021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7/30/2021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40E2C-BA7F-42FA-96E7-17A001923966}"/>
              </a:ext>
            </a:extLst>
          </p:cNvPr>
          <p:cNvSpPr>
            <a:spLocks noGrp="1"/>
          </p:cNvSpPr>
          <p:nvPr>
            <p:ph type="ctrTitle"/>
          </p:nvPr>
        </p:nvSpPr>
        <p:spPr>
          <a:xfrm>
            <a:off x="1669773" y="702365"/>
            <a:ext cx="7604229" cy="3348471"/>
          </a:xfrm>
        </p:spPr>
        <p:txBody>
          <a:bodyPr/>
          <a:lstStyle/>
          <a:p>
            <a:r>
              <a:rPr lang="en-US"/>
              <a:t>Human  Development Issue Updates and Potential Policy Positions</a:t>
            </a:r>
          </a:p>
        </p:txBody>
      </p:sp>
      <p:sp>
        <p:nvSpPr>
          <p:cNvPr id="3" name="Subtitle 2">
            <a:extLst>
              <a:ext uri="{FF2B5EF4-FFF2-40B4-BE49-F238E27FC236}">
                <a16:creationId xmlns:a16="http://schemas.microsoft.com/office/drawing/2014/main" id="{D393A756-7825-4CB0-AA53-AC4E1A06599E}"/>
              </a:ext>
            </a:extLst>
          </p:cNvPr>
          <p:cNvSpPr>
            <a:spLocks noGrp="1"/>
          </p:cNvSpPr>
          <p:nvPr>
            <p:ph type="subTitle" idx="1"/>
          </p:nvPr>
        </p:nvSpPr>
        <p:spPr/>
        <p:txBody>
          <a:bodyPr/>
          <a:lstStyle/>
          <a:p>
            <a:r>
              <a:rPr lang="en-US"/>
              <a:t>VML Human Development &amp; Education Policy Committee</a:t>
            </a:r>
          </a:p>
          <a:p>
            <a:r>
              <a:rPr lang="en-US"/>
              <a:t>July 30, 2021</a:t>
            </a:r>
          </a:p>
        </p:txBody>
      </p:sp>
    </p:spTree>
    <p:extLst>
      <p:ext uri="{BB962C8B-B14F-4D97-AF65-F5344CB8AC3E}">
        <p14:creationId xmlns:p14="http://schemas.microsoft.com/office/powerpoint/2010/main" val="3283011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A0E00-7D2D-4CE1-902A-504C8601F141}"/>
              </a:ext>
            </a:extLst>
          </p:cNvPr>
          <p:cNvSpPr>
            <a:spLocks noGrp="1"/>
          </p:cNvSpPr>
          <p:nvPr>
            <p:ph type="title"/>
          </p:nvPr>
        </p:nvSpPr>
        <p:spPr/>
        <p:txBody>
          <a:bodyPr/>
          <a:lstStyle/>
          <a:p>
            <a:r>
              <a:rPr lang="en-US"/>
              <a:t>State hospital beds/community impacts  -potential policy language</a:t>
            </a:r>
          </a:p>
        </p:txBody>
      </p:sp>
      <p:sp>
        <p:nvSpPr>
          <p:cNvPr id="3" name="Content Placeholder 2">
            <a:extLst>
              <a:ext uri="{FF2B5EF4-FFF2-40B4-BE49-F238E27FC236}">
                <a16:creationId xmlns:a16="http://schemas.microsoft.com/office/drawing/2014/main" id="{7F50AED6-0779-4960-BD48-5D63F6B9C7D4}"/>
              </a:ext>
            </a:extLst>
          </p:cNvPr>
          <p:cNvSpPr>
            <a:spLocks noGrp="1"/>
          </p:cNvSpPr>
          <p:nvPr>
            <p:ph idx="1"/>
          </p:nvPr>
        </p:nvSpPr>
        <p:spPr/>
        <p:txBody>
          <a:bodyPr/>
          <a:lstStyle/>
          <a:p>
            <a:r>
              <a:rPr lang="en-US"/>
              <a:t>The committee could consider adding language to the Behavioral Health section of the policy statement to address funding and the safety net:</a:t>
            </a:r>
          </a:p>
          <a:p>
            <a:r>
              <a:rPr lang="en-US"/>
              <a:t>Federal ARPA funds and robust state revenues offer an opportunity for the state to make new investments in the community-based system of care and the state hospitals.</a:t>
            </a:r>
          </a:p>
          <a:p>
            <a:r>
              <a:rPr lang="en-US"/>
              <a:t>Investments must go to both build network of community services and assist state hospitals in order to mend the safety-net and build the infrastructure necessary to serve Virginians.  This cannot be a zero-sum funding situation where one part of the system benefits at the cost of the other part of the system.</a:t>
            </a:r>
          </a:p>
        </p:txBody>
      </p:sp>
    </p:spTree>
    <p:extLst>
      <p:ext uri="{BB962C8B-B14F-4D97-AF65-F5344CB8AC3E}">
        <p14:creationId xmlns:p14="http://schemas.microsoft.com/office/powerpoint/2010/main" val="4216401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40E3B-DA3A-4585-BD53-063B732F06D0}"/>
              </a:ext>
            </a:extLst>
          </p:cNvPr>
          <p:cNvSpPr>
            <a:spLocks noGrp="1"/>
          </p:cNvSpPr>
          <p:nvPr>
            <p:ph type="title"/>
          </p:nvPr>
        </p:nvSpPr>
        <p:spPr/>
        <p:txBody>
          <a:bodyPr/>
          <a:lstStyle/>
          <a:p>
            <a:r>
              <a:rPr lang="en-US"/>
              <a:t>Mental Health Parity – a federal law with state oversight</a:t>
            </a:r>
          </a:p>
        </p:txBody>
      </p:sp>
      <p:sp>
        <p:nvSpPr>
          <p:cNvPr id="3" name="Content Placeholder 2">
            <a:extLst>
              <a:ext uri="{FF2B5EF4-FFF2-40B4-BE49-F238E27FC236}">
                <a16:creationId xmlns:a16="http://schemas.microsoft.com/office/drawing/2014/main" id="{B1BB6D6D-E0E0-44C8-BB03-7A27E832A983}"/>
              </a:ext>
            </a:extLst>
          </p:cNvPr>
          <p:cNvSpPr>
            <a:spLocks noGrp="1"/>
          </p:cNvSpPr>
          <p:nvPr>
            <p:ph idx="1"/>
          </p:nvPr>
        </p:nvSpPr>
        <p:spPr/>
        <p:txBody>
          <a:bodyPr>
            <a:normAutofit fontScale="92500" lnSpcReduction="20000"/>
          </a:bodyPr>
          <a:lstStyle/>
          <a:p>
            <a:r>
              <a:rPr lang="en-US" sz="1800" b="1" i="0">
                <a:solidFill>
                  <a:srgbClr val="000000"/>
                </a:solidFill>
                <a:effectLst/>
              </a:rPr>
              <a:t>Mental Health Parity and Addiction Equity Act of 2008</a:t>
            </a:r>
            <a:br>
              <a:rPr lang="en-US" sz="1800" b="1" i="0">
                <a:solidFill>
                  <a:srgbClr val="000000"/>
                </a:solidFill>
                <a:effectLst/>
              </a:rPr>
            </a:br>
            <a:endParaRPr lang="en-US" sz="1800" b="1" i="0">
              <a:solidFill>
                <a:srgbClr val="000000"/>
              </a:solidFill>
              <a:effectLst/>
            </a:endParaRPr>
          </a:p>
          <a:p>
            <a:r>
              <a:rPr lang="en-US" sz="1800" b="0" i="0">
                <a:solidFill>
                  <a:srgbClr val="000000"/>
                </a:solidFill>
                <a:effectLst/>
              </a:rPr>
              <a:t>MHPAEA generally provides that financial requirements (such as coinsurance and copays) and treatment limitations (such as visit limits) imposed on mental health or substance use disorder (MH/SUD) benefits cannot be more restrictive than the financial requirements and treatment limitations that apply to substantially all medical/surgical benefits.</a:t>
            </a:r>
          </a:p>
          <a:p>
            <a:r>
              <a:rPr lang="en-US" sz="1800" b="0" i="0">
                <a:solidFill>
                  <a:srgbClr val="000000"/>
                </a:solidFill>
                <a:effectLst/>
              </a:rPr>
              <a:t>MHPAEA prohibits separate treatment limitations that apply only to MH/SUD benefits. </a:t>
            </a:r>
          </a:p>
          <a:p>
            <a:r>
              <a:rPr lang="en-US" sz="1800" b="0" i="0">
                <a:solidFill>
                  <a:srgbClr val="000000"/>
                </a:solidFill>
                <a:effectLst/>
              </a:rPr>
              <a:t>MHPAEA also imposes several important disclosure requirements on group health plans and health insurance issuers.</a:t>
            </a:r>
          </a:p>
          <a:p>
            <a:r>
              <a:rPr lang="en-US">
                <a:solidFill>
                  <a:srgbClr val="000000"/>
                </a:solidFill>
              </a:rPr>
              <a:t>T</a:t>
            </a:r>
            <a:r>
              <a:rPr lang="en-US" sz="1800" b="0" i="0">
                <a:solidFill>
                  <a:srgbClr val="000000"/>
                </a:solidFill>
                <a:effectLst/>
              </a:rPr>
              <a:t>he focus is not on whether the final result is the same for MH/SUD benefits as for medical/surgical benefits, but rather on whether the underlying processes,</a:t>
            </a:r>
            <a:br>
              <a:rPr lang="en-US" sz="1800" b="0" i="0">
                <a:solidFill>
                  <a:srgbClr val="000000"/>
                </a:solidFill>
                <a:effectLst/>
              </a:rPr>
            </a:br>
            <a:r>
              <a:rPr lang="en-US" sz="1800" b="0" i="0">
                <a:solidFill>
                  <a:srgbClr val="000000"/>
                </a:solidFill>
                <a:effectLst/>
              </a:rPr>
              <a:t>strategies, evidentiary standards, and other factors are in parity.</a:t>
            </a:r>
            <a:br>
              <a:rPr lang="en-US"/>
            </a:br>
            <a:endParaRPr lang="en-US"/>
          </a:p>
        </p:txBody>
      </p:sp>
    </p:spTree>
    <p:extLst>
      <p:ext uri="{BB962C8B-B14F-4D97-AF65-F5344CB8AC3E}">
        <p14:creationId xmlns:p14="http://schemas.microsoft.com/office/powerpoint/2010/main" val="3063675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7038-3D35-48A0-A4AB-3073920E58B9}"/>
              </a:ext>
            </a:extLst>
          </p:cNvPr>
          <p:cNvSpPr>
            <a:spLocks noGrp="1"/>
          </p:cNvSpPr>
          <p:nvPr>
            <p:ph type="title"/>
          </p:nvPr>
        </p:nvSpPr>
        <p:spPr/>
        <p:txBody>
          <a:bodyPr/>
          <a:lstStyle/>
          <a:p>
            <a:r>
              <a:rPr lang="en-US"/>
              <a:t>Mental Health Parity – JLARC report</a:t>
            </a:r>
          </a:p>
        </p:txBody>
      </p:sp>
      <p:sp>
        <p:nvSpPr>
          <p:cNvPr id="3" name="Content Placeholder 2">
            <a:extLst>
              <a:ext uri="{FF2B5EF4-FFF2-40B4-BE49-F238E27FC236}">
                <a16:creationId xmlns:a16="http://schemas.microsoft.com/office/drawing/2014/main" id="{F037C878-88F1-4620-A45C-32DA876E21AB}"/>
              </a:ext>
            </a:extLst>
          </p:cNvPr>
          <p:cNvSpPr>
            <a:spLocks noGrp="1"/>
          </p:cNvSpPr>
          <p:nvPr>
            <p:ph idx="1"/>
          </p:nvPr>
        </p:nvSpPr>
        <p:spPr/>
        <p:txBody>
          <a:bodyPr/>
          <a:lstStyle/>
          <a:p>
            <a:pPr marL="0" marR="0">
              <a:lnSpc>
                <a:spcPct val="107000"/>
              </a:lnSpc>
              <a:spcBef>
                <a:spcPts val="0"/>
              </a:spcBef>
              <a:spcAft>
                <a:spcPts val="800"/>
              </a:spcAft>
            </a:pPr>
            <a:r>
              <a:rPr lang="en-US">
                <a:ea typeface="Calibri" panose="020F0502020204030204" pitchFamily="34" charset="0"/>
                <a:cs typeface="Times New Roman" panose="02020603050405020304" pitchFamily="18" charset="0"/>
              </a:rPr>
              <a:t>A </a:t>
            </a:r>
            <a:r>
              <a:rPr lang="en-US" sz="1800">
                <a:effectLst/>
                <a:ea typeface="Calibri" panose="020F0502020204030204" pitchFamily="34" charset="0"/>
                <a:cs typeface="Times New Roman" panose="02020603050405020304" pitchFamily="18" charset="0"/>
              </a:rPr>
              <a:t>JLARC report in November 2020 recommended possible additional steps that the Virginia Bureau of Insurance (part of the State Corporation Commission) could take to more fully examine potential violations of the federal Mental Health Parity and Addiction Equity Act (MHPAEA) regarding insurance companies’ coverage of behavioral health/substance use disorder services.  </a:t>
            </a:r>
          </a:p>
          <a:p>
            <a:pPr marL="0" marR="0" indent="0">
              <a:lnSpc>
                <a:spcPct val="107000"/>
              </a:lnSpc>
              <a:spcBef>
                <a:spcPts val="0"/>
              </a:spcBef>
              <a:spcAft>
                <a:spcPts val="800"/>
              </a:spcAft>
              <a:buNone/>
            </a:pPr>
            <a:r>
              <a:rPr lang="en-US" sz="1800">
                <a:effectLst/>
                <a:ea typeface="Calibri" panose="020F0502020204030204" pitchFamily="34" charset="0"/>
                <a:cs typeface="Times New Roman" panose="02020603050405020304" pitchFamily="18" charset="0"/>
              </a:rPr>
              <a:t>  </a:t>
            </a:r>
            <a:endParaRPr lang="en-US" sz="1600">
              <a:effectLst/>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3931271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C5F4E-1F2D-4B8F-AF8E-7520AF81EEDB}"/>
              </a:ext>
            </a:extLst>
          </p:cNvPr>
          <p:cNvSpPr>
            <a:spLocks noGrp="1"/>
          </p:cNvSpPr>
          <p:nvPr>
            <p:ph type="title"/>
          </p:nvPr>
        </p:nvSpPr>
        <p:spPr/>
        <p:txBody>
          <a:bodyPr/>
          <a:lstStyle/>
          <a:p>
            <a:r>
              <a:rPr lang="en-US"/>
              <a:t>Mental health parity in VA – concerns</a:t>
            </a:r>
          </a:p>
        </p:txBody>
      </p:sp>
      <p:sp>
        <p:nvSpPr>
          <p:cNvPr id="3" name="Content Placeholder 2">
            <a:extLst>
              <a:ext uri="{FF2B5EF4-FFF2-40B4-BE49-F238E27FC236}">
                <a16:creationId xmlns:a16="http://schemas.microsoft.com/office/drawing/2014/main" id="{5151BC11-104C-41D0-B399-4AC1C7A3F15A}"/>
              </a:ext>
            </a:extLst>
          </p:cNvPr>
          <p:cNvSpPr>
            <a:spLocks noGrp="1"/>
          </p:cNvSpPr>
          <p:nvPr>
            <p:ph idx="1"/>
          </p:nvPr>
        </p:nvSpPr>
        <p:spPr/>
        <p:txBody>
          <a:bodyPr>
            <a:normAutofit fontScale="925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1800">
                <a:effectLst/>
                <a:latin typeface="Arial" panose="020B0604020202020204" pitchFamily="34" charset="0"/>
                <a:ea typeface="Calibri" panose="020F0502020204030204" pitchFamily="34" charset="0"/>
                <a:cs typeface="Times New Roman" panose="02020603050405020304" pitchFamily="18" charset="0"/>
              </a:rPr>
              <a:t>Mental Health Parity “falls short of its full intent” in Virginia (Mental Health Parity Act enacted in 1996; MHPAEA 2008; Affordable Care Act 2010)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a:effectLst/>
                <a:latin typeface="Arial" panose="020B0604020202020204" pitchFamily="34" charset="0"/>
                <a:ea typeface="Calibri" panose="020F0502020204030204" pitchFamily="34" charset="0"/>
                <a:cs typeface="Times New Roman" panose="02020603050405020304" pitchFamily="18" charset="0"/>
              </a:rPr>
              <a:t>Network Adequacy (how industry defines behavioral health falls short)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a:effectLst/>
                <a:latin typeface="Arial" panose="020B0604020202020204" pitchFamily="34" charset="0"/>
                <a:ea typeface="Calibri" panose="020F0502020204030204" pitchFamily="34" charset="0"/>
                <a:cs typeface="Times New Roman" panose="02020603050405020304" pitchFamily="18" charset="0"/>
              </a:rPr>
              <a:t>Generalist versus targeted specialty approach to services (providers)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a:effectLst/>
                <a:latin typeface="Arial" panose="020B0604020202020204" pitchFamily="34" charset="0"/>
                <a:ea typeface="Calibri" panose="020F0502020204030204" pitchFamily="34" charset="0"/>
                <a:cs typeface="Times New Roman" panose="02020603050405020304" pitchFamily="18" charset="0"/>
              </a:rPr>
              <a:t>Network Access (proximity to consumer, wait times for initial appt)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a:effectLst/>
                <a:latin typeface="Arial" panose="020B0604020202020204" pitchFamily="34" charset="0"/>
                <a:ea typeface="Calibri" panose="020F0502020204030204" pitchFamily="34" charset="0"/>
                <a:cs typeface="Times New Roman" panose="02020603050405020304" pitchFamily="18" charset="0"/>
              </a:rPr>
              <a:t>Co-pays </a:t>
            </a:r>
            <a:r>
              <a:rPr lang="en-US" sz="1800">
                <a:effectLst/>
                <a:latin typeface="Arial" panose="020B0604020202020204" pitchFamily="34" charset="0"/>
                <a:ea typeface="Times New Roman" panose="02020603050405020304" pitchFamily="18" charset="0"/>
                <a:cs typeface="Times New Roman" panose="02020603050405020304" pitchFamily="18" charset="0"/>
              </a:rPr>
              <a:t>for behavioral health outpatient providers. Often considered “specialty provider” therefore consumer charged higher co-payment.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a:effectLst/>
                <a:latin typeface="Arial" panose="020B0604020202020204" pitchFamily="34" charset="0"/>
                <a:ea typeface="Calibri" panose="020F0502020204030204" pitchFamily="34" charset="0"/>
                <a:cs typeface="Times New Roman" panose="02020603050405020304" pitchFamily="18" charset="0"/>
              </a:rPr>
              <a:t>Rates for Social Workers, LPCs, etc</a:t>
            </a:r>
            <a:r>
              <a:rPr lang="en-US" sz="1800">
                <a:effectLst/>
                <a:latin typeface="Arial" panose="020B0604020202020204" pitchFamily="34" charset="0"/>
                <a:ea typeface="Times New Roman" panose="02020603050405020304" pitchFamily="18" charset="0"/>
                <a:cs typeface="Times New Roman" panose="02020603050405020304" pitchFamily="18" charset="0"/>
              </a:rPr>
              <a:t>. and impact on workforce, service availability.</a:t>
            </a:r>
            <a:r>
              <a:rPr lang="en-US" sz="1800">
                <a:effectLst/>
                <a:latin typeface="Arial" panose="020B060402020202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a:effectLst/>
                <a:latin typeface="Arial" panose="020B0604020202020204" pitchFamily="34" charset="0"/>
                <a:ea typeface="Calibri" panose="020F0502020204030204" pitchFamily="34" charset="0"/>
                <a:cs typeface="Times New Roman" panose="02020603050405020304" pitchFamily="18" charset="0"/>
              </a:rPr>
              <a:t>Limitations for Bureau of Insurance (BOI) over health plans</a:t>
            </a:r>
          </a:p>
          <a:p>
            <a:pPr marL="342900" marR="0" lvl="0" indent="-342900">
              <a:lnSpc>
                <a:spcPct val="107000"/>
              </a:lnSpc>
              <a:spcBef>
                <a:spcPts val="0"/>
              </a:spcBef>
              <a:spcAft>
                <a:spcPts val="0"/>
              </a:spcAft>
              <a:buFont typeface="Symbol" panose="05050102010706020507" pitchFamily="18" charset="2"/>
              <a:buChar char=""/>
            </a:pPr>
            <a:r>
              <a:rPr lang="en-US" sz="1800">
                <a:effectLst/>
                <a:latin typeface="Arial" panose="020B0604020202020204" pitchFamily="34" charset="0"/>
                <a:ea typeface="Calibri" panose="020F0502020204030204" pitchFamily="34" charset="0"/>
                <a:cs typeface="Times New Roman" panose="02020603050405020304" pitchFamily="18" charset="0"/>
              </a:rPr>
              <a:t>Access </a:t>
            </a:r>
            <a:r>
              <a:rPr lang="en-US">
                <a:latin typeface="Arial" panose="020B0604020202020204" pitchFamily="34" charset="0"/>
                <a:ea typeface="Calibri" panose="020F0502020204030204" pitchFamily="34" charset="0"/>
                <a:cs typeface="Times New Roman" panose="02020603050405020304" pitchFamily="18" charset="0"/>
              </a:rPr>
              <a:t>i</a:t>
            </a:r>
            <a:r>
              <a:rPr lang="en-US" sz="1800">
                <a:effectLst/>
                <a:latin typeface="Arial" panose="020B0604020202020204" pitchFamily="34" charset="0"/>
                <a:ea typeface="Calibri" panose="020F0502020204030204" pitchFamily="34" charset="0"/>
                <a:cs typeface="Times New Roman" panose="02020603050405020304" pitchFamily="18" charset="0"/>
              </a:rPr>
              <a:t>ssues (social justice)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a:effectLst/>
                <a:latin typeface="Arial" panose="020B0604020202020204" pitchFamily="34" charset="0"/>
                <a:ea typeface="Calibri" panose="020F0502020204030204" pitchFamily="34" charset="0"/>
                <a:cs typeface="Times New Roman" panose="02020603050405020304" pitchFamily="18" charset="0"/>
              </a:rPr>
              <a:t>Increased use of out-of-network benefits due to network inadequacy (additional cost to families).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b="1">
                <a:effectLst/>
                <a:latin typeface="Arial" panose="020B0604020202020204" pitchFamily="34" charset="0"/>
                <a:ea typeface="Calibri" panose="020F0502020204030204" pitchFamily="34" charset="0"/>
                <a:cs typeface="Times New Roman" panose="02020603050405020304" pitchFamily="18" charset="0"/>
              </a:rPr>
              <a:t>Burden on public systems when private insurance doesn’t cover a full array of BH services</a:t>
            </a:r>
            <a:r>
              <a:rPr lang="en-US" sz="1800">
                <a:effectLst/>
                <a:latin typeface="Arial" panose="020B0604020202020204" pitchFamily="34" charset="0"/>
                <a:ea typeface="Calibri" panose="020F0502020204030204" pitchFamily="34" charset="0"/>
                <a:cs typeface="Times New Roman" panose="02020603050405020304" pitchFamily="18" charset="0"/>
              </a:rPr>
              <a:t>.</a:t>
            </a:r>
            <a:r>
              <a:rPr lang="en-US" sz="1800">
                <a:effectLst/>
                <a:latin typeface="Arial" panose="020B0604020202020204" pitchFamily="34" charset="0"/>
                <a:ea typeface="Times New Roman" panose="02020603050405020304" pitchFamily="18" charset="0"/>
                <a:cs typeface="Times New Roman" panose="02020603050405020304" pitchFamily="18" charset="0"/>
              </a:rPr>
              <a:t> </a:t>
            </a:r>
            <a:r>
              <a:rPr lang="en-US" sz="1800" b="1">
                <a:effectLst/>
                <a:latin typeface="Arial" panose="020B0604020202020204" pitchFamily="34" charset="0"/>
                <a:ea typeface="Times New Roman" panose="02020603050405020304" pitchFamily="18" charset="0"/>
                <a:cs typeface="Times New Roman" panose="02020603050405020304" pitchFamily="18" charset="0"/>
              </a:rPr>
              <a:t>Public sector put in position of filling in the gaps left by private insurance, often at the point when an individual requires more intensive services.</a:t>
            </a:r>
            <a:r>
              <a:rPr lang="en-US" sz="1800" b="1">
                <a:effectLst/>
                <a:latin typeface="Arial" panose="020B0604020202020204" pitchFamily="34" charset="0"/>
                <a:ea typeface="Calibri" panose="020F0502020204030204" pitchFamily="34" charset="0"/>
                <a:cs typeface="Times New Roman" panose="02020603050405020304" pitchFamily="18" charset="0"/>
              </a:rPr>
              <a:t> </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1951462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D473-3DE4-43FF-A5D9-66D4A2368008}"/>
              </a:ext>
            </a:extLst>
          </p:cNvPr>
          <p:cNvSpPr>
            <a:spLocks noGrp="1"/>
          </p:cNvSpPr>
          <p:nvPr>
            <p:ph type="title"/>
          </p:nvPr>
        </p:nvSpPr>
        <p:spPr/>
        <p:txBody>
          <a:bodyPr/>
          <a:lstStyle/>
          <a:p>
            <a:r>
              <a:rPr lang="en-US"/>
              <a:t>Mental health parity – policy consideration</a:t>
            </a:r>
          </a:p>
        </p:txBody>
      </p:sp>
      <p:sp>
        <p:nvSpPr>
          <p:cNvPr id="3" name="Content Placeholder 2">
            <a:extLst>
              <a:ext uri="{FF2B5EF4-FFF2-40B4-BE49-F238E27FC236}">
                <a16:creationId xmlns:a16="http://schemas.microsoft.com/office/drawing/2014/main" id="{8050DE3B-8BB9-4BC1-B593-21E83D6E8EF4}"/>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1800">
                <a:effectLst/>
                <a:latin typeface="Arial" panose="020B0604020202020204" pitchFamily="34" charset="0"/>
                <a:ea typeface="Times New Roman" panose="02020603050405020304" pitchFamily="18" charset="0"/>
                <a:cs typeface="Times New Roman" panose="02020603050405020304" pitchFamily="18" charset="0"/>
              </a:rPr>
              <a:t>No </a:t>
            </a:r>
            <a:r>
              <a:rPr lang="en-US">
                <a:latin typeface="Arial" panose="020B0604020202020204" pitchFamily="34" charset="0"/>
                <a:ea typeface="Times New Roman" panose="02020603050405020304" pitchFamily="18" charset="0"/>
                <a:cs typeface="Times New Roman" panose="02020603050405020304" pitchFamily="18" charset="0"/>
              </a:rPr>
              <a:t>current VML policy position</a:t>
            </a:r>
          </a:p>
          <a:p>
            <a:pPr marL="342900" marR="0" lvl="0" indent="-342900">
              <a:lnSpc>
                <a:spcPct val="107000"/>
              </a:lnSpc>
              <a:spcBef>
                <a:spcPts val="0"/>
              </a:spcBef>
              <a:spcAft>
                <a:spcPts val="0"/>
              </a:spcAft>
              <a:buFont typeface="Symbol" panose="05050102010706020507" pitchFamily="18" charset="2"/>
              <a:buChar char=""/>
            </a:pPr>
            <a:endParaRPr lang="en-US">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a:effectLst/>
                <a:latin typeface="Arial" panose="020B0604020202020204" pitchFamily="34" charset="0"/>
                <a:ea typeface="Times New Roman" panose="02020603050405020304" pitchFamily="18" charset="0"/>
                <a:cs typeface="Times New Roman" panose="02020603050405020304" pitchFamily="18" charset="0"/>
              </a:rPr>
              <a:t>Committee may want to consider this for a policy position because it is linked to </a:t>
            </a:r>
            <a:r>
              <a:rPr lang="en-US">
                <a:latin typeface="Arial" panose="020B0604020202020204" pitchFamily="34" charset="0"/>
                <a:ea typeface="Times New Roman" panose="02020603050405020304" pitchFamily="18" charset="0"/>
                <a:cs typeface="Times New Roman" panose="02020603050405020304" pitchFamily="18" charset="0"/>
              </a:rPr>
              <a:t>both private insurance plans and Medicaid plans.  Local governments pay a match on Medicaid services used for the Children’s Services Act (CSA), and  localities pay a portion of costs for publicly-funded behavioral health services when private insurance is unavailable/exhausted. </a:t>
            </a:r>
          </a:p>
          <a:p>
            <a:pPr marL="342900" marR="0" lvl="0" indent="-342900">
              <a:lnSpc>
                <a:spcPct val="107000"/>
              </a:lnSpc>
              <a:spcBef>
                <a:spcPts val="0"/>
              </a:spcBef>
              <a:spcAft>
                <a:spcPts val="0"/>
              </a:spcAft>
              <a:buFont typeface="Symbol" panose="05050102010706020507" pitchFamily="18" charset="2"/>
              <a:buChar char=""/>
            </a:pPr>
            <a:endParaRPr lang="en-US">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a:latin typeface="Arial" panose="020B0604020202020204" pitchFamily="34" charset="0"/>
                <a:ea typeface="Times New Roman" panose="02020603050405020304" pitchFamily="18" charset="0"/>
                <a:cs typeface="Times New Roman" panose="02020603050405020304" pitchFamily="18" charset="0"/>
              </a:rPr>
              <a:t>Potential policy position:</a:t>
            </a:r>
          </a:p>
          <a:p>
            <a:pPr marL="342900" marR="0" lvl="0" indent="-342900">
              <a:lnSpc>
                <a:spcPct val="107000"/>
              </a:lnSpc>
              <a:spcBef>
                <a:spcPts val="0"/>
              </a:spcBef>
              <a:spcAft>
                <a:spcPts val="0"/>
              </a:spcAft>
              <a:buFont typeface="Symbol" panose="05050102010706020507" pitchFamily="18" charset="2"/>
              <a:buChar char=""/>
            </a:pPr>
            <a:r>
              <a:rPr lang="en-US" b="1">
                <a:latin typeface="Arial" panose="020B0604020202020204" pitchFamily="34" charset="0"/>
                <a:ea typeface="Times New Roman" panose="02020603050405020304" pitchFamily="18" charset="0"/>
                <a:cs typeface="Times New Roman" panose="02020603050405020304" pitchFamily="18" charset="0"/>
              </a:rPr>
              <a:t>Mental health parity</a:t>
            </a:r>
            <a:r>
              <a:rPr lang="en-US">
                <a:latin typeface="Arial" panose="020B0604020202020204" pitchFamily="34" charset="0"/>
                <a:ea typeface="Times New Roman" panose="02020603050405020304" pitchFamily="18" charset="0"/>
                <a:cs typeface="Times New Roman" panose="02020603050405020304" pitchFamily="18" charset="0"/>
              </a:rPr>
              <a:t>:  VML supports JLARC </a:t>
            </a:r>
            <a:r>
              <a:rPr lang="en-US" sz="1800">
                <a:effectLst/>
                <a:latin typeface="Arial" panose="020B0604020202020204" pitchFamily="34" charset="0"/>
                <a:ea typeface="Times New Roman" panose="02020603050405020304" pitchFamily="18" charset="0"/>
                <a:cs typeface="Times New Roman" panose="02020603050405020304" pitchFamily="18" charset="0"/>
              </a:rPr>
              <a:t>recommendations to strengthen and expand Bureau of Insurance oversight of insurance plans and compliance with federal and state mental health parity requirements.  </a:t>
            </a:r>
            <a:endParaRPr lang="en-US"/>
          </a:p>
        </p:txBody>
      </p:sp>
    </p:spTree>
    <p:extLst>
      <p:ext uri="{BB962C8B-B14F-4D97-AF65-F5344CB8AC3E}">
        <p14:creationId xmlns:p14="http://schemas.microsoft.com/office/powerpoint/2010/main" val="775160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8C2E6-EB0E-4D91-AFA7-D690B87ACF67}"/>
              </a:ext>
            </a:extLst>
          </p:cNvPr>
          <p:cNvSpPr>
            <a:spLocks noGrp="1"/>
          </p:cNvSpPr>
          <p:nvPr>
            <p:ph type="title"/>
          </p:nvPr>
        </p:nvSpPr>
        <p:spPr/>
        <p:txBody>
          <a:bodyPr/>
          <a:lstStyle/>
          <a:p>
            <a:r>
              <a:rPr lang="en-US"/>
              <a:t>Mental health services for community colleges</a:t>
            </a:r>
          </a:p>
        </p:txBody>
      </p:sp>
      <p:sp>
        <p:nvSpPr>
          <p:cNvPr id="3" name="Content Placeholder 2">
            <a:extLst>
              <a:ext uri="{FF2B5EF4-FFF2-40B4-BE49-F238E27FC236}">
                <a16:creationId xmlns:a16="http://schemas.microsoft.com/office/drawing/2014/main" id="{D4657F1F-B7ED-452C-A4F9-E5B14FFA7A06}"/>
              </a:ext>
            </a:extLst>
          </p:cNvPr>
          <p:cNvSpPr>
            <a:spLocks noGrp="1"/>
          </p:cNvSpPr>
          <p:nvPr>
            <p:ph idx="1"/>
          </p:nvPr>
        </p:nvSpPr>
        <p:spPr/>
        <p:txBody>
          <a:bodyPr/>
          <a:lstStyle/>
          <a:p>
            <a:r>
              <a:rPr lang="en-US" sz="1800">
                <a:effectLst/>
                <a:ea typeface="Calibri" panose="020F0502020204030204" pitchFamily="34" charset="0"/>
              </a:rPr>
              <a:t>The Virginia Community College System (VCCS) is requesting $18 million ($6 million over three years) from the American Rescue Plan Act (ARPA) funds being appropriated by the General Assembly Special Session II to address mental health needs of their students.  </a:t>
            </a:r>
          </a:p>
          <a:p>
            <a:r>
              <a:rPr lang="en-US" sz="1800">
                <a:effectLst/>
                <a:ea typeface="Calibri" panose="020F0502020204030204" pitchFamily="34" charset="0"/>
              </a:rPr>
              <a:t>The VCCS does not provide mental health services to students but can refer them to services when necessary.  Each college has a designated point of contact to communicate directly with a designed staff person at the CSB in their service region for student referrals</a:t>
            </a:r>
            <a:endParaRPr lang="en-US"/>
          </a:p>
        </p:txBody>
      </p:sp>
    </p:spTree>
    <p:extLst>
      <p:ext uri="{BB962C8B-B14F-4D97-AF65-F5344CB8AC3E}">
        <p14:creationId xmlns:p14="http://schemas.microsoft.com/office/powerpoint/2010/main" val="1463774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06799-48CB-453C-B241-B3F7A2EEBBE4}"/>
              </a:ext>
            </a:extLst>
          </p:cNvPr>
          <p:cNvSpPr>
            <a:spLocks noGrp="1"/>
          </p:cNvSpPr>
          <p:nvPr>
            <p:ph type="title"/>
          </p:nvPr>
        </p:nvSpPr>
        <p:spPr/>
        <p:txBody>
          <a:bodyPr/>
          <a:lstStyle/>
          <a:p>
            <a:r>
              <a:rPr lang="en-US"/>
              <a:t>Mental health services for community colleges, cont’d</a:t>
            </a:r>
          </a:p>
        </p:txBody>
      </p:sp>
      <p:sp>
        <p:nvSpPr>
          <p:cNvPr id="3" name="Content Placeholder 2">
            <a:extLst>
              <a:ext uri="{FF2B5EF4-FFF2-40B4-BE49-F238E27FC236}">
                <a16:creationId xmlns:a16="http://schemas.microsoft.com/office/drawing/2014/main" id="{415B3B74-1AC0-45CF-9CE0-B6F0463FFF0D}"/>
              </a:ext>
            </a:extLst>
          </p:cNvPr>
          <p:cNvSpPr>
            <a:spLocks noGrp="1"/>
          </p:cNvSpPr>
          <p:nvPr>
            <p:ph idx="1"/>
          </p:nvPr>
        </p:nvSpPr>
        <p:spPr/>
        <p:txBody>
          <a:bodyPr/>
          <a:lstStyle/>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The VCCS has requested 60 additional mental health counselors who would initially provide services to students through a telehealth or virtual formal.  </a:t>
            </a:r>
          </a:p>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Once the program becomes operational, an expanded partnership is envisioned to include cost-sharing with certain colleges to assume more of the financial responsibility.</a:t>
            </a:r>
          </a:p>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VCCS sees the CSB partnership as a way to help students get services and connect with a number of partners/resources, including social services.</a:t>
            </a:r>
          </a:p>
          <a:p>
            <a:endParaRPr lang="en-US"/>
          </a:p>
        </p:txBody>
      </p:sp>
    </p:spTree>
    <p:extLst>
      <p:ext uri="{BB962C8B-B14F-4D97-AF65-F5344CB8AC3E}">
        <p14:creationId xmlns:p14="http://schemas.microsoft.com/office/powerpoint/2010/main" val="2118478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6CD28-B147-4D06-BADC-FB9A1ABB3C65}"/>
              </a:ext>
            </a:extLst>
          </p:cNvPr>
          <p:cNvSpPr>
            <a:spLocks noGrp="1"/>
          </p:cNvSpPr>
          <p:nvPr>
            <p:ph type="title"/>
          </p:nvPr>
        </p:nvSpPr>
        <p:spPr/>
        <p:txBody>
          <a:bodyPr/>
          <a:lstStyle/>
          <a:p>
            <a:r>
              <a:rPr lang="en-US"/>
              <a:t>Mental health services for community colleges – policy consideration</a:t>
            </a:r>
          </a:p>
        </p:txBody>
      </p:sp>
      <p:sp>
        <p:nvSpPr>
          <p:cNvPr id="3" name="Content Placeholder 2">
            <a:extLst>
              <a:ext uri="{FF2B5EF4-FFF2-40B4-BE49-F238E27FC236}">
                <a16:creationId xmlns:a16="http://schemas.microsoft.com/office/drawing/2014/main" id="{E89B4E26-E383-478B-9FBF-B8BB7EBB8E82}"/>
              </a:ext>
            </a:extLst>
          </p:cNvPr>
          <p:cNvSpPr>
            <a:spLocks noGrp="1"/>
          </p:cNvSpPr>
          <p:nvPr>
            <p:ph idx="1"/>
          </p:nvPr>
        </p:nvSpPr>
        <p:spPr/>
        <p:txBody>
          <a:bodyPr>
            <a:normAutofit/>
          </a:bodyPr>
          <a:lstStyle/>
          <a:p>
            <a:r>
              <a:rPr lang="en-US">
                <a:ea typeface="Calibri" panose="020F0502020204030204" pitchFamily="34" charset="0"/>
              </a:rPr>
              <a:t>We do not have a policy position on this issue.</a:t>
            </a:r>
          </a:p>
          <a:p>
            <a:r>
              <a:rPr lang="en-US" sz="1800">
                <a:effectLst/>
                <a:ea typeface="Calibri" panose="020F0502020204030204" pitchFamily="34" charset="0"/>
              </a:rPr>
              <a:t>If the Committee is interested in creating a policy position it could address the following points:</a:t>
            </a:r>
          </a:p>
          <a:p>
            <a:r>
              <a:rPr lang="en-US" b="1">
                <a:ea typeface="Calibri" panose="020F0502020204030204" pitchFamily="34" charset="0"/>
              </a:rPr>
              <a:t>Mental health service access for community college students</a:t>
            </a:r>
            <a:r>
              <a:rPr lang="en-US">
                <a:ea typeface="Calibri" panose="020F0502020204030204" pitchFamily="34" charset="0"/>
              </a:rPr>
              <a:t>:  VML supports efforts by the Virginia Community College System to seek funding through ARPA or state general funds to address the mental health needs of their students through partnerships with the community service boards in order to support and keep adult learners in school and moving toward career paths and greater financial independence.  Such partnerships with CSBs should be outside of the scope of the local match for CSB services/programs.  </a:t>
            </a:r>
            <a:endParaRPr lang="en-US"/>
          </a:p>
        </p:txBody>
      </p:sp>
    </p:spTree>
    <p:extLst>
      <p:ext uri="{BB962C8B-B14F-4D97-AF65-F5344CB8AC3E}">
        <p14:creationId xmlns:p14="http://schemas.microsoft.com/office/powerpoint/2010/main" val="274520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E6A1-7E43-468C-9951-2CD6ED9D872D}"/>
              </a:ext>
            </a:extLst>
          </p:cNvPr>
          <p:cNvSpPr>
            <a:spLocks noGrp="1"/>
          </p:cNvSpPr>
          <p:nvPr>
            <p:ph type="title"/>
          </p:nvPr>
        </p:nvSpPr>
        <p:spPr/>
        <p:txBody>
          <a:bodyPr/>
          <a:lstStyle/>
          <a:p>
            <a:r>
              <a:rPr lang="en-US"/>
              <a:t>VA Department of Health Funding Adequacy</a:t>
            </a:r>
          </a:p>
        </p:txBody>
      </p:sp>
      <p:sp>
        <p:nvSpPr>
          <p:cNvPr id="3" name="Content Placeholder 2">
            <a:extLst>
              <a:ext uri="{FF2B5EF4-FFF2-40B4-BE49-F238E27FC236}">
                <a16:creationId xmlns:a16="http://schemas.microsoft.com/office/drawing/2014/main" id="{A841879D-FF4A-45CE-9F36-88976745582F}"/>
              </a:ext>
            </a:extLst>
          </p:cNvPr>
          <p:cNvSpPr>
            <a:spLocks noGrp="1"/>
          </p:cNvSpPr>
          <p:nvPr>
            <p:ph idx="1"/>
          </p:nvPr>
        </p:nvSpPr>
        <p:spPr/>
        <p:txBody>
          <a:bodyPr>
            <a:normAutofit fontScale="92500"/>
          </a:bodyPr>
          <a:lstStyle/>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Legislation/budget language in the 2021 Session updated the state/local funding amounts for local health districts for the first time in more than 40 years.  </a:t>
            </a:r>
          </a:p>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The legislation requires that the funding formula distribution be re-examined on a regular basis with recommendations to the Executive and Legislative branches for funding adjustments based on changes in the fortunes of the localities.</a:t>
            </a:r>
            <a:endParaRPr lang="en-US" sz="160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VDH believes that the components of the funding formula are sound and reflect community fiscal health (fiscal-stress based formula).  </a:t>
            </a:r>
            <a:endParaRPr lang="en-US" sz="160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a:ea typeface="Calibri" panose="020F0502020204030204" pitchFamily="34" charset="0"/>
                <a:cs typeface="Times New Roman" panose="02020603050405020304" pitchFamily="18" charset="0"/>
              </a:rPr>
              <a:t>Neither the </a:t>
            </a:r>
            <a:r>
              <a:rPr lang="en-US" sz="1800">
                <a:effectLst/>
                <a:ea typeface="Calibri" panose="020F0502020204030204" pitchFamily="34" charset="0"/>
                <a:cs typeface="Times New Roman" panose="02020603050405020304" pitchFamily="18" charset="0"/>
              </a:rPr>
              <a:t>legislation/budget language addressed the overall adequacy of funding available to local </a:t>
            </a:r>
            <a:r>
              <a:rPr lang="en-US">
                <a:ea typeface="Calibri" panose="020F0502020204030204" pitchFamily="34" charset="0"/>
                <a:cs typeface="Times New Roman" panose="02020603050405020304" pitchFamily="18" charset="0"/>
              </a:rPr>
              <a:t>health departments</a:t>
            </a:r>
            <a:r>
              <a:rPr lang="en-US" sz="1800">
                <a:effectLst/>
                <a:ea typeface="Calibri" panose="020F0502020204030204" pitchFamily="34" charset="0"/>
                <a:cs typeface="Times New Roman" panose="02020603050405020304" pitchFamily="18" charset="0"/>
              </a:rPr>
              <a:t>.</a:t>
            </a:r>
            <a:endParaRPr lang="en-US" sz="160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VDH staff told VML that it </a:t>
            </a:r>
            <a:r>
              <a:rPr lang="en-US">
                <a:ea typeface="Calibri" panose="020F0502020204030204" pitchFamily="34" charset="0"/>
                <a:cs typeface="Times New Roman" panose="02020603050405020304" pitchFamily="18" charset="0"/>
              </a:rPr>
              <a:t>will be conducting a visioning process (including needs/funding) this year with the consulting firm Deloitte</a:t>
            </a:r>
            <a:r>
              <a:rPr lang="en-US" sz="1800">
                <a:effectLst/>
                <a:ea typeface="Calibri" panose="020F0502020204030204" pitchFamily="34" charset="0"/>
                <a:cs typeface="Times New Roman" panose="02020603050405020304" pitchFamily="18" charset="0"/>
              </a:rPr>
              <a:t>.  </a:t>
            </a:r>
            <a:endParaRPr lang="en-US" sz="16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5184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DDD50-172C-4DAE-8EC4-BD8D83BCC4A6}"/>
              </a:ext>
            </a:extLst>
          </p:cNvPr>
          <p:cNvSpPr>
            <a:spLocks noGrp="1"/>
          </p:cNvSpPr>
          <p:nvPr>
            <p:ph type="title"/>
          </p:nvPr>
        </p:nvSpPr>
        <p:spPr/>
        <p:txBody>
          <a:bodyPr/>
          <a:lstStyle/>
          <a:p>
            <a:r>
              <a:rPr lang="en-US"/>
              <a:t>VA Department of Health Funding Adequacy – Policy position</a:t>
            </a:r>
          </a:p>
        </p:txBody>
      </p:sp>
      <p:sp>
        <p:nvSpPr>
          <p:cNvPr id="3" name="Content Placeholder 2">
            <a:extLst>
              <a:ext uri="{FF2B5EF4-FFF2-40B4-BE49-F238E27FC236}">
                <a16:creationId xmlns:a16="http://schemas.microsoft.com/office/drawing/2014/main" id="{8B3EB801-E161-4B14-A46E-1278A49C2194}"/>
              </a:ext>
            </a:extLst>
          </p:cNvPr>
          <p:cNvSpPr>
            <a:spLocks noGrp="1"/>
          </p:cNvSpPr>
          <p:nvPr>
            <p:ph idx="1"/>
          </p:nvPr>
        </p:nvSpPr>
        <p:spPr/>
        <p:txBody>
          <a:bodyPr/>
          <a:lstStyle/>
          <a:p>
            <a:r>
              <a:rPr lang="en-US" sz="2000" b="1"/>
              <a:t>Current HD&amp;E Policy Position </a:t>
            </a:r>
          </a:p>
          <a:p>
            <a:r>
              <a:rPr lang="en-US" b="1"/>
              <a:t>Cooperative health budget</a:t>
            </a:r>
            <a:r>
              <a:rPr lang="en-US"/>
              <a:t>.  The General Assembly should provide sufficient funding to local health departments.</a:t>
            </a:r>
          </a:p>
        </p:txBody>
      </p:sp>
    </p:spTree>
    <p:extLst>
      <p:ext uri="{BB962C8B-B14F-4D97-AF65-F5344CB8AC3E}">
        <p14:creationId xmlns:p14="http://schemas.microsoft.com/office/powerpoint/2010/main" val="417729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0E828-8AE8-48F3-9396-304F157A7E2A}"/>
              </a:ext>
            </a:extLst>
          </p:cNvPr>
          <p:cNvSpPr>
            <a:spLocks noGrp="1"/>
          </p:cNvSpPr>
          <p:nvPr>
            <p:ph type="title"/>
          </p:nvPr>
        </p:nvSpPr>
        <p:spPr/>
        <p:txBody>
          <a:bodyPr/>
          <a:lstStyle/>
          <a:p>
            <a:r>
              <a:rPr lang="en-US"/>
              <a:t>Marcus Alert - Update</a:t>
            </a:r>
          </a:p>
        </p:txBody>
      </p:sp>
      <p:sp>
        <p:nvSpPr>
          <p:cNvPr id="3" name="Content Placeholder 2">
            <a:extLst>
              <a:ext uri="{FF2B5EF4-FFF2-40B4-BE49-F238E27FC236}">
                <a16:creationId xmlns:a16="http://schemas.microsoft.com/office/drawing/2014/main" id="{806D1A19-8CBE-4CE9-BE5E-A76E95C54658}"/>
              </a:ext>
            </a:extLst>
          </p:cNvPr>
          <p:cNvSpPr>
            <a:spLocks noGrp="1"/>
          </p:cNvSpPr>
          <p:nvPr>
            <p:ph idx="1"/>
          </p:nvPr>
        </p:nvSpPr>
        <p:spPr/>
        <p:txBody>
          <a:bodyPr>
            <a:normAutofit fontScale="85000" lnSpcReduction="10000"/>
          </a:bodyPr>
          <a:lstStyle/>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The General Assembly approved legislation in the 2020 Special Session to implement an ambitious statewide mental health crisis response system over the next five years.</a:t>
            </a:r>
          </a:p>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The legislation was named for Marcus David Peters, a Richmond area teacher who was shot and killed by police while he was experiencing a mental health crisis.  </a:t>
            </a:r>
          </a:p>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The legislation sets out a series of requirements for CSBs, public safety answering points (PSAPs) and responders.</a:t>
            </a:r>
          </a:p>
          <a:p>
            <a:pPr marL="0" marR="0">
              <a:lnSpc>
                <a:spcPct val="107000"/>
              </a:lnSpc>
              <a:spcBef>
                <a:spcPts val="0"/>
              </a:spcBef>
              <a:spcAft>
                <a:spcPts val="800"/>
              </a:spcAft>
            </a:pPr>
            <a:r>
              <a:rPr lang="en-US">
                <a:effectLst/>
                <a:ea typeface="Calibri" panose="020F0502020204030204" pitchFamily="34" charset="0"/>
                <a:cs typeface="Times New Roman" panose="02020603050405020304" pitchFamily="18" charset="0"/>
              </a:rPr>
              <a:t>The first five CSB sites to implement the Marcus Alert protocols by December 2021 are: </a:t>
            </a:r>
          </a:p>
          <a:p>
            <a:pPr marL="0" marR="0">
              <a:lnSpc>
                <a:spcPct val="107000"/>
              </a:lnSpc>
              <a:spcBef>
                <a:spcPts val="0"/>
              </a:spcBef>
              <a:spcAft>
                <a:spcPts val="80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Rappahannock Rapidan CSB - Region 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Prince William County CSB - Region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Highlands CSB - Region 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Richmond Behavioral Health Authority - Region 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Virginia Beach Human Services - Region 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248297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3AC5F-FB97-49EF-A3B4-E633684F79B1}"/>
              </a:ext>
            </a:extLst>
          </p:cNvPr>
          <p:cNvSpPr>
            <a:spLocks noGrp="1"/>
          </p:cNvSpPr>
          <p:nvPr>
            <p:ph type="title"/>
          </p:nvPr>
        </p:nvSpPr>
        <p:spPr/>
        <p:txBody>
          <a:bodyPr/>
          <a:lstStyle/>
          <a:p>
            <a:r>
              <a:rPr lang="en-US"/>
              <a:t>Marcus Alert – Update, cont’d</a:t>
            </a:r>
          </a:p>
        </p:txBody>
      </p:sp>
      <p:sp>
        <p:nvSpPr>
          <p:cNvPr id="3" name="Content Placeholder 2">
            <a:extLst>
              <a:ext uri="{FF2B5EF4-FFF2-40B4-BE49-F238E27FC236}">
                <a16:creationId xmlns:a16="http://schemas.microsoft.com/office/drawing/2014/main" id="{013C88F5-677E-4154-A9B7-EEE54FA83D1F}"/>
              </a:ext>
            </a:extLst>
          </p:cNvPr>
          <p:cNvSpPr>
            <a:spLocks noGrp="1"/>
          </p:cNvSpPr>
          <p:nvPr>
            <p:ph idx="1"/>
          </p:nvPr>
        </p:nvSpPr>
        <p:spPr/>
        <p:txBody>
          <a:bodyPr/>
          <a:lstStyle/>
          <a:p>
            <a:pPr marL="0" marR="0">
              <a:lnSpc>
                <a:spcPct val="107000"/>
              </a:lnSpc>
              <a:spcBef>
                <a:spcPts val="0"/>
              </a:spcBef>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General Assembly allocated $3 million ($600,00</a:t>
            </a:r>
            <a:r>
              <a:rPr lang="en-US" sz="1800">
                <a:effectLst/>
                <a:latin typeface="Calibri" panose="020F0502020204030204" pitchFamily="34" charset="0"/>
                <a:ea typeface="Calibri" panose="020F0502020204030204" pitchFamily="34" charset="0"/>
                <a:cs typeface="Times New Roman" panose="02020603050405020304" pitchFamily="18" charset="0"/>
              </a:rPr>
              <a:t>0</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per CSB) for the first five sites to implement the Marcus alert protocols by December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VACSB believes that the $600,00</a:t>
            </a:r>
            <a:r>
              <a:rPr lang="en-US" sz="1800">
                <a:effectLst/>
                <a:latin typeface="Calibri" panose="020F0502020204030204" pitchFamily="34" charset="0"/>
                <a:ea typeface="Calibri" panose="020F0502020204030204" pitchFamily="34" charset="0"/>
                <a:cs typeface="Times New Roman" panose="02020603050405020304" pitchFamily="18" charset="0"/>
              </a:rPr>
              <a:t>0</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per CSB is not an adequate amount to </a:t>
            </a:r>
            <a:r>
              <a:rPr lang="en-US" sz="1800">
                <a:effectLst/>
                <a:latin typeface="Calibri" panose="020F0502020204030204" pitchFamily="34" charset="0"/>
                <a:ea typeface="Calibri" panose="020F0502020204030204" pitchFamily="34" charset="0"/>
                <a:cs typeface="Times New Roman" panose="02020603050405020304" pitchFamily="18" charset="0"/>
              </a:rPr>
              <a:t>implement the</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co-response model and protocols </a:t>
            </a:r>
            <a:r>
              <a:rPr lang="en-US" sz="1800">
                <a:effectLst/>
                <a:latin typeface="Calibri" panose="020F0502020204030204" pitchFamily="34" charset="0"/>
                <a:ea typeface="Calibri" panose="020F0502020204030204" pitchFamily="34" charset="0"/>
                <a:cs typeface="Times New Roman" panose="02020603050405020304" pitchFamily="18" charset="0"/>
              </a:rPr>
              <a:t>required </a:t>
            </a:r>
            <a:r>
              <a:rPr lang="en-US">
                <a:latin typeface="Calibri" panose="020F0502020204030204" pitchFamily="34" charset="0"/>
                <a:ea typeface="Calibri" panose="020F0502020204030204" pitchFamily="34" charset="0"/>
                <a:cs typeface="Times New Roman" panose="02020603050405020304" pitchFamily="18" charset="0"/>
              </a:rPr>
              <a:t>by </a:t>
            </a:r>
            <a:r>
              <a:rPr lang="en-US" sz="1800">
                <a:effectLst/>
                <a:latin typeface="Calibri" panose="020F0502020204030204" pitchFamily="34" charset="0"/>
                <a:ea typeface="Calibri" panose="020F0502020204030204" pitchFamily="34" charset="0"/>
                <a:cs typeface="Times New Roman" panose="02020603050405020304" pitchFamily="18" charset="0"/>
              </a:rPr>
              <a:t>the law</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order to have a 24/7 co-response that closely matches the objectives of the law, each </a:t>
            </a:r>
            <a:r>
              <a:rPr lang="en-US" sz="1800">
                <a:effectLst/>
                <a:latin typeface="Calibri" panose="020F0502020204030204" pitchFamily="34" charset="0"/>
                <a:ea typeface="Calibri" panose="020F0502020204030204" pitchFamily="34" charset="0"/>
                <a:cs typeface="Times New Roman" panose="02020603050405020304" pitchFamily="18" charset="0"/>
              </a:rPr>
              <a:t>CSB</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would need an estimated $1M - 1.5M.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Marcus Alert law also requires that all local plans be developed by July 1, 2022</a:t>
            </a:r>
            <a:r>
              <a:rPr lang="en-US">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statewide implementation of the protocols is slated for 2026.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1018104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74C6-C194-46B2-9996-D99D73FFB5C1}"/>
              </a:ext>
            </a:extLst>
          </p:cNvPr>
          <p:cNvSpPr>
            <a:spLocks noGrp="1"/>
          </p:cNvSpPr>
          <p:nvPr>
            <p:ph type="title"/>
          </p:nvPr>
        </p:nvSpPr>
        <p:spPr/>
        <p:txBody>
          <a:bodyPr/>
          <a:lstStyle/>
          <a:p>
            <a:r>
              <a:rPr lang="en-US"/>
              <a:t>Marcus Alert Update – cont’d</a:t>
            </a:r>
          </a:p>
        </p:txBody>
      </p:sp>
      <p:sp>
        <p:nvSpPr>
          <p:cNvPr id="3" name="Content Placeholder 2">
            <a:extLst>
              <a:ext uri="{FF2B5EF4-FFF2-40B4-BE49-F238E27FC236}">
                <a16:creationId xmlns:a16="http://schemas.microsoft.com/office/drawing/2014/main" id="{59475C9F-A0F2-487C-9005-275A673659BE}"/>
              </a:ext>
            </a:extLst>
          </p:cNvPr>
          <p:cNvSpPr>
            <a:spLocks noGrp="1"/>
          </p:cNvSpPr>
          <p:nvPr>
            <p:ph idx="1"/>
          </p:nvPr>
        </p:nvSpPr>
        <p:spPr/>
        <p:txBody>
          <a:bodyPr/>
          <a:lstStyle/>
          <a:p>
            <a:pPr marL="0" marR="0">
              <a:lnSpc>
                <a:spcPct val="107000"/>
              </a:lnSpc>
              <a:spcBef>
                <a:spcPts val="0"/>
              </a:spcBef>
              <a:spcAft>
                <a:spcPts val="800"/>
              </a:spcAft>
            </a:pPr>
            <a:r>
              <a:rPr lang="en-US">
                <a:solidFill>
                  <a:srgbClr val="000000"/>
                </a:solidFill>
                <a:latin typeface="Calibri" panose="020F0502020204030204" pitchFamily="34" charset="0"/>
                <a:ea typeface="Calibri" panose="020F0502020204030204" pitchFamily="34" charset="0"/>
                <a:cs typeface="Times New Roman" panose="02020603050405020304" pitchFamily="18" charset="0"/>
              </a:rPr>
              <a:t>T</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 VACSB is requesting that the Governor and General Assembly allocate some state ARPA funds to pay for the planning needed in support of the July 1, 2022, deadline (it appears that $4.0 million will be allocated but no details as to whether it’s for state or local components).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VACSB will also seek funding in the 2022 General Assembly session for additional funds needed for continued support of protocol implementation in the second round of five CSB sites due for implementation by July 1, 2023.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Times New Roman" panose="02020603050405020304" pitchFamily="18" charset="0"/>
              </a:rPr>
              <a:t>If funding is not allocated for Marcus Alert protocol development and implementation, the STEP-VA program may see funding shifted from it to pay for Marcus Alert.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380619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F1BFC-FD47-4C92-87AC-218D316367E0}"/>
              </a:ext>
            </a:extLst>
          </p:cNvPr>
          <p:cNvSpPr>
            <a:spLocks noGrp="1"/>
          </p:cNvSpPr>
          <p:nvPr>
            <p:ph type="title"/>
          </p:nvPr>
        </p:nvSpPr>
        <p:spPr/>
        <p:txBody>
          <a:bodyPr/>
          <a:lstStyle/>
          <a:p>
            <a:r>
              <a:rPr lang="en-US"/>
              <a:t>Marcus Alert – potential policy position</a:t>
            </a:r>
          </a:p>
        </p:txBody>
      </p:sp>
      <p:sp>
        <p:nvSpPr>
          <p:cNvPr id="3" name="Content Placeholder 2">
            <a:extLst>
              <a:ext uri="{FF2B5EF4-FFF2-40B4-BE49-F238E27FC236}">
                <a16:creationId xmlns:a16="http://schemas.microsoft.com/office/drawing/2014/main" id="{4F85A028-5371-4E7F-A059-D25522A11B61}"/>
              </a:ext>
            </a:extLst>
          </p:cNvPr>
          <p:cNvSpPr>
            <a:spLocks noGrp="1"/>
          </p:cNvSpPr>
          <p:nvPr>
            <p:ph idx="1"/>
          </p:nvPr>
        </p:nvSpPr>
        <p:spPr/>
        <p:txBody>
          <a:bodyPr>
            <a:normAutofit/>
          </a:bodyPr>
          <a:lstStyle/>
          <a:p>
            <a:pPr marL="0" indent="0">
              <a:buNone/>
            </a:pPr>
            <a:r>
              <a:rPr lang="en-US" sz="1600"/>
              <a:t>We have no policy language addressing this program because the legislation was approved last fall.</a:t>
            </a:r>
          </a:p>
          <a:p>
            <a:pPr marL="0" indent="0">
              <a:buNone/>
            </a:pPr>
            <a:endParaRPr lang="en-US" sz="1600"/>
          </a:p>
          <a:p>
            <a:pPr marL="0" indent="0">
              <a:buNone/>
            </a:pPr>
            <a:r>
              <a:rPr lang="en-US" sz="1600"/>
              <a:t>Potential policy language for consideration is as follows:</a:t>
            </a:r>
          </a:p>
          <a:p>
            <a:pPr marL="0" indent="0">
              <a:buNone/>
            </a:pPr>
            <a:endParaRPr lang="en-US" sz="1600" b="1"/>
          </a:p>
          <a:p>
            <a:pPr marL="0" indent="0">
              <a:buNone/>
            </a:pPr>
            <a:r>
              <a:rPr lang="en-US" sz="1600" b="1"/>
              <a:t>Crisis Response and Marcus Alert:  </a:t>
            </a:r>
            <a:r>
              <a:rPr lang="en-US" sz="1600"/>
              <a:t>Successful implementation of crisis response components of the STEP-VA program and the Marcus Alert Program requires sufficient and continued state funding and technical assistance to communities. This funding should not come at the expense of other community-based service initiatives and requirements; nor should the burden of funding this state initiative be shifted to local governments.</a:t>
            </a:r>
          </a:p>
        </p:txBody>
      </p:sp>
    </p:spTree>
    <p:extLst>
      <p:ext uri="{BB962C8B-B14F-4D97-AF65-F5344CB8AC3E}">
        <p14:creationId xmlns:p14="http://schemas.microsoft.com/office/powerpoint/2010/main" val="1500626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54B3C-C87C-4BD8-B254-815C78576A02}"/>
              </a:ext>
            </a:extLst>
          </p:cNvPr>
          <p:cNvSpPr>
            <a:spLocks noGrp="1"/>
          </p:cNvSpPr>
          <p:nvPr>
            <p:ph type="title"/>
          </p:nvPr>
        </p:nvSpPr>
        <p:spPr/>
        <p:txBody>
          <a:bodyPr/>
          <a:lstStyle/>
          <a:p>
            <a:r>
              <a:rPr lang="en-US"/>
              <a:t>State hospital beds/community impacts</a:t>
            </a:r>
          </a:p>
        </p:txBody>
      </p:sp>
      <p:sp>
        <p:nvSpPr>
          <p:cNvPr id="3" name="Content Placeholder 2">
            <a:extLst>
              <a:ext uri="{FF2B5EF4-FFF2-40B4-BE49-F238E27FC236}">
                <a16:creationId xmlns:a16="http://schemas.microsoft.com/office/drawing/2014/main" id="{25BAD5A8-747B-439E-A312-B69E403DE12B}"/>
              </a:ext>
            </a:extLst>
          </p:cNvPr>
          <p:cNvSpPr>
            <a:spLocks noGrp="1"/>
          </p:cNvSpPr>
          <p:nvPr>
            <p:ph idx="1"/>
          </p:nvPr>
        </p:nvSpPr>
        <p:spPr/>
        <p:txBody>
          <a:bodyPr/>
          <a:lstStyle/>
          <a:p>
            <a:r>
              <a:rPr lang="en-US"/>
              <a:t>The recent temporary closing of state hospital beds rippled across communities, affecting individuals in crisis and their families, and for local governments, CSB emergency services and local law enforcement.</a:t>
            </a:r>
          </a:p>
          <a:p>
            <a:r>
              <a:rPr lang="en-US"/>
              <a:t>This situation starkly highlighted the need for state investment, not only for state hospitals, but for community-based services, including crisis stabilization assistance.  </a:t>
            </a:r>
          </a:p>
          <a:p>
            <a:r>
              <a:rPr lang="en-US"/>
              <a:t>This also highlighted the inappropriate position that local law enforcement has been put into by the state - making police responsible for sitting in hospital emergency rooms for hours or days while an individual in crisis waits for evaluation and placement.</a:t>
            </a:r>
          </a:p>
          <a:p>
            <a:endParaRPr lang="en-US"/>
          </a:p>
          <a:p>
            <a:endParaRPr lang="en-US"/>
          </a:p>
          <a:p>
            <a:endParaRPr lang="en-US"/>
          </a:p>
        </p:txBody>
      </p:sp>
    </p:spTree>
    <p:extLst>
      <p:ext uri="{BB962C8B-B14F-4D97-AF65-F5344CB8AC3E}">
        <p14:creationId xmlns:p14="http://schemas.microsoft.com/office/powerpoint/2010/main" val="2859594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AF87B-5562-48B6-BC29-1C56F22E98D9}"/>
              </a:ext>
            </a:extLst>
          </p:cNvPr>
          <p:cNvSpPr>
            <a:spLocks noGrp="1"/>
          </p:cNvSpPr>
          <p:nvPr>
            <p:ph type="title"/>
          </p:nvPr>
        </p:nvSpPr>
        <p:spPr/>
        <p:txBody>
          <a:bodyPr/>
          <a:lstStyle/>
          <a:p>
            <a:r>
              <a:rPr lang="en-US"/>
              <a:t>State hospital beds/community impacts – policy positions</a:t>
            </a:r>
          </a:p>
        </p:txBody>
      </p:sp>
      <p:sp>
        <p:nvSpPr>
          <p:cNvPr id="3" name="Content Placeholder 2">
            <a:extLst>
              <a:ext uri="{FF2B5EF4-FFF2-40B4-BE49-F238E27FC236}">
                <a16:creationId xmlns:a16="http://schemas.microsoft.com/office/drawing/2014/main" id="{AEA96171-105A-4293-AC26-EA4CDAF1B674}"/>
              </a:ext>
            </a:extLst>
          </p:cNvPr>
          <p:cNvSpPr>
            <a:spLocks noGrp="1"/>
          </p:cNvSpPr>
          <p:nvPr>
            <p:ph idx="1"/>
          </p:nvPr>
        </p:nvSpPr>
        <p:spPr/>
        <p:txBody>
          <a:bodyPr/>
          <a:lstStyle/>
          <a:p>
            <a:r>
              <a:rPr lang="en-US"/>
              <a:t>The HD&amp;E policy statement already addresses the need for:</a:t>
            </a:r>
          </a:p>
          <a:p>
            <a:r>
              <a:rPr lang="en-US"/>
              <a:t> a community-based, comprehensive system of care;</a:t>
            </a:r>
          </a:p>
          <a:p>
            <a:r>
              <a:rPr lang="en-US"/>
              <a:t>crisis intervention teams and centers to give individuals timely evaluation and assistance as close to their home community as possible;</a:t>
            </a:r>
          </a:p>
          <a:p>
            <a:r>
              <a:rPr lang="en-US"/>
              <a:t>a comprehensive state system of alternative transportation with the (elusive) goal of eliminating reliance on local law enforcement; and</a:t>
            </a:r>
          </a:p>
          <a:p>
            <a:r>
              <a:rPr lang="en-US"/>
              <a:t>accessibility to inpatient beds and crisis services on a regional basis</a:t>
            </a:r>
          </a:p>
        </p:txBody>
      </p:sp>
    </p:spTree>
    <p:extLst>
      <p:ext uri="{BB962C8B-B14F-4D97-AF65-F5344CB8AC3E}">
        <p14:creationId xmlns:p14="http://schemas.microsoft.com/office/powerpoint/2010/main" val="4260060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420CFC25342468B625C868F00C447" ma:contentTypeVersion="13" ma:contentTypeDescription="Create a new document." ma:contentTypeScope="" ma:versionID="5dc6c1e3c348affd3f3ec809e47774b0">
  <xsd:schema xmlns:xsd="http://www.w3.org/2001/XMLSchema" xmlns:xs="http://www.w3.org/2001/XMLSchema" xmlns:p="http://schemas.microsoft.com/office/2006/metadata/properties" xmlns:ns2="c3461887-45b7-46c4-948b-7a5b0ac7d0a9" xmlns:ns3="4e6c2383-b53d-41b7-9776-0e32d66c77e2" targetNamespace="http://schemas.microsoft.com/office/2006/metadata/properties" ma:root="true" ma:fieldsID="2282e97def608a75f5cec47d1ee74864" ns2:_="" ns3:_="">
    <xsd:import namespace="c3461887-45b7-46c4-948b-7a5b0ac7d0a9"/>
    <xsd:import namespace="4e6c2383-b53d-41b7-9776-0e32d66c77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61887-45b7-46c4-948b-7a5b0ac7d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6c2383-b53d-41b7-9776-0e32d66c77e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0ED46E-F642-4459-810F-CDFE84277B42}">
  <ds:schemaRefs>
    <ds:schemaRef ds:uri="4e6c2383-b53d-41b7-9776-0e32d66c77e2"/>
    <ds:schemaRef ds:uri="c3461887-45b7-46c4-948b-7a5b0ac7d0a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C764FBE-EB8A-4F5B-9C88-82105E2B7717}">
  <ds:schemaRefs>
    <ds:schemaRef ds:uri="http://schemas.microsoft.com/sharepoint/v3/contenttype/forms"/>
  </ds:schemaRefs>
</ds:datastoreItem>
</file>

<file path=customXml/itemProps3.xml><?xml version="1.0" encoding="utf-8"?>
<ds:datastoreItem xmlns:ds="http://schemas.openxmlformats.org/officeDocument/2006/customXml" ds:itemID="{4FCBA5ED-371B-4AFA-BF9D-1BF6242015F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Human  Development Issue Updates and Potential Policy Positions</vt:lpstr>
      <vt:lpstr>VA Department of Health Funding Adequacy</vt:lpstr>
      <vt:lpstr>VA Department of Health Funding Adequacy – Policy position</vt:lpstr>
      <vt:lpstr>Marcus Alert - Update</vt:lpstr>
      <vt:lpstr>Marcus Alert – Update, cont’d</vt:lpstr>
      <vt:lpstr>Marcus Alert Update – cont’d</vt:lpstr>
      <vt:lpstr>Marcus Alert – potential policy position</vt:lpstr>
      <vt:lpstr>State hospital beds/community impacts</vt:lpstr>
      <vt:lpstr>State hospital beds/community impacts – policy positions</vt:lpstr>
      <vt:lpstr>State hospital beds/community impacts  -potential policy language</vt:lpstr>
      <vt:lpstr>Mental Health Parity – a federal law with state oversight</vt:lpstr>
      <vt:lpstr>Mental Health Parity – JLARC report</vt:lpstr>
      <vt:lpstr>Mental health parity in VA – concerns</vt:lpstr>
      <vt:lpstr>Mental health parity – policy consideration</vt:lpstr>
      <vt:lpstr>Mental health services for community colleges</vt:lpstr>
      <vt:lpstr>Mental health services for community colleges, cont’d</vt:lpstr>
      <vt:lpstr>Mental health services for community colleges – policy consideration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 Updates and Potential Policy Positions</dc:title>
  <dc:creator>Janet Areson</dc:creator>
  <cp:revision>1</cp:revision>
  <dcterms:created xsi:type="dcterms:W3CDTF">2021-07-29T00:34:10Z</dcterms:created>
  <dcterms:modified xsi:type="dcterms:W3CDTF">2021-07-30T16:06:06Z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0x010100A1F420CFC25342468B625C868F00C447</vt:lpwstr>
  </property>
</Properties>
</file>