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9" r:id="rId3"/>
    <p:sldId id="260" r:id="rId4"/>
    <p:sldId id="264" r:id="rId5"/>
    <p:sldId id="263" r:id="rId6"/>
    <p:sldId id="265" r:id="rId7"/>
    <p:sldId id="266" r:id="rId8"/>
    <p:sldId id="268" r:id="rId9"/>
    <p:sldId id="261" r:id="rId10"/>
    <p:sldId id="272" r:id="rId11"/>
    <p:sldId id="262" r:id="rId12"/>
    <p:sldId id="271" r:id="rId13"/>
    <p:sldId id="270" r:id="rId14"/>
    <p:sldId id="267"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mith, Chris (DRPT)" initials="CSS" lastIdx="7" clrIdx="0"/>
  <p:cmAuthor id="1" name="Wright, Andrew (DRPT)" initials="AW"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93D7"/>
    <a:srgbClr val="11406C"/>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99" autoAdjust="0"/>
    <p:restoredTop sz="94629" autoAdjust="0"/>
  </p:normalViewPr>
  <p:slideViewPr>
    <p:cSldViewPr>
      <p:cViewPr varScale="1">
        <p:scale>
          <a:sx n="81" d="100"/>
          <a:sy n="81" d="100"/>
        </p:scale>
        <p:origin x="84" y="5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744" y="-102"/>
      </p:cViewPr>
      <p:guideLst>
        <p:guide orient="horz" pos="293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343" cy="465455"/>
          </a:xfrm>
          <a:prstGeom prst="rect">
            <a:avLst/>
          </a:prstGeom>
        </p:spPr>
        <p:txBody>
          <a:bodyPr vert="horz" lIns="93315" tIns="46657" rIns="93315" bIns="46657" rtlCol="0"/>
          <a:lstStyle>
            <a:lvl1pPr algn="l">
              <a:defRPr sz="13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5" tIns="46657" rIns="93315" bIns="46657" rtlCol="0"/>
          <a:lstStyle>
            <a:lvl1pPr algn="r">
              <a:defRPr sz="1300"/>
            </a:lvl1pPr>
          </a:lstStyle>
          <a:p>
            <a:fld id="{4907AB74-15ED-4BA8-897D-5C14D4157F86}" type="datetimeFigureOut">
              <a:rPr lang="en-US" smtClean="0"/>
              <a:t>7/26/2021</a:t>
            </a:fld>
            <a:endParaRPr lang="en-US" dirty="0"/>
          </a:p>
        </p:txBody>
      </p:sp>
      <p:sp>
        <p:nvSpPr>
          <p:cNvPr id="4" name="Footer Placeholder 3"/>
          <p:cNvSpPr>
            <a:spLocks noGrp="1"/>
          </p:cNvSpPr>
          <p:nvPr>
            <p:ph type="ftr" sz="quarter" idx="2"/>
          </p:nvPr>
        </p:nvSpPr>
        <p:spPr>
          <a:xfrm>
            <a:off x="2" y="8842029"/>
            <a:ext cx="3043343" cy="465455"/>
          </a:xfrm>
          <a:prstGeom prst="rect">
            <a:avLst/>
          </a:prstGeom>
        </p:spPr>
        <p:txBody>
          <a:bodyPr vert="horz" lIns="93315" tIns="46657" rIns="93315" bIns="46657"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15" tIns="46657" rIns="93315" bIns="46657" rtlCol="0" anchor="b"/>
          <a:lstStyle>
            <a:lvl1pPr algn="r">
              <a:defRPr sz="1300"/>
            </a:lvl1pPr>
          </a:lstStyle>
          <a:p>
            <a:fld id="{C703B764-9E66-4031-AC75-0D4A425FF551}" type="slidenum">
              <a:rPr lang="en-US" smtClean="0"/>
              <a:t>‹#›</a:t>
            </a:fld>
            <a:endParaRPr lang="en-US" dirty="0"/>
          </a:p>
        </p:txBody>
      </p:sp>
    </p:spTree>
    <p:extLst>
      <p:ext uri="{BB962C8B-B14F-4D97-AF65-F5344CB8AC3E}">
        <p14:creationId xmlns:p14="http://schemas.microsoft.com/office/powerpoint/2010/main" val="179890142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343" cy="465455"/>
          </a:xfrm>
          <a:prstGeom prst="rect">
            <a:avLst/>
          </a:prstGeom>
        </p:spPr>
        <p:txBody>
          <a:bodyPr vert="horz" lIns="93315" tIns="46657" rIns="93315" bIns="46657" rtlCol="0"/>
          <a:lstStyle>
            <a:lvl1pPr algn="l">
              <a:defRPr sz="13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5" tIns="46657" rIns="93315" bIns="46657" rtlCol="0"/>
          <a:lstStyle>
            <a:lvl1pPr algn="r">
              <a:defRPr sz="1300"/>
            </a:lvl1pPr>
          </a:lstStyle>
          <a:p>
            <a:fld id="{3D5B1DC8-5884-4523-94DB-AE85D3E26E41}" type="datetimeFigureOut">
              <a:rPr lang="en-US" smtClean="0"/>
              <a:t>7/26/2021</a:t>
            </a:fld>
            <a:endParaRPr lang="en-US" dirty="0"/>
          </a:p>
        </p:txBody>
      </p:sp>
      <p:sp>
        <p:nvSpPr>
          <p:cNvPr id="4" name="Slide Image Placeholder 3"/>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315" tIns="46657" rIns="93315" bIns="46657"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5" tIns="46657" rIns="93315" bIns="466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42029"/>
            <a:ext cx="3043343" cy="465455"/>
          </a:xfrm>
          <a:prstGeom prst="rect">
            <a:avLst/>
          </a:prstGeom>
        </p:spPr>
        <p:txBody>
          <a:bodyPr vert="horz" lIns="93315" tIns="46657" rIns="93315" bIns="46657"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15" tIns="46657" rIns="93315" bIns="46657" rtlCol="0" anchor="b"/>
          <a:lstStyle>
            <a:lvl1pPr algn="r">
              <a:defRPr sz="1300"/>
            </a:lvl1pPr>
          </a:lstStyle>
          <a:p>
            <a:fld id="{0652E643-56E1-4FBD-9824-5F4D5ACE6621}" type="slidenum">
              <a:rPr lang="en-US" smtClean="0"/>
              <a:t>‹#›</a:t>
            </a:fld>
            <a:endParaRPr lang="en-US" dirty="0"/>
          </a:p>
        </p:txBody>
      </p:sp>
    </p:spTree>
    <p:extLst>
      <p:ext uri="{BB962C8B-B14F-4D97-AF65-F5344CB8AC3E}">
        <p14:creationId xmlns:p14="http://schemas.microsoft.com/office/powerpoint/2010/main" val="286361981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652E643-56E1-4FBD-9824-5F4D5ACE6621}" type="slidenum">
              <a:rPr lang="en-US" smtClean="0"/>
              <a:t>9</a:t>
            </a:fld>
            <a:endParaRPr lang="en-US" dirty="0"/>
          </a:p>
        </p:txBody>
      </p:sp>
    </p:spTree>
    <p:extLst>
      <p:ext uri="{BB962C8B-B14F-4D97-AF65-F5344CB8AC3E}">
        <p14:creationId xmlns:p14="http://schemas.microsoft.com/office/powerpoint/2010/main" val="160686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3719198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150573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471037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smtClean="0"/>
              <a:t>1/13/2019</a:t>
            </a:r>
            <a:endParaRPr lang="en-US" dirty="0"/>
          </a:p>
        </p:txBody>
      </p:sp>
      <p:sp>
        <p:nvSpPr>
          <p:cNvPr id="4" name="Footer Placeholder 3"/>
          <p:cNvSpPr>
            <a:spLocks noGrp="1"/>
          </p:cNvSpPr>
          <p:nvPr>
            <p:ph type="ftr" sz="quarter" idx="11"/>
          </p:nvPr>
        </p:nvSpPr>
        <p:spPr/>
        <p:txBody>
          <a:bodyPr/>
          <a:lstStyle/>
          <a:p>
            <a:r>
              <a:rPr lang="en-US" dirty="0" smtClean="0"/>
              <a:t>2019 Transportation Research Board Annual Meeting</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smtClean="0"/>
          </a:p>
        </p:txBody>
      </p:sp>
    </p:spTree>
    <p:extLst>
      <p:ext uri="{BB962C8B-B14F-4D97-AF65-F5344CB8AC3E}">
        <p14:creationId xmlns:p14="http://schemas.microsoft.com/office/powerpoint/2010/main" val="323397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14400"/>
          </a:xfrm>
        </p:spPr>
        <p:txBody>
          <a:bodyPr>
            <a:normAutofit/>
          </a:bodyPr>
          <a:lstStyle>
            <a:lvl1pPr algn="ctr">
              <a:defRPr sz="3400" b="1">
                <a:solidFill>
                  <a:schemeClr val="accent1">
                    <a:lumMod val="75000"/>
                  </a:schemeClr>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914400"/>
            <a:ext cx="9144000" cy="5410199"/>
          </a:xfrm>
        </p:spPr>
        <p:txBody>
          <a:bodyPr/>
          <a:lstStyle>
            <a:lvl1pPr>
              <a:defRPr sz="20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1800" i="0">
                <a:solidFill>
                  <a:schemeClr val="tx1"/>
                </a:solidFill>
                <a:latin typeface="Arial" panose="020B0604020202020204" pitchFamily="34" charset="0"/>
                <a:cs typeface="Arial" panose="020B0604020202020204" pitchFamily="34" charset="0"/>
              </a:defRPr>
            </a:lvl2pPr>
            <a:lvl3pPr marL="1143000" indent="-228600">
              <a:buFont typeface="Wingdings" panose="05000000000000000000" pitchFamily="2" charset="2"/>
              <a:buChar char="§"/>
              <a:defRPr sz="1800" i="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458200" y="6307593"/>
            <a:ext cx="381000" cy="365125"/>
          </a:xfrm>
        </p:spPr>
        <p:txBody>
          <a:bodyPr/>
          <a:lstStyle>
            <a:lvl1pPr algn="l">
              <a:defRPr>
                <a:solidFill>
                  <a:schemeClr val="accent1">
                    <a:lumMod val="75000"/>
                  </a:schemeClr>
                </a:solidFill>
                <a:latin typeface="Arial" panose="020B0604020202020204" pitchFamily="34" charset="0"/>
                <a:cs typeface="Arial" panose="020B0604020202020204" pitchFamily="34" charset="0"/>
              </a:defRPr>
            </a:lvl1pPr>
          </a:lstStyle>
          <a:p>
            <a:fld id="{9FE9F441-13C1-48BE-9753-9E1BE924571A}" type="slidenum">
              <a:rPr lang="en-US" smtClean="0"/>
              <a:pPr/>
              <a:t>‹#›</a:t>
            </a:fld>
            <a:endParaRPr lang="en-US" dirty="0"/>
          </a:p>
        </p:txBody>
      </p:sp>
      <p:sp>
        <p:nvSpPr>
          <p:cNvPr id="10" name="Rectangle 9"/>
          <p:cNvSpPr/>
          <p:nvPr userDrawn="1"/>
        </p:nvSpPr>
        <p:spPr>
          <a:xfrm>
            <a:off x="228600" y="914400"/>
            <a:ext cx="8686800" cy="76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cxnSp>
        <p:nvCxnSpPr>
          <p:cNvPr id="14" name="Straight Connector 13"/>
          <p:cNvCxnSpPr/>
          <p:nvPr userDrawn="1"/>
        </p:nvCxnSpPr>
        <p:spPr>
          <a:xfrm>
            <a:off x="8458200" y="6324600"/>
            <a:ext cx="0" cy="304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5519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p:cNvSpPr>
            <a:spLocks noGrp="1"/>
          </p:cNvSpPr>
          <p:nvPr>
            <p:ph type="title"/>
          </p:nvPr>
        </p:nvSpPr>
        <p:spPr>
          <a:xfrm>
            <a:off x="469285" y="2057400"/>
            <a:ext cx="8229600" cy="838200"/>
          </a:xfrm>
        </p:spPr>
        <p:txBody>
          <a:bodyPr>
            <a:normAutofit/>
          </a:bodyPr>
          <a:lstStyle>
            <a:lvl1pPr algn="l">
              <a:defRPr sz="4000" b="1">
                <a:solidFill>
                  <a:schemeClr val="accent1">
                    <a:lumMod val="75000"/>
                  </a:schemeClr>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9" name="Rectangle 8"/>
          <p:cNvSpPr/>
          <p:nvPr userDrawn="1"/>
        </p:nvSpPr>
        <p:spPr>
          <a:xfrm>
            <a:off x="469285" y="2971800"/>
            <a:ext cx="8686800" cy="76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6" name="Slide Number Placeholder 5"/>
          <p:cNvSpPr>
            <a:spLocks noGrp="1"/>
          </p:cNvSpPr>
          <p:nvPr>
            <p:ph type="sldNum" sz="quarter" idx="12"/>
          </p:nvPr>
        </p:nvSpPr>
        <p:spPr>
          <a:xfrm>
            <a:off x="8458200" y="6307593"/>
            <a:ext cx="381000" cy="365125"/>
          </a:xfrm>
        </p:spPr>
        <p:txBody>
          <a:bodyPr/>
          <a:lstStyle>
            <a:lvl1pPr algn="l">
              <a:defRPr>
                <a:solidFill>
                  <a:schemeClr val="accent1">
                    <a:lumMod val="75000"/>
                  </a:schemeClr>
                </a:solidFill>
                <a:latin typeface="Franklin Gothic Demi" panose="020B0703020102020204" pitchFamily="34" charset="0"/>
              </a:defRPr>
            </a:lvl1pPr>
          </a:lstStyle>
          <a:p>
            <a:fld id="{9FE9F441-13C1-48BE-9753-9E1BE924571A}" type="slidenum">
              <a:rPr lang="en-US" smtClean="0"/>
              <a:pPr/>
              <a:t>‹#›</a:t>
            </a:fld>
            <a:endParaRPr lang="en-US" dirty="0"/>
          </a:p>
        </p:txBody>
      </p:sp>
      <p:cxnSp>
        <p:nvCxnSpPr>
          <p:cNvPr id="20" name="Straight Connector 19"/>
          <p:cNvCxnSpPr/>
          <p:nvPr userDrawn="1"/>
        </p:nvCxnSpPr>
        <p:spPr>
          <a:xfrm>
            <a:off x="8458200" y="6324600"/>
            <a:ext cx="0" cy="304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6869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31751371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9587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1">
                    <a:lumMod val="75000"/>
                  </a:schemeClr>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2260609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197809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177988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8281B7-BB0E-410E-A8D0-E8CA9D34C8F8}" type="slidenum">
              <a:rPr lang="en-US" smtClean="0"/>
              <a:t>‹#›</a:t>
            </a:fld>
            <a:endParaRPr lang="en-US" dirty="0"/>
          </a:p>
        </p:txBody>
      </p:sp>
    </p:spTree>
    <p:extLst>
      <p:ext uri="{BB962C8B-B14F-4D97-AF65-F5344CB8AC3E}">
        <p14:creationId xmlns:p14="http://schemas.microsoft.com/office/powerpoint/2010/main" val="2347638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a:solidFill>
                  <a:schemeClr val="accent1">
                    <a:lumMod val="75000"/>
                  </a:schemeClr>
                </a:solidFill>
              </a:defRPr>
            </a:lvl1pPr>
          </a:lstStyle>
          <a:p>
            <a:fld id="{F78281B7-BB0E-410E-A8D0-E8CA9D34C8F8}" type="slidenum">
              <a:rPr lang="en-US" smtClean="0"/>
              <a:pPr/>
              <a:t>‹#›</a:t>
            </a:fld>
            <a:endParaRPr lang="en-US" dirty="0"/>
          </a:p>
        </p:txBody>
      </p:sp>
      <p:pic>
        <p:nvPicPr>
          <p:cNvPr id="8" name="Picture 7" descr="Image result for drpt logo"/>
          <p:cNvPicPr/>
          <p:nvPr userDrawn="1"/>
        </p:nvPicPr>
        <p:blipFill rotWithShape="1">
          <a:blip r:embed="rId14" cstate="email">
            <a:extLst>
              <a:ext uri="{28A0092B-C50C-407E-A947-70E740481C1C}">
                <a14:useLocalDpi xmlns:a14="http://schemas.microsoft.com/office/drawing/2010/main" val="0"/>
              </a:ext>
            </a:extLst>
          </a:blip>
          <a:srcRect b="22556"/>
          <a:stretch/>
        </p:blipFill>
        <p:spPr bwMode="auto">
          <a:xfrm>
            <a:off x="507048" y="6302370"/>
            <a:ext cx="1397952" cy="327030"/>
          </a:xfrm>
          <a:prstGeom prst="rect">
            <a:avLst/>
          </a:prstGeom>
          <a:noFill/>
          <a:ln>
            <a:noFill/>
          </a:ln>
        </p:spPr>
      </p:pic>
    </p:spTree>
    <p:extLst>
      <p:ext uri="{BB962C8B-B14F-4D97-AF65-F5344CB8AC3E}">
        <p14:creationId xmlns:p14="http://schemas.microsoft.com/office/powerpoint/2010/main" val="298378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276600"/>
            <a:ext cx="7772400" cy="860425"/>
          </a:xfrm>
        </p:spPr>
        <p:txBody>
          <a:bodyPr>
            <a:normAutofit/>
          </a:bodyPr>
          <a:lstStyle/>
          <a:p>
            <a:pPr algn="l"/>
            <a:r>
              <a:rPr lang="en-US" sz="3000" b="1" dirty="0" smtClean="0"/>
              <a:t>Transit Update</a:t>
            </a:r>
            <a:endParaRPr lang="en-US" sz="3000" b="1" dirty="0"/>
          </a:p>
        </p:txBody>
      </p:sp>
      <p:sp>
        <p:nvSpPr>
          <p:cNvPr id="3" name="Subtitle 2"/>
          <p:cNvSpPr>
            <a:spLocks noGrp="1"/>
          </p:cNvSpPr>
          <p:nvPr>
            <p:ph type="subTitle" idx="1"/>
          </p:nvPr>
        </p:nvSpPr>
        <p:spPr>
          <a:xfrm>
            <a:off x="762000" y="3883183"/>
            <a:ext cx="7848600" cy="688817"/>
          </a:xfrm>
        </p:spPr>
        <p:txBody>
          <a:bodyPr>
            <a:normAutofit/>
          </a:bodyPr>
          <a:lstStyle/>
          <a:p>
            <a:pPr algn="l"/>
            <a:r>
              <a:rPr lang="en-US" sz="2400" b="1" dirty="0" smtClean="0">
                <a:solidFill>
                  <a:schemeClr val="accent1">
                    <a:lumMod val="75000"/>
                  </a:schemeClr>
                </a:solidFill>
              </a:rPr>
              <a:t>Virginia Municipal League - July 28, 2021</a:t>
            </a:r>
            <a:endParaRPr lang="en-US" sz="2400" b="1" dirty="0">
              <a:solidFill>
                <a:schemeClr val="accent1">
                  <a:lumMod val="75000"/>
                </a:schemeClr>
              </a:solidFill>
            </a:endParaRPr>
          </a:p>
        </p:txBody>
      </p:sp>
      <p:sp>
        <p:nvSpPr>
          <p:cNvPr id="4" name="Rectangle 3"/>
          <p:cNvSpPr/>
          <p:nvPr/>
        </p:nvSpPr>
        <p:spPr>
          <a:xfrm>
            <a:off x="0" y="0"/>
            <a:ext cx="9144000" cy="1524000"/>
          </a:xfrm>
          <a:prstGeom prst="rect">
            <a:avLst/>
          </a:prstGeom>
          <a:solidFill>
            <a:srgbClr val="11406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5" name="Rectangle 4"/>
          <p:cNvSpPr/>
          <p:nvPr/>
        </p:nvSpPr>
        <p:spPr>
          <a:xfrm>
            <a:off x="0" y="6248400"/>
            <a:ext cx="9144000" cy="609599"/>
          </a:xfrm>
          <a:prstGeom prst="rect">
            <a:avLst/>
          </a:prstGeom>
          <a:solidFill>
            <a:srgbClr val="11406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7" name="Picture 6" descr="Image result for drpt logo"/>
          <p:cNvPicPr/>
          <p:nvPr/>
        </p:nvPicPr>
        <p:blipFill>
          <a:blip r:embed="rId2" cstate="email">
            <a:extLst>
              <a:ext uri="{28A0092B-C50C-407E-A947-70E740481C1C}">
                <a14:useLocalDpi xmlns:a14="http://schemas.microsoft.com/office/drawing/2010/main" val="0"/>
              </a:ext>
            </a:extLst>
          </a:blip>
          <a:stretch>
            <a:fillRect/>
          </a:stretch>
        </p:blipFill>
        <p:spPr bwMode="auto">
          <a:xfrm>
            <a:off x="6172200" y="5437853"/>
            <a:ext cx="2590800" cy="785813"/>
          </a:xfrm>
          <a:prstGeom prst="rect">
            <a:avLst/>
          </a:prstGeom>
          <a:noFill/>
          <a:ln>
            <a:noFill/>
          </a:ln>
        </p:spPr>
      </p:pic>
      <p:sp>
        <p:nvSpPr>
          <p:cNvPr id="8" name="Rectangle 7"/>
          <p:cNvSpPr/>
          <p:nvPr/>
        </p:nvSpPr>
        <p:spPr>
          <a:xfrm>
            <a:off x="762000" y="3208179"/>
            <a:ext cx="8382000" cy="6842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 name="TextBox 9"/>
          <p:cNvSpPr txBox="1"/>
          <p:nvPr/>
        </p:nvSpPr>
        <p:spPr>
          <a:xfrm>
            <a:off x="4267200" y="6323449"/>
            <a:ext cx="1143000" cy="369332"/>
          </a:xfrm>
          <a:prstGeom prst="rect">
            <a:avLst/>
          </a:prstGeom>
          <a:noFill/>
        </p:spPr>
        <p:txBody>
          <a:bodyPr wrap="square" rtlCol="0">
            <a:spAutoFit/>
          </a:bodyPr>
          <a:lstStyle/>
          <a:p>
            <a:endParaRPr lang="en-US" dirty="0"/>
          </a:p>
        </p:txBody>
      </p:sp>
      <p:sp>
        <p:nvSpPr>
          <p:cNvPr id="11" name="Subtitle 2"/>
          <p:cNvSpPr txBox="1">
            <a:spLocks/>
          </p:cNvSpPr>
          <p:nvPr/>
        </p:nvSpPr>
        <p:spPr>
          <a:xfrm>
            <a:off x="762000" y="5534849"/>
            <a:ext cx="5105400" cy="688817"/>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accent1">
                    <a:lumMod val="75000"/>
                  </a:schemeClr>
                </a:solidFill>
                <a:latin typeface="Arial" panose="020B0604020202020204" pitchFamily="34" charset="0"/>
                <a:cs typeface="Arial" panose="020B0604020202020204" pitchFamily="34" charset="0"/>
              </a:rPr>
              <a:t>Jennifer Mitchell, Director</a:t>
            </a:r>
          </a:p>
          <a:p>
            <a:pPr algn="l"/>
            <a:r>
              <a:rPr lang="en-US" sz="1800" b="1" dirty="0" smtClean="0">
                <a:solidFill>
                  <a:schemeClr val="accent1">
                    <a:lumMod val="75000"/>
                  </a:schemeClr>
                </a:solidFill>
                <a:latin typeface="Arial" panose="020B0604020202020204" pitchFamily="34" charset="0"/>
                <a:cs typeface="Arial" panose="020B0604020202020204" pitchFamily="34" charset="0"/>
              </a:rPr>
              <a:t>Department of Rail and Public Transportation</a:t>
            </a:r>
          </a:p>
        </p:txBody>
      </p:sp>
    </p:spTree>
    <p:extLst>
      <p:ext uri="{BB962C8B-B14F-4D97-AF65-F5344CB8AC3E}">
        <p14:creationId xmlns:p14="http://schemas.microsoft.com/office/powerpoint/2010/main" val="3162571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email">
            <a:extLst>
              <a:ext uri="{28A0092B-C50C-407E-A947-70E740481C1C}">
                <a14:useLocalDpi xmlns:a14="http://schemas.microsoft.com/office/drawing/2010/main" val="0"/>
              </a:ext>
            </a:extLst>
          </a:blip>
          <a:srcRect l="4206" r="14329"/>
          <a:stretch/>
        </p:blipFill>
        <p:spPr>
          <a:xfrm>
            <a:off x="158262" y="1050561"/>
            <a:ext cx="8968153" cy="5041334"/>
          </a:xfrm>
          <a:prstGeom prst="rect">
            <a:avLst/>
          </a:prstGeom>
        </p:spPr>
      </p:pic>
      <p:sp>
        <p:nvSpPr>
          <p:cNvPr id="2" name="Title 1"/>
          <p:cNvSpPr>
            <a:spLocks noGrp="1"/>
          </p:cNvSpPr>
          <p:nvPr>
            <p:ph type="title"/>
          </p:nvPr>
        </p:nvSpPr>
        <p:spPr/>
        <p:txBody>
          <a:bodyPr/>
          <a:lstStyle/>
          <a:p>
            <a:r>
              <a:rPr lang="en-US" dirty="0" smtClean="0"/>
              <a:t>Virginia Breeze</a:t>
            </a:r>
            <a:endParaRPr lang="en-US"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10</a:t>
            </a:fld>
            <a:endParaRPr lang="en-US" dirty="0"/>
          </a:p>
        </p:txBody>
      </p:sp>
      <p:sp>
        <p:nvSpPr>
          <p:cNvPr id="6" name="TextBox 5"/>
          <p:cNvSpPr txBox="1"/>
          <p:nvPr/>
        </p:nvSpPr>
        <p:spPr>
          <a:xfrm>
            <a:off x="228600" y="1066800"/>
            <a:ext cx="4419600" cy="363176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1600" b="1" dirty="0" smtClean="0">
                <a:latin typeface="Arial" panose="020B0604020202020204" pitchFamily="34" charset="0"/>
                <a:cs typeface="Arial" panose="020B0604020202020204" pitchFamily="34" charset="0"/>
              </a:rPr>
              <a:t>Intercity Bus Service: </a:t>
            </a:r>
          </a:p>
          <a:p>
            <a:pPr marL="742950" lvl="1" indent="-285750">
              <a:spcAft>
                <a:spcPts val="6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Provides limited service between two or more urban areas on fixed-route schedules</a:t>
            </a:r>
          </a:p>
          <a:p>
            <a:pPr marL="742950" lvl="1" indent="-285750">
              <a:spcAft>
                <a:spcPts val="6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Connects underserved communities with limited travel options</a:t>
            </a:r>
          </a:p>
          <a:p>
            <a:pPr marL="285750" indent="-285750">
              <a:spcAft>
                <a:spcPts val="600"/>
              </a:spcAft>
              <a:buFont typeface="Arial" panose="020B0604020202020204" pitchFamily="34" charset="0"/>
              <a:buChar char="•"/>
            </a:pPr>
            <a:r>
              <a:rPr lang="en-US" sz="1600" b="1" dirty="0" smtClean="0">
                <a:latin typeface="Arial" panose="020B0604020202020204" pitchFamily="34" charset="0"/>
                <a:cs typeface="Arial" panose="020B0604020202020204" pitchFamily="34" charset="0"/>
              </a:rPr>
              <a:t>Virginia Breeze:</a:t>
            </a:r>
          </a:p>
          <a:p>
            <a:pPr marL="742950" lvl="1" indent="-285750">
              <a:spcAft>
                <a:spcPts val="6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Valley Flyer: Blacksburg-DC</a:t>
            </a:r>
          </a:p>
          <a:p>
            <a:pPr marL="742950" lvl="1" indent="-285750">
              <a:spcAft>
                <a:spcPts val="6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Piedmont Express: Danville-DC</a:t>
            </a:r>
          </a:p>
          <a:p>
            <a:pPr marL="742950" lvl="1" indent="-285750">
              <a:spcAft>
                <a:spcPts val="6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Capital Connector: Martinsville-RVA-DC</a:t>
            </a:r>
          </a:p>
          <a:p>
            <a:pPr marL="742950" lvl="1" indent="-285750">
              <a:spcAft>
                <a:spcPts val="6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Highlands Rhythm: Bristol-DC (COMING SOON!)</a:t>
            </a:r>
          </a:p>
          <a:p>
            <a:pPr marL="285750" indent="-285750">
              <a:spcAft>
                <a:spcPts val="600"/>
              </a:spcAft>
              <a:buFont typeface="Arial" panose="020B0604020202020204" pitchFamily="34" charset="0"/>
              <a:buChar char="•"/>
            </a:pPr>
            <a:r>
              <a:rPr lang="en-US" sz="1600" b="1" dirty="0" smtClean="0">
                <a:latin typeface="Arial" panose="020B0604020202020204" pitchFamily="34" charset="0"/>
                <a:cs typeface="Arial" panose="020B0604020202020204" pitchFamily="34" charset="0"/>
              </a:rPr>
              <a:t>Monthly Ridership Grew by 53% in second half of FY21</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5262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 Equity &amp; Modernization Study</a:t>
            </a:r>
            <a:endParaRPr lang="en-US" dirty="0"/>
          </a:p>
        </p:txBody>
      </p:sp>
      <p:sp>
        <p:nvSpPr>
          <p:cNvPr id="3" name="Content Placeholder 2"/>
          <p:cNvSpPr>
            <a:spLocks noGrp="1"/>
          </p:cNvSpPr>
          <p:nvPr>
            <p:ph idx="1"/>
          </p:nvPr>
        </p:nvSpPr>
        <p:spPr>
          <a:xfrm>
            <a:off x="228601" y="990600"/>
            <a:ext cx="8686799" cy="5316993"/>
          </a:xfrm>
        </p:spPr>
        <p:txBody>
          <a:bodyPr>
            <a:normAutofit/>
          </a:bodyPr>
          <a:lstStyle/>
          <a:p>
            <a:pPr>
              <a:spcBef>
                <a:spcPts val="600"/>
              </a:spcBef>
              <a:spcAft>
                <a:spcPts val="600"/>
              </a:spcAft>
            </a:pPr>
            <a:r>
              <a:rPr lang="en-US" b="1" dirty="0" smtClean="0"/>
              <a:t>Study Areas:</a:t>
            </a:r>
          </a:p>
          <a:p>
            <a:pPr lvl="1">
              <a:spcBef>
                <a:spcPts val="600"/>
              </a:spcBef>
              <a:spcAft>
                <a:spcPts val="600"/>
              </a:spcAft>
            </a:pPr>
            <a:r>
              <a:rPr lang="en-US" dirty="0" smtClean="0"/>
              <a:t>Transit Accessibility </a:t>
            </a:r>
          </a:p>
          <a:p>
            <a:pPr lvl="1">
              <a:spcBef>
                <a:spcPts val="600"/>
              </a:spcBef>
              <a:spcAft>
                <a:spcPts val="600"/>
              </a:spcAft>
            </a:pPr>
            <a:r>
              <a:rPr lang="en-US" dirty="0" smtClean="0"/>
              <a:t>Adequacy of Transit Infrastructure</a:t>
            </a:r>
          </a:p>
          <a:p>
            <a:pPr lvl="1">
              <a:spcBef>
                <a:spcPts val="600"/>
              </a:spcBef>
              <a:spcAft>
                <a:spcPts val="600"/>
              </a:spcAft>
            </a:pPr>
            <a:r>
              <a:rPr lang="en-US" dirty="0" smtClean="0"/>
              <a:t>Transit Electrification</a:t>
            </a:r>
          </a:p>
          <a:p>
            <a:pPr lvl="1">
              <a:spcBef>
                <a:spcPts val="600"/>
              </a:spcBef>
              <a:spcAft>
                <a:spcPts val="600"/>
              </a:spcAft>
            </a:pPr>
            <a:r>
              <a:rPr lang="en-US" dirty="0" smtClean="0"/>
              <a:t>Implementation of Emerging                                                                          Technology</a:t>
            </a:r>
          </a:p>
          <a:p>
            <a:pPr lvl="1">
              <a:spcBef>
                <a:spcPts val="600"/>
              </a:spcBef>
              <a:spcAft>
                <a:spcPts val="600"/>
              </a:spcAft>
            </a:pPr>
            <a:r>
              <a:rPr lang="en-US" dirty="0" smtClean="0"/>
              <a:t>Safety</a:t>
            </a:r>
          </a:p>
          <a:p>
            <a:pPr lvl="1">
              <a:spcBef>
                <a:spcPts val="600"/>
              </a:spcBef>
              <a:spcAft>
                <a:spcPts val="600"/>
              </a:spcAft>
            </a:pPr>
            <a:r>
              <a:rPr lang="en-US" dirty="0" smtClean="0"/>
              <a:t>System Engagement</a:t>
            </a:r>
            <a:endParaRPr lang="en-US" dirty="0"/>
          </a:p>
          <a:p>
            <a:pPr>
              <a:spcBef>
                <a:spcPts val="600"/>
              </a:spcBef>
              <a:spcAft>
                <a:spcPts val="600"/>
              </a:spcAft>
            </a:pPr>
            <a:r>
              <a:rPr lang="en-US" b="1" dirty="0" smtClean="0"/>
              <a:t>Focus on transit services and engagement opportunities for underserved and underrepresented communities</a:t>
            </a:r>
            <a:endParaRPr lang="en-US" b="1" dirty="0"/>
          </a:p>
          <a:p>
            <a:pPr>
              <a:spcBef>
                <a:spcPts val="600"/>
              </a:spcBef>
              <a:spcAft>
                <a:spcPts val="600"/>
              </a:spcAft>
            </a:pPr>
            <a:r>
              <a:rPr lang="en-US" b="1" dirty="0" smtClean="0"/>
              <a:t>Timeline:</a:t>
            </a:r>
          </a:p>
          <a:p>
            <a:pPr lvl="1">
              <a:spcBef>
                <a:spcPts val="600"/>
              </a:spcBef>
              <a:spcAft>
                <a:spcPts val="600"/>
              </a:spcAft>
            </a:pPr>
            <a:r>
              <a:rPr lang="en-US" dirty="0" smtClean="0"/>
              <a:t>Interim Report - December 1, 2021</a:t>
            </a:r>
          </a:p>
          <a:p>
            <a:pPr lvl="1">
              <a:spcBef>
                <a:spcPts val="600"/>
              </a:spcBef>
              <a:spcAft>
                <a:spcPts val="600"/>
              </a:spcAft>
            </a:pPr>
            <a:r>
              <a:rPr lang="en-US" dirty="0" smtClean="0"/>
              <a:t>Final Report - August 1, 2022</a:t>
            </a:r>
          </a:p>
        </p:txBody>
      </p:sp>
      <p:sp>
        <p:nvSpPr>
          <p:cNvPr id="4" name="Slide Number Placeholder 3"/>
          <p:cNvSpPr>
            <a:spLocks noGrp="1"/>
          </p:cNvSpPr>
          <p:nvPr>
            <p:ph type="sldNum" sz="quarter" idx="12"/>
          </p:nvPr>
        </p:nvSpPr>
        <p:spPr/>
        <p:txBody>
          <a:bodyPr/>
          <a:lstStyle/>
          <a:p>
            <a:fld id="{9FE9F441-13C1-48BE-9753-9E1BE924571A}" type="slidenum">
              <a:rPr lang="en-US" smtClean="0"/>
              <a:pPr/>
              <a:t>11</a:t>
            </a:fld>
            <a:endParaRPr lang="en-US" dirty="0"/>
          </a:p>
        </p:txBody>
      </p:sp>
      <p:pic>
        <p:nvPicPr>
          <p:cNvPr id="8" name="Picture 2" descr="https://eastus1-mediap.svc.ms/transform/thumbnail?provider=spo&amp;inputFormat=ai&amp;cs=fFNQTw&amp;docid=https%3A%2F%2Fkimleyhorn.sharepoint.com%3A443%2F_api%2Fv2.0%2Fdrives%2Fb!0FTroP1RyUCHO80Sa2qPgELaIPNELpJCv38jTBG_M_ob2ddHrpLMQ4fVnSkv_u9q%2Fitems%2F01DIB6WFCEXIWSBJ5KCREIKY7DNY3OHPZ6%3Fversion%3DPublished&amp;access_token=eyJ0eXAiOiJKV1QiLCJhbGciOiJub25lIn0.eyJhdWQiOiIwMDAwMDAwMy0wMDAwLTBmZjEtY2UwMC0wMDAwMDAwMDAwMDAva2ltbGV5aG9ybi5zaGFyZXBvaW50LmNvbUA3ZTIyMGQzMC0wYjU5LTQ3ZTUtOGE4MS1hNGE5ZDlhZmJkYzQiLCJpc3MiOiIwMDAwMDAwMy0wMDAwLTBmZjEtY2UwMC0wMDAwMDAwMDAwMDAiLCJuYmYiOiIxNjI3MDUyNDAwIiwiZXhwIjoiMTYyNzA3NDAwMCIsImVuZHBvaW50dXJsIjoiU3hyQmVwZGczYXF3aGRhaSsyWnZ0WmEzUWdKU0N0SWF5QS9EYng5bjlKaz0iLCJlbmRwb2ludHVybExlbmd0aCI6IjExNyIsImlzbG9vcGJhY2siOiJUcnVlIiwidmVyIjoiaGFzaGVkcHJvb2Z0b2tlbiIsInNpdGVpZCI6IllUQmxZalUwWkRBdE5URm1aQzAwTUdNNUxUZzNNMkl0WTJReE1qWmlObUU0WmpndyIsInNpZ25pbl9zdGF0ZSI6IltcImttc2lcIl0iLCJjb250cm9scyI6IltcImFwcF9yZXNcIl0iLCJuYW1laWQiOiIwIy5mfG1lbWJlcnNoaXB8YW5kcmV3LndyaWdodF9kcnB0LnZpcmdpbmlhLmdvdiNleHQjQGtpbWxleWhvcm4ub25taWNyb3NvZnQuY29tIiwibmlpIjoibWljcm9zb2Z0LnNoYXJlcG9pbnQiLCJpc3VzZXIiOiJ0cnVlIiwiY2FjaGVrZXkiOiIwaC5mfG1lbWJlcnNoaXB8MTAwMzIwMDE1Njg1MDg1NkBsaXZlLmNvbSIsInR0IjoiMCIsInVzZVBlcnNpc3RlbnRDb29raWUiOiIzIn0.TGNOUW81cXZ0NTkxVmQ5Mnl3UjJBNlY0RzlSSmJWMTRLZ1AvVEIrOVdjUT0&amp;encodeFailures=1&amp;width=1920&amp;height=801&amp;srcWidth=&amp;srcHeight="/>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8019" r="5345"/>
          <a:stretch/>
        </p:blipFill>
        <p:spPr bwMode="auto">
          <a:xfrm>
            <a:off x="4800600" y="1219200"/>
            <a:ext cx="4316721"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492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7">
            <a:extLst>
              <a:ext uri="{FF2B5EF4-FFF2-40B4-BE49-F238E27FC236}">
                <a16:creationId xmlns:a16="http://schemas.microsoft.com/office/drawing/2014/main" id="{71D8B592-C009-4209-A10C-B165A1E19954}"/>
              </a:ext>
            </a:extLst>
          </p:cNvPr>
          <p:cNvSpPr/>
          <p:nvPr/>
        </p:nvSpPr>
        <p:spPr>
          <a:xfrm>
            <a:off x="339614" y="1870501"/>
            <a:ext cx="8561038" cy="2937510"/>
          </a:xfrm>
          <a:prstGeom prst="roundRect">
            <a:avLst>
              <a:gd name="adj" fmla="val 464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p:txBody>
          <a:bodyPr>
            <a:normAutofit/>
          </a:bodyPr>
          <a:lstStyle/>
          <a:p>
            <a:r>
              <a:rPr lang="en-US" sz="2800" dirty="0"/>
              <a:t>Springfield-Quantico Public Transportation Study</a:t>
            </a:r>
          </a:p>
        </p:txBody>
      </p:sp>
      <p:sp>
        <p:nvSpPr>
          <p:cNvPr id="3" name="Content Placeholder 2"/>
          <p:cNvSpPr>
            <a:spLocks noGrp="1"/>
          </p:cNvSpPr>
          <p:nvPr>
            <p:ph idx="1"/>
          </p:nvPr>
        </p:nvSpPr>
        <p:spPr>
          <a:xfrm>
            <a:off x="228600" y="1066800"/>
            <a:ext cx="8686800" cy="5334000"/>
          </a:xfrm>
        </p:spPr>
        <p:txBody>
          <a:bodyPr/>
          <a:lstStyle/>
          <a:p>
            <a:pPr>
              <a:spcBef>
                <a:spcPts val="0"/>
              </a:spcBef>
              <a:spcAft>
                <a:spcPts val="1200"/>
              </a:spcAft>
            </a:pPr>
            <a:r>
              <a:rPr lang="en-US" sz="2400" dirty="0" smtClean="0"/>
              <a:t>2020 </a:t>
            </a:r>
            <a:r>
              <a:rPr lang="en-US" sz="2400" dirty="0"/>
              <a:t>General Assembly approved a </a:t>
            </a:r>
            <a:r>
              <a:rPr lang="en-US" sz="2400" dirty="0" smtClean="0"/>
              <a:t>budget </a:t>
            </a:r>
            <a:r>
              <a:rPr lang="en-US" sz="2400" dirty="0"/>
              <a:t>amendment directing DRPT to conduct a feasibility </a:t>
            </a:r>
            <a:r>
              <a:rPr lang="en-US" sz="2400" dirty="0" smtClean="0"/>
              <a:t>study:</a:t>
            </a:r>
            <a:endParaRPr lang="en-US" sz="2400" dirty="0"/>
          </a:p>
          <a:p>
            <a:pPr marL="457200" lvl="1" indent="0">
              <a:spcBef>
                <a:spcPts val="0"/>
              </a:spcBef>
              <a:spcAft>
                <a:spcPts val="1200"/>
              </a:spcAft>
              <a:buNone/>
            </a:pPr>
            <a:r>
              <a:rPr lang="en-US" i="1" dirty="0"/>
              <a:t>"F. The Department of Rail and Public Transportation, in cooperation with Fairfax and Prince William counties, shall evaluate enhanced public transportation services from the Franconia-Springfield Metro Station to Fort Belvoir, Lorton, Potomac Mills, and Marine Corps Base Quantico in Prince William County, including the cost and feasibility of extending the Blue Line and other multimodal options such as bus rapid transit along Interstate 95 and U.S. Route 1. The Director of the Department of Rail and Public Transportation shall submit a report of its findings to the Chairs of the House Appropriations Committee and the Senate Finance and Appropriations Committee by December 1, 2021.“</a:t>
            </a:r>
          </a:p>
          <a:p>
            <a:pPr>
              <a:spcBef>
                <a:spcPts val="0"/>
              </a:spcBef>
              <a:spcAft>
                <a:spcPts val="1200"/>
              </a:spcAft>
            </a:pPr>
            <a:r>
              <a:rPr lang="en-US" sz="2400" dirty="0"/>
              <a:t>Study must be completed by December 1, 2021</a:t>
            </a:r>
          </a:p>
          <a:p>
            <a:pPr>
              <a:spcBef>
                <a:spcPts val="0"/>
              </a:spcBef>
              <a:spcAft>
                <a:spcPts val="1200"/>
              </a:spcAft>
            </a:pPr>
            <a:r>
              <a:rPr lang="en-US" sz="2400" dirty="0"/>
              <a:t>A range of multimodal transit investments will be evaluated</a:t>
            </a:r>
          </a:p>
        </p:txBody>
      </p:sp>
      <p:sp>
        <p:nvSpPr>
          <p:cNvPr id="4" name="Slide Number Placeholder 3"/>
          <p:cNvSpPr>
            <a:spLocks noGrp="1"/>
          </p:cNvSpPr>
          <p:nvPr>
            <p:ph type="sldNum" sz="quarter" idx="12"/>
          </p:nvPr>
        </p:nvSpPr>
        <p:spPr/>
        <p:txBody>
          <a:bodyPr/>
          <a:lstStyle/>
          <a:p>
            <a:fld id="{9FE9F441-13C1-48BE-9753-9E1BE924571A}" type="slidenum">
              <a:rPr lang="en-US" smtClean="0"/>
              <a:pPr/>
              <a:t>12</a:t>
            </a:fld>
            <a:endParaRPr lang="en-US"/>
          </a:p>
        </p:txBody>
      </p:sp>
    </p:spTree>
    <p:extLst>
      <p:ext uri="{BB962C8B-B14F-4D97-AF65-F5344CB8AC3E}">
        <p14:creationId xmlns:p14="http://schemas.microsoft.com/office/powerpoint/2010/main" val="1997936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FE9F441-13C1-48BE-9753-9E1BE924571A}" type="slidenum">
              <a:rPr lang="en-US" smtClean="0"/>
              <a:pPr/>
              <a:t>13</a:t>
            </a:fld>
            <a:endParaRPr lang="en-US" dirty="0"/>
          </a:p>
        </p:txBody>
      </p:sp>
      <p:sp>
        <p:nvSpPr>
          <p:cNvPr id="2" name="Title 1"/>
          <p:cNvSpPr>
            <a:spLocks noGrp="1"/>
          </p:cNvSpPr>
          <p:nvPr>
            <p:ph type="title" idx="4294967295"/>
          </p:nvPr>
        </p:nvSpPr>
        <p:spPr>
          <a:xfrm>
            <a:off x="0" y="0"/>
            <a:ext cx="8686800" cy="914400"/>
          </a:xfrm>
        </p:spPr>
        <p:txBody>
          <a:bodyPr>
            <a:noAutofit/>
          </a:bodyPr>
          <a:lstStyle/>
          <a:p>
            <a:r>
              <a:rPr lang="en-US" sz="2800" dirty="0" smtClean="0"/>
              <a:t>Springfield-Quantico Public Transportation Study</a:t>
            </a:r>
            <a:endParaRPr lang="en-US" sz="2800" dirty="0"/>
          </a:p>
        </p:txBody>
      </p:sp>
      <p:pic>
        <p:nvPicPr>
          <p:cNvPr id="5" name="Content Placeholder 4">
            <a:extLst>
              <a:ext uri="{FF2B5EF4-FFF2-40B4-BE49-F238E27FC236}">
                <a16:creationId xmlns:a16="http://schemas.microsoft.com/office/drawing/2014/main" id="{8CE60A99-1F6B-49A0-8A38-1FE10CF3A87F}"/>
              </a:ext>
            </a:extLst>
          </p:cNvPr>
          <p:cNvPicPr>
            <a:picLocks noGrp="1" noChangeAspect="1"/>
          </p:cNvPicPr>
          <p:nvPr>
            <p:ph idx="4294967295"/>
          </p:nvPr>
        </p:nvPicPr>
        <p:blipFill>
          <a:blip r:embed="rId2" cstate="email">
            <a:extLst>
              <a:ext uri="{28A0092B-C50C-407E-A947-70E740481C1C}">
                <a14:useLocalDpi xmlns:a14="http://schemas.microsoft.com/office/drawing/2010/main" val="0"/>
              </a:ext>
            </a:extLst>
          </a:blip>
          <a:srcRect/>
          <a:stretch/>
        </p:blipFill>
        <p:spPr>
          <a:xfrm>
            <a:off x="152400" y="2458"/>
            <a:ext cx="8874262" cy="6855542"/>
          </a:xfrm>
          <a:prstGeom prst="rect">
            <a:avLst/>
          </a:prstGeom>
        </p:spPr>
      </p:pic>
    </p:spTree>
    <p:extLst>
      <p:ext uri="{BB962C8B-B14F-4D97-AF65-F5344CB8AC3E}">
        <p14:creationId xmlns:p14="http://schemas.microsoft.com/office/powerpoint/2010/main" val="3818732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276600"/>
            <a:ext cx="7772400" cy="860425"/>
          </a:xfrm>
        </p:spPr>
        <p:txBody>
          <a:bodyPr>
            <a:normAutofit/>
          </a:bodyPr>
          <a:lstStyle/>
          <a:p>
            <a:pPr algn="l"/>
            <a:r>
              <a:rPr lang="en-US" sz="3000" b="1" dirty="0" smtClean="0"/>
              <a:t>Transit Update</a:t>
            </a:r>
            <a:endParaRPr lang="en-US" sz="3000" b="1" dirty="0"/>
          </a:p>
        </p:txBody>
      </p:sp>
      <p:sp>
        <p:nvSpPr>
          <p:cNvPr id="3" name="Subtitle 2"/>
          <p:cNvSpPr>
            <a:spLocks noGrp="1"/>
          </p:cNvSpPr>
          <p:nvPr>
            <p:ph type="subTitle" idx="1"/>
          </p:nvPr>
        </p:nvSpPr>
        <p:spPr>
          <a:xfrm>
            <a:off x="762000" y="3883183"/>
            <a:ext cx="7848600" cy="688817"/>
          </a:xfrm>
        </p:spPr>
        <p:txBody>
          <a:bodyPr>
            <a:normAutofit/>
          </a:bodyPr>
          <a:lstStyle/>
          <a:p>
            <a:pPr algn="l"/>
            <a:r>
              <a:rPr lang="en-US" sz="2400" b="1" dirty="0" smtClean="0">
                <a:solidFill>
                  <a:schemeClr val="accent1">
                    <a:lumMod val="75000"/>
                  </a:schemeClr>
                </a:solidFill>
              </a:rPr>
              <a:t>Virginia Municipal League - July 28, 2021</a:t>
            </a:r>
            <a:endParaRPr lang="en-US" sz="2400" b="1" dirty="0">
              <a:solidFill>
                <a:schemeClr val="accent1">
                  <a:lumMod val="75000"/>
                </a:schemeClr>
              </a:solidFill>
            </a:endParaRPr>
          </a:p>
        </p:txBody>
      </p:sp>
      <p:sp>
        <p:nvSpPr>
          <p:cNvPr id="4" name="Rectangle 3"/>
          <p:cNvSpPr/>
          <p:nvPr/>
        </p:nvSpPr>
        <p:spPr>
          <a:xfrm>
            <a:off x="0" y="0"/>
            <a:ext cx="9144000" cy="1524000"/>
          </a:xfrm>
          <a:prstGeom prst="rect">
            <a:avLst/>
          </a:prstGeom>
          <a:solidFill>
            <a:srgbClr val="11406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5" name="Rectangle 4"/>
          <p:cNvSpPr/>
          <p:nvPr/>
        </p:nvSpPr>
        <p:spPr>
          <a:xfrm>
            <a:off x="0" y="6248400"/>
            <a:ext cx="9144000" cy="609599"/>
          </a:xfrm>
          <a:prstGeom prst="rect">
            <a:avLst/>
          </a:prstGeom>
          <a:solidFill>
            <a:srgbClr val="11406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7" name="Picture 6" descr="Image result for drpt logo"/>
          <p:cNvPicPr/>
          <p:nvPr/>
        </p:nvPicPr>
        <p:blipFill>
          <a:blip r:embed="rId2" cstate="email">
            <a:extLst>
              <a:ext uri="{28A0092B-C50C-407E-A947-70E740481C1C}">
                <a14:useLocalDpi xmlns:a14="http://schemas.microsoft.com/office/drawing/2010/main" val="0"/>
              </a:ext>
            </a:extLst>
          </a:blip>
          <a:stretch>
            <a:fillRect/>
          </a:stretch>
        </p:blipFill>
        <p:spPr bwMode="auto">
          <a:xfrm>
            <a:off x="6172200" y="5437853"/>
            <a:ext cx="2590800" cy="785813"/>
          </a:xfrm>
          <a:prstGeom prst="rect">
            <a:avLst/>
          </a:prstGeom>
          <a:noFill/>
          <a:ln>
            <a:noFill/>
          </a:ln>
        </p:spPr>
      </p:pic>
      <p:sp>
        <p:nvSpPr>
          <p:cNvPr id="8" name="Rectangle 7"/>
          <p:cNvSpPr/>
          <p:nvPr/>
        </p:nvSpPr>
        <p:spPr>
          <a:xfrm>
            <a:off x="762000" y="3208179"/>
            <a:ext cx="8382000" cy="6842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 name="TextBox 9"/>
          <p:cNvSpPr txBox="1"/>
          <p:nvPr/>
        </p:nvSpPr>
        <p:spPr>
          <a:xfrm>
            <a:off x="4267200" y="6323449"/>
            <a:ext cx="1143000" cy="369332"/>
          </a:xfrm>
          <a:prstGeom prst="rect">
            <a:avLst/>
          </a:prstGeom>
          <a:noFill/>
        </p:spPr>
        <p:txBody>
          <a:bodyPr wrap="square" rtlCol="0">
            <a:spAutoFit/>
          </a:bodyPr>
          <a:lstStyle/>
          <a:p>
            <a:endParaRPr lang="en-US" dirty="0"/>
          </a:p>
        </p:txBody>
      </p:sp>
      <p:sp>
        <p:nvSpPr>
          <p:cNvPr id="11" name="Subtitle 2"/>
          <p:cNvSpPr txBox="1">
            <a:spLocks/>
          </p:cNvSpPr>
          <p:nvPr/>
        </p:nvSpPr>
        <p:spPr>
          <a:xfrm>
            <a:off x="762000" y="5534849"/>
            <a:ext cx="5105400" cy="688817"/>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accent1">
                    <a:lumMod val="75000"/>
                  </a:schemeClr>
                </a:solidFill>
                <a:latin typeface="Arial" panose="020B0604020202020204" pitchFamily="34" charset="0"/>
                <a:cs typeface="Arial" panose="020B0604020202020204" pitchFamily="34" charset="0"/>
              </a:rPr>
              <a:t>Jennifer Mitchell, Director</a:t>
            </a:r>
          </a:p>
          <a:p>
            <a:pPr algn="l"/>
            <a:r>
              <a:rPr lang="en-US" sz="1800" b="1" dirty="0" smtClean="0">
                <a:solidFill>
                  <a:schemeClr val="accent1">
                    <a:lumMod val="75000"/>
                  </a:schemeClr>
                </a:solidFill>
                <a:latin typeface="Arial" panose="020B0604020202020204" pitchFamily="34" charset="0"/>
                <a:cs typeface="Arial" panose="020B0604020202020204" pitchFamily="34" charset="0"/>
              </a:rPr>
              <a:t>Department of Rail and Public Transportation</a:t>
            </a:r>
          </a:p>
        </p:txBody>
      </p:sp>
    </p:spTree>
    <p:extLst>
      <p:ext uri="{BB962C8B-B14F-4D97-AF65-F5344CB8AC3E}">
        <p14:creationId xmlns:p14="http://schemas.microsoft.com/office/powerpoint/2010/main" val="2430712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Transit in the Commonwealth</a:t>
            </a:r>
            <a:endParaRPr lang="en-US" dirty="0"/>
          </a:p>
        </p:txBody>
      </p:sp>
      <p:sp>
        <p:nvSpPr>
          <p:cNvPr id="3" name="Content Placeholder 2"/>
          <p:cNvSpPr>
            <a:spLocks noGrp="1"/>
          </p:cNvSpPr>
          <p:nvPr>
            <p:ph idx="1"/>
          </p:nvPr>
        </p:nvSpPr>
        <p:spPr>
          <a:xfrm>
            <a:off x="1962908" y="990600"/>
            <a:ext cx="7028692" cy="5333999"/>
          </a:xfrm>
        </p:spPr>
        <p:txBody>
          <a:bodyPr>
            <a:normAutofit fontScale="92500" lnSpcReduction="10000"/>
          </a:bodyPr>
          <a:lstStyle/>
          <a:p>
            <a:pPr>
              <a:spcAft>
                <a:spcPts val="600"/>
              </a:spcAft>
            </a:pPr>
            <a:r>
              <a:rPr lang="en-US" dirty="0" smtClean="0"/>
              <a:t>2020 Omnibus Bill </a:t>
            </a:r>
            <a:r>
              <a:rPr lang="en-US" b="1" dirty="0" smtClean="0"/>
              <a:t>increased funding </a:t>
            </a:r>
            <a:r>
              <a:rPr lang="en-US" dirty="0" smtClean="0"/>
              <a:t>and created a </a:t>
            </a:r>
            <a:r>
              <a:rPr lang="en-US" b="1" dirty="0" smtClean="0"/>
              <a:t>new, streamlined funding allocation model</a:t>
            </a:r>
          </a:p>
          <a:p>
            <a:pPr>
              <a:spcAft>
                <a:spcPts val="600"/>
              </a:spcAft>
            </a:pPr>
            <a:r>
              <a:rPr lang="en-US" b="1" dirty="0" smtClean="0"/>
              <a:t>Dedicated Funding</a:t>
            </a:r>
            <a:r>
              <a:rPr lang="en-US" dirty="0" smtClean="0"/>
              <a:t> provided to larger systems</a:t>
            </a:r>
          </a:p>
          <a:p>
            <a:pPr lvl="1">
              <a:spcAft>
                <a:spcPts val="600"/>
              </a:spcAft>
            </a:pPr>
            <a:r>
              <a:rPr lang="en-US" dirty="0" smtClean="0"/>
              <a:t>WMATA Capital Fund</a:t>
            </a:r>
          </a:p>
          <a:p>
            <a:pPr lvl="1">
              <a:spcAft>
                <a:spcPts val="600"/>
              </a:spcAft>
            </a:pPr>
            <a:r>
              <a:rPr lang="en-US" dirty="0" smtClean="0"/>
              <a:t>Commuter Rail Operating and Capital Fund</a:t>
            </a:r>
          </a:p>
          <a:p>
            <a:pPr lvl="1">
              <a:spcAft>
                <a:spcPts val="600"/>
              </a:spcAft>
            </a:pPr>
            <a:r>
              <a:rPr lang="en-US" dirty="0" smtClean="0"/>
              <a:t>Central Virginia Transportation Authority</a:t>
            </a:r>
          </a:p>
          <a:p>
            <a:pPr lvl="1">
              <a:spcAft>
                <a:spcPts val="600"/>
              </a:spcAft>
            </a:pPr>
            <a:r>
              <a:rPr lang="en-US" dirty="0" smtClean="0"/>
              <a:t>Hampton Roads Regional Transit Fund</a:t>
            </a:r>
          </a:p>
          <a:p>
            <a:pPr>
              <a:spcAft>
                <a:spcPts val="600"/>
              </a:spcAft>
            </a:pPr>
            <a:r>
              <a:rPr lang="en-US" b="1" dirty="0" smtClean="0"/>
              <a:t>Transit Ridership Incentive Program</a:t>
            </a:r>
            <a:r>
              <a:rPr lang="en-US" dirty="0"/>
              <a:t> </a:t>
            </a:r>
            <a:r>
              <a:rPr lang="en-US" dirty="0" smtClean="0"/>
              <a:t>dedicated funding to zero fare programs and regional routes</a:t>
            </a:r>
            <a:endParaRPr lang="en-US" b="1" dirty="0" smtClean="0"/>
          </a:p>
          <a:p>
            <a:pPr>
              <a:spcAft>
                <a:spcPts val="600"/>
              </a:spcAft>
            </a:pPr>
            <a:r>
              <a:rPr lang="en-US" dirty="0" smtClean="0"/>
              <a:t>2018 MERIT reforms brought </a:t>
            </a:r>
            <a:r>
              <a:rPr lang="en-US" b="1" dirty="0" smtClean="0"/>
              <a:t>greater accountability and transparency </a:t>
            </a:r>
            <a:r>
              <a:rPr lang="en-US" dirty="0" smtClean="0"/>
              <a:t>to DRPT funding programs</a:t>
            </a:r>
          </a:p>
          <a:p>
            <a:pPr>
              <a:spcAft>
                <a:spcPts val="600"/>
              </a:spcAft>
            </a:pPr>
            <a:r>
              <a:rPr lang="en-US" dirty="0"/>
              <a:t>N</a:t>
            </a:r>
            <a:r>
              <a:rPr lang="en-US" dirty="0" smtClean="0"/>
              <a:t>ew </a:t>
            </a:r>
            <a:r>
              <a:rPr lang="en-US" b="1" dirty="0" smtClean="0"/>
              <a:t>innovations and technology pilots </a:t>
            </a:r>
            <a:r>
              <a:rPr lang="en-US" dirty="0" smtClean="0"/>
              <a:t>enhanced the transit industry</a:t>
            </a:r>
          </a:p>
          <a:p>
            <a:pPr>
              <a:spcAft>
                <a:spcPts val="600"/>
              </a:spcAft>
            </a:pPr>
            <a:r>
              <a:rPr lang="en-US" b="1" dirty="0" smtClean="0"/>
              <a:t>Toll revenues (I-66, I-395/95) and interstate funding (I-81)</a:t>
            </a:r>
            <a:r>
              <a:rPr lang="en-US" dirty="0" smtClean="0"/>
              <a:t> set aside for transit projects</a:t>
            </a:r>
          </a:p>
          <a:p>
            <a:pPr>
              <a:spcAft>
                <a:spcPts val="600"/>
              </a:spcAft>
            </a:pPr>
            <a:endParaRPr lang="en-US" dirty="0" smtClean="0"/>
          </a:p>
        </p:txBody>
      </p:sp>
      <p:sp>
        <p:nvSpPr>
          <p:cNvPr id="4" name="Slide Number Placeholder 3"/>
          <p:cNvSpPr>
            <a:spLocks noGrp="1"/>
          </p:cNvSpPr>
          <p:nvPr>
            <p:ph type="sldNum" sz="quarter" idx="12"/>
          </p:nvPr>
        </p:nvSpPr>
        <p:spPr/>
        <p:txBody>
          <a:bodyPr/>
          <a:lstStyle/>
          <a:p>
            <a:fld id="{9FE9F441-13C1-48BE-9753-9E1BE924571A}" type="slidenum">
              <a:rPr lang="en-US" smtClean="0"/>
              <a:pPr/>
              <a:t>2</a:t>
            </a:fld>
            <a:endParaRPr lang="en-US" dirty="0"/>
          </a:p>
        </p:txBody>
      </p:sp>
      <p:sp>
        <p:nvSpPr>
          <p:cNvPr id="5" name="object 10"/>
          <p:cNvSpPr/>
          <p:nvPr/>
        </p:nvSpPr>
        <p:spPr>
          <a:xfrm>
            <a:off x="228600" y="1143000"/>
            <a:ext cx="1677161" cy="1986516"/>
          </a:xfrm>
          <a:prstGeom prst="rect">
            <a:avLst/>
          </a:prstGeom>
          <a:blipFill>
            <a:blip r:embed="rId2"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6" name="object 11"/>
          <p:cNvSpPr/>
          <p:nvPr/>
        </p:nvSpPr>
        <p:spPr>
          <a:xfrm>
            <a:off x="228600" y="3505200"/>
            <a:ext cx="1734308" cy="2105247"/>
          </a:xfrm>
          <a:prstGeom prst="rect">
            <a:avLst/>
          </a:prstGeom>
          <a:blipFill>
            <a:blip r:embed="rId3"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Tree>
    <p:extLst>
      <p:ext uri="{BB962C8B-B14F-4D97-AF65-F5344CB8AC3E}">
        <p14:creationId xmlns:p14="http://schemas.microsoft.com/office/powerpoint/2010/main" val="1566373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Transit in the Commonwealth</a:t>
            </a:r>
            <a:endParaRPr lang="en-US" dirty="0"/>
          </a:p>
        </p:txBody>
      </p:sp>
      <p:sp>
        <p:nvSpPr>
          <p:cNvPr id="3" name="Content Placeholder 2"/>
          <p:cNvSpPr>
            <a:spLocks noGrp="1"/>
          </p:cNvSpPr>
          <p:nvPr>
            <p:ph idx="1"/>
          </p:nvPr>
        </p:nvSpPr>
        <p:spPr>
          <a:xfrm>
            <a:off x="228600" y="990600"/>
            <a:ext cx="8686800" cy="5333999"/>
          </a:xfrm>
        </p:spPr>
        <p:txBody>
          <a:bodyPr/>
          <a:lstStyle/>
          <a:p>
            <a:r>
              <a:rPr lang="en-US" dirty="0" smtClean="0"/>
              <a:t>Pre-pandemic, transit services and ridership were </a:t>
            </a:r>
            <a:r>
              <a:rPr lang="en-US" b="1" dirty="0" smtClean="0"/>
              <a:t>growing</a:t>
            </a:r>
            <a:r>
              <a:rPr lang="en-US" dirty="0" smtClean="0"/>
              <a:t> throughout the Commonwealth</a:t>
            </a:r>
          </a:p>
          <a:p>
            <a:pPr lvl="1"/>
            <a:r>
              <a:rPr lang="en-US" b="1" dirty="0" smtClean="0"/>
              <a:t>26 transit agencies </a:t>
            </a:r>
            <a:r>
              <a:rPr lang="en-US" dirty="0" smtClean="0"/>
              <a:t>reported ridership increases through February 2020</a:t>
            </a:r>
          </a:p>
          <a:p>
            <a:endParaRPr lang="en-US"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40420675"/>
              </p:ext>
            </p:extLst>
          </p:nvPr>
        </p:nvGraphicFramePr>
        <p:xfrm>
          <a:off x="458429" y="2176923"/>
          <a:ext cx="8153400" cy="4054470"/>
        </p:xfrm>
        <a:graphic>
          <a:graphicData uri="http://schemas.openxmlformats.org/drawingml/2006/table">
            <a:tbl>
              <a:tblPr firstRow="1" bandRow="1">
                <a:tableStyleId>{5C22544A-7EE6-4342-B048-85BDC9FD1C3A}</a:tableStyleId>
              </a:tblPr>
              <a:tblGrid>
                <a:gridCol w="2038350">
                  <a:extLst>
                    <a:ext uri="{9D8B030D-6E8A-4147-A177-3AD203B41FA5}">
                      <a16:colId xmlns:a16="http://schemas.microsoft.com/office/drawing/2014/main" val="1068491372"/>
                    </a:ext>
                  </a:extLst>
                </a:gridCol>
                <a:gridCol w="2038350">
                  <a:extLst>
                    <a:ext uri="{9D8B030D-6E8A-4147-A177-3AD203B41FA5}">
                      <a16:colId xmlns:a16="http://schemas.microsoft.com/office/drawing/2014/main" val="3339826401"/>
                    </a:ext>
                  </a:extLst>
                </a:gridCol>
                <a:gridCol w="2038350">
                  <a:extLst>
                    <a:ext uri="{9D8B030D-6E8A-4147-A177-3AD203B41FA5}">
                      <a16:colId xmlns:a16="http://schemas.microsoft.com/office/drawing/2014/main" val="151893873"/>
                    </a:ext>
                  </a:extLst>
                </a:gridCol>
                <a:gridCol w="2038350">
                  <a:extLst>
                    <a:ext uri="{9D8B030D-6E8A-4147-A177-3AD203B41FA5}">
                      <a16:colId xmlns:a16="http://schemas.microsoft.com/office/drawing/2014/main" val="837402005"/>
                    </a:ext>
                  </a:extLst>
                </a:gridCol>
              </a:tblGrid>
              <a:tr h="801983">
                <a:tc>
                  <a:txBody>
                    <a:bodyPr/>
                    <a:lstStyle/>
                    <a:p>
                      <a:pPr algn="ctr"/>
                      <a:r>
                        <a:rPr lang="en-US" dirty="0" smtClean="0"/>
                        <a:t>Mode</a:t>
                      </a:r>
                      <a:endParaRPr lang="en-US" dirty="0"/>
                    </a:p>
                  </a:txBody>
                  <a:tcPr anchor="ctr"/>
                </a:tc>
                <a:tc>
                  <a:txBody>
                    <a:bodyPr/>
                    <a:lstStyle/>
                    <a:p>
                      <a:pPr algn="ctr"/>
                      <a:r>
                        <a:rPr lang="en-US" dirty="0" smtClean="0"/>
                        <a:t>FY19 </a:t>
                      </a:r>
                    </a:p>
                    <a:p>
                      <a:pPr algn="ctr"/>
                      <a:r>
                        <a:rPr lang="en-US" dirty="0" smtClean="0"/>
                        <a:t>(July ’18 – Feb ‘19)</a:t>
                      </a:r>
                      <a:endParaRPr lang="en-US" dirty="0"/>
                    </a:p>
                  </a:txBody>
                  <a:tcPr anchor="ctr"/>
                </a:tc>
                <a:tc>
                  <a:txBody>
                    <a:bodyPr/>
                    <a:lstStyle/>
                    <a:p>
                      <a:pPr algn="ctr"/>
                      <a:r>
                        <a:rPr lang="en-US" dirty="0" smtClean="0"/>
                        <a:t>FY20</a:t>
                      </a:r>
                      <a:r>
                        <a:rPr lang="en-US" baseline="0" dirty="0" smtClean="0"/>
                        <a:t> </a:t>
                      </a:r>
                    </a:p>
                    <a:p>
                      <a:pPr algn="ctr"/>
                      <a:r>
                        <a:rPr lang="en-US" baseline="0" dirty="0" smtClean="0"/>
                        <a:t>(July ’19 – Feb ‘20)</a:t>
                      </a:r>
                      <a:endParaRPr lang="en-US" dirty="0"/>
                    </a:p>
                  </a:txBody>
                  <a:tcPr anchor="ctr"/>
                </a:tc>
                <a:tc>
                  <a:txBody>
                    <a:bodyPr/>
                    <a:lstStyle/>
                    <a:p>
                      <a:pPr algn="ctr"/>
                      <a:r>
                        <a:rPr lang="en-US" dirty="0" smtClean="0"/>
                        <a:t>% Change</a:t>
                      </a:r>
                      <a:endParaRPr lang="en-US" dirty="0"/>
                    </a:p>
                  </a:txBody>
                  <a:tcPr anchor="ctr"/>
                </a:tc>
                <a:extLst>
                  <a:ext uri="{0D108BD9-81ED-4DB2-BD59-A6C34878D82A}">
                    <a16:rowId xmlns:a16="http://schemas.microsoft.com/office/drawing/2014/main" val="507409377"/>
                  </a:ext>
                </a:extLst>
              </a:tr>
              <a:tr h="464641">
                <a:tc>
                  <a:txBody>
                    <a:bodyPr/>
                    <a:lstStyle/>
                    <a:p>
                      <a:pPr algn="ctr"/>
                      <a:r>
                        <a:rPr lang="en-US" dirty="0" smtClean="0"/>
                        <a:t>Heavy Rail</a:t>
                      </a:r>
                      <a:endParaRPr lang="en-US" dirty="0"/>
                    </a:p>
                  </a:txBody>
                  <a:tcPr anchor="ctr"/>
                </a:tc>
                <a:tc>
                  <a:txBody>
                    <a:bodyPr/>
                    <a:lstStyle/>
                    <a:p>
                      <a:pPr algn="ctr"/>
                      <a:r>
                        <a:rPr lang="en-US" dirty="0" smtClean="0"/>
                        <a:t>58,778,997</a:t>
                      </a:r>
                      <a:endParaRPr lang="en-US" dirty="0"/>
                    </a:p>
                  </a:txBody>
                  <a:tcPr anchor="ctr"/>
                </a:tc>
                <a:tc>
                  <a:txBody>
                    <a:bodyPr/>
                    <a:lstStyle/>
                    <a:p>
                      <a:pPr algn="ctr"/>
                      <a:r>
                        <a:rPr lang="en-US" dirty="0" smtClean="0"/>
                        <a:t>61,469,907</a:t>
                      </a:r>
                      <a:endParaRPr lang="en-US" dirty="0"/>
                    </a:p>
                  </a:txBody>
                  <a:tcPr anchor="ctr"/>
                </a:tc>
                <a:tc>
                  <a:txBody>
                    <a:bodyPr/>
                    <a:lstStyle/>
                    <a:p>
                      <a:pPr algn="ctr"/>
                      <a:r>
                        <a:rPr lang="en-US" dirty="0" smtClean="0"/>
                        <a:t>+4.6%</a:t>
                      </a:r>
                      <a:endParaRPr lang="en-US" dirty="0"/>
                    </a:p>
                  </a:txBody>
                  <a:tcPr anchor="ctr"/>
                </a:tc>
                <a:extLst>
                  <a:ext uri="{0D108BD9-81ED-4DB2-BD59-A6C34878D82A}">
                    <a16:rowId xmlns:a16="http://schemas.microsoft.com/office/drawing/2014/main" val="1805134596"/>
                  </a:ext>
                </a:extLst>
              </a:tr>
              <a:tr h="464641">
                <a:tc>
                  <a:txBody>
                    <a:bodyPr/>
                    <a:lstStyle/>
                    <a:p>
                      <a:pPr algn="ctr"/>
                      <a:r>
                        <a:rPr lang="en-US" dirty="0" smtClean="0"/>
                        <a:t>Bus</a:t>
                      </a:r>
                      <a:endParaRPr lang="en-US" dirty="0"/>
                    </a:p>
                  </a:txBody>
                  <a:tcPr anchor="ctr"/>
                </a:tc>
                <a:tc>
                  <a:txBody>
                    <a:bodyPr/>
                    <a:lstStyle/>
                    <a:p>
                      <a:pPr algn="ctr"/>
                      <a:r>
                        <a:rPr lang="en-US" dirty="0" smtClean="0"/>
                        <a:t>49,033,235</a:t>
                      </a:r>
                      <a:endParaRPr lang="en-US" dirty="0"/>
                    </a:p>
                  </a:txBody>
                  <a:tcPr anchor="ctr"/>
                </a:tc>
                <a:tc>
                  <a:txBody>
                    <a:bodyPr/>
                    <a:lstStyle/>
                    <a:p>
                      <a:pPr algn="ctr"/>
                      <a:r>
                        <a:rPr lang="en-US" dirty="0" smtClean="0"/>
                        <a:t>49,060,605</a:t>
                      </a:r>
                      <a:endParaRPr lang="en-US" dirty="0"/>
                    </a:p>
                  </a:txBody>
                  <a:tcPr anchor="ctr"/>
                </a:tc>
                <a:tc>
                  <a:txBody>
                    <a:bodyPr/>
                    <a:lstStyle/>
                    <a:p>
                      <a:pPr algn="ctr"/>
                      <a:r>
                        <a:rPr lang="en-US" dirty="0" smtClean="0"/>
                        <a:t>+0.1%</a:t>
                      </a:r>
                      <a:endParaRPr lang="en-US" dirty="0"/>
                    </a:p>
                  </a:txBody>
                  <a:tcPr anchor="ctr"/>
                </a:tc>
                <a:extLst>
                  <a:ext uri="{0D108BD9-81ED-4DB2-BD59-A6C34878D82A}">
                    <a16:rowId xmlns:a16="http://schemas.microsoft.com/office/drawing/2014/main" val="3867964824"/>
                  </a:ext>
                </a:extLst>
              </a:tr>
              <a:tr h="464641">
                <a:tc>
                  <a:txBody>
                    <a:bodyPr/>
                    <a:lstStyle/>
                    <a:p>
                      <a:pPr algn="ctr"/>
                      <a:r>
                        <a:rPr lang="en-US" dirty="0" smtClean="0"/>
                        <a:t>Paratransit</a:t>
                      </a:r>
                      <a:endParaRPr lang="en-US" dirty="0"/>
                    </a:p>
                  </a:txBody>
                  <a:tcPr anchor="ctr"/>
                </a:tc>
                <a:tc>
                  <a:txBody>
                    <a:bodyPr/>
                    <a:lstStyle/>
                    <a:p>
                      <a:pPr algn="ctr"/>
                      <a:r>
                        <a:rPr lang="en-US" dirty="0" smtClean="0"/>
                        <a:t>1,013,218</a:t>
                      </a:r>
                      <a:endParaRPr lang="en-US" dirty="0"/>
                    </a:p>
                  </a:txBody>
                  <a:tcPr anchor="ctr"/>
                </a:tc>
                <a:tc>
                  <a:txBody>
                    <a:bodyPr/>
                    <a:lstStyle/>
                    <a:p>
                      <a:pPr algn="ctr"/>
                      <a:r>
                        <a:rPr lang="en-US" dirty="0" smtClean="0"/>
                        <a:t>1,005,736</a:t>
                      </a:r>
                      <a:endParaRPr lang="en-US" dirty="0"/>
                    </a:p>
                  </a:txBody>
                  <a:tcPr anchor="ctr"/>
                </a:tc>
                <a:tc>
                  <a:txBody>
                    <a:bodyPr/>
                    <a:lstStyle/>
                    <a:p>
                      <a:pPr algn="ctr"/>
                      <a:r>
                        <a:rPr lang="en-US" dirty="0" smtClean="0"/>
                        <a:t>-0.7%</a:t>
                      </a:r>
                      <a:endParaRPr lang="en-US" dirty="0"/>
                    </a:p>
                  </a:txBody>
                  <a:tcPr anchor="ctr"/>
                </a:tc>
                <a:extLst>
                  <a:ext uri="{0D108BD9-81ED-4DB2-BD59-A6C34878D82A}">
                    <a16:rowId xmlns:a16="http://schemas.microsoft.com/office/drawing/2014/main" val="3086880294"/>
                  </a:ext>
                </a:extLst>
              </a:tr>
              <a:tr h="464641">
                <a:tc>
                  <a:txBody>
                    <a:bodyPr/>
                    <a:lstStyle/>
                    <a:p>
                      <a:pPr algn="ctr"/>
                      <a:r>
                        <a:rPr lang="en-US" dirty="0" smtClean="0"/>
                        <a:t>Commuter</a:t>
                      </a:r>
                      <a:r>
                        <a:rPr lang="en-US" baseline="0" dirty="0" smtClean="0"/>
                        <a:t> Rail</a:t>
                      </a:r>
                      <a:endParaRPr lang="en-US" dirty="0"/>
                    </a:p>
                  </a:txBody>
                  <a:tcPr anchor="ctr"/>
                </a:tc>
                <a:tc>
                  <a:txBody>
                    <a:bodyPr/>
                    <a:lstStyle/>
                    <a:p>
                      <a:pPr algn="ctr"/>
                      <a:r>
                        <a:rPr lang="en-US" dirty="0" smtClean="0"/>
                        <a:t>2,811,187</a:t>
                      </a:r>
                      <a:endParaRPr lang="en-US" dirty="0"/>
                    </a:p>
                  </a:txBody>
                  <a:tcPr anchor="ctr"/>
                </a:tc>
                <a:tc>
                  <a:txBody>
                    <a:bodyPr/>
                    <a:lstStyle/>
                    <a:p>
                      <a:pPr algn="ctr"/>
                      <a:r>
                        <a:rPr lang="en-US" dirty="0" smtClean="0"/>
                        <a:t>2,994,111</a:t>
                      </a:r>
                      <a:endParaRPr lang="en-US" dirty="0"/>
                    </a:p>
                  </a:txBody>
                  <a:tcPr anchor="ctr"/>
                </a:tc>
                <a:tc>
                  <a:txBody>
                    <a:bodyPr/>
                    <a:lstStyle/>
                    <a:p>
                      <a:pPr algn="ctr"/>
                      <a:r>
                        <a:rPr lang="en-US" dirty="0" smtClean="0"/>
                        <a:t>+6.5%</a:t>
                      </a:r>
                      <a:endParaRPr lang="en-US" dirty="0"/>
                    </a:p>
                  </a:txBody>
                  <a:tcPr anchor="ctr"/>
                </a:tc>
                <a:extLst>
                  <a:ext uri="{0D108BD9-81ED-4DB2-BD59-A6C34878D82A}">
                    <a16:rowId xmlns:a16="http://schemas.microsoft.com/office/drawing/2014/main" val="3877980719"/>
                  </a:ext>
                </a:extLst>
              </a:tr>
              <a:tr h="464641">
                <a:tc>
                  <a:txBody>
                    <a:bodyPr/>
                    <a:lstStyle/>
                    <a:p>
                      <a:pPr algn="ctr"/>
                      <a:r>
                        <a:rPr lang="en-US" dirty="0" smtClean="0"/>
                        <a:t>Light</a:t>
                      </a:r>
                      <a:r>
                        <a:rPr lang="en-US" baseline="0" dirty="0" smtClean="0"/>
                        <a:t> Rail</a:t>
                      </a:r>
                      <a:endParaRPr lang="en-US" dirty="0"/>
                    </a:p>
                  </a:txBody>
                  <a:tcPr anchor="ctr"/>
                </a:tc>
                <a:tc>
                  <a:txBody>
                    <a:bodyPr/>
                    <a:lstStyle/>
                    <a:p>
                      <a:pPr algn="ctr"/>
                      <a:r>
                        <a:rPr lang="en-US" dirty="0" smtClean="0"/>
                        <a:t>958,534</a:t>
                      </a:r>
                      <a:endParaRPr lang="en-US" dirty="0"/>
                    </a:p>
                  </a:txBody>
                  <a:tcPr anchor="ctr"/>
                </a:tc>
                <a:tc>
                  <a:txBody>
                    <a:bodyPr/>
                    <a:lstStyle/>
                    <a:p>
                      <a:pPr algn="ctr"/>
                      <a:r>
                        <a:rPr lang="en-US" dirty="0" smtClean="0"/>
                        <a:t>867,388</a:t>
                      </a:r>
                      <a:endParaRPr lang="en-US" dirty="0"/>
                    </a:p>
                  </a:txBody>
                  <a:tcPr anchor="ctr"/>
                </a:tc>
                <a:tc>
                  <a:txBody>
                    <a:bodyPr/>
                    <a:lstStyle/>
                    <a:p>
                      <a:pPr algn="ctr"/>
                      <a:r>
                        <a:rPr lang="en-US" dirty="0" smtClean="0"/>
                        <a:t>-9.5%</a:t>
                      </a:r>
                      <a:endParaRPr lang="en-US" dirty="0"/>
                    </a:p>
                  </a:txBody>
                  <a:tcPr anchor="ctr"/>
                </a:tc>
                <a:extLst>
                  <a:ext uri="{0D108BD9-81ED-4DB2-BD59-A6C34878D82A}">
                    <a16:rowId xmlns:a16="http://schemas.microsoft.com/office/drawing/2014/main" val="3642981703"/>
                  </a:ext>
                </a:extLst>
              </a:tr>
              <a:tr h="464641">
                <a:tc>
                  <a:txBody>
                    <a:bodyPr/>
                    <a:lstStyle/>
                    <a:p>
                      <a:pPr algn="ctr"/>
                      <a:r>
                        <a:rPr lang="en-US" dirty="0" smtClean="0"/>
                        <a:t>Ferryboat</a:t>
                      </a:r>
                      <a:endParaRPr lang="en-US" dirty="0"/>
                    </a:p>
                  </a:txBody>
                  <a:tcPr anchor="ctr"/>
                </a:tc>
                <a:tc>
                  <a:txBody>
                    <a:bodyPr/>
                    <a:lstStyle/>
                    <a:p>
                      <a:pPr algn="ctr"/>
                      <a:r>
                        <a:rPr lang="en-US" dirty="0" smtClean="0"/>
                        <a:t>181,939</a:t>
                      </a:r>
                      <a:endParaRPr lang="en-US" dirty="0"/>
                    </a:p>
                  </a:txBody>
                  <a:tcPr anchor="ctr"/>
                </a:tc>
                <a:tc>
                  <a:txBody>
                    <a:bodyPr/>
                    <a:lstStyle/>
                    <a:p>
                      <a:pPr algn="ctr"/>
                      <a:r>
                        <a:rPr lang="en-US" dirty="0" smtClean="0"/>
                        <a:t>173,685</a:t>
                      </a:r>
                      <a:endParaRPr lang="en-US" dirty="0"/>
                    </a:p>
                  </a:txBody>
                  <a:tcPr anchor="ctr"/>
                </a:tc>
                <a:tc>
                  <a:txBody>
                    <a:bodyPr/>
                    <a:lstStyle/>
                    <a:p>
                      <a:pPr algn="ctr"/>
                      <a:r>
                        <a:rPr lang="en-US" dirty="0" smtClean="0"/>
                        <a:t>-8.0%</a:t>
                      </a:r>
                      <a:endParaRPr lang="en-US" dirty="0"/>
                    </a:p>
                  </a:txBody>
                  <a:tcPr anchor="ctr"/>
                </a:tc>
                <a:extLst>
                  <a:ext uri="{0D108BD9-81ED-4DB2-BD59-A6C34878D82A}">
                    <a16:rowId xmlns:a16="http://schemas.microsoft.com/office/drawing/2014/main" val="1361890610"/>
                  </a:ext>
                </a:extLst>
              </a:tr>
              <a:tr h="464641">
                <a:tc>
                  <a:txBody>
                    <a:bodyPr/>
                    <a:lstStyle/>
                    <a:p>
                      <a:pPr algn="ctr"/>
                      <a:r>
                        <a:rPr lang="en-US" b="1" dirty="0" smtClean="0"/>
                        <a:t>TOTAL</a:t>
                      </a:r>
                      <a:endParaRPr lang="en-US" b="1" dirty="0"/>
                    </a:p>
                  </a:txBody>
                  <a:tcPr anchor="ctr"/>
                </a:tc>
                <a:tc>
                  <a:txBody>
                    <a:bodyPr/>
                    <a:lstStyle/>
                    <a:p>
                      <a:pPr algn="ctr"/>
                      <a:r>
                        <a:rPr lang="en-US" b="1" dirty="0" smtClean="0"/>
                        <a:t>112,777,110</a:t>
                      </a:r>
                      <a:endParaRPr lang="en-US" b="1" dirty="0"/>
                    </a:p>
                  </a:txBody>
                  <a:tcPr anchor="ctr"/>
                </a:tc>
                <a:tc>
                  <a:txBody>
                    <a:bodyPr/>
                    <a:lstStyle/>
                    <a:p>
                      <a:pPr algn="ctr"/>
                      <a:r>
                        <a:rPr lang="en-US" b="1" dirty="0" smtClean="0"/>
                        <a:t>115,571,432</a:t>
                      </a:r>
                      <a:endParaRPr lang="en-US" b="1" dirty="0"/>
                    </a:p>
                  </a:txBody>
                  <a:tcPr anchor="ctr"/>
                </a:tc>
                <a:tc>
                  <a:txBody>
                    <a:bodyPr/>
                    <a:lstStyle/>
                    <a:p>
                      <a:pPr algn="ctr"/>
                      <a:r>
                        <a:rPr lang="en-US" b="1" dirty="0" smtClean="0"/>
                        <a:t>+2.5%</a:t>
                      </a:r>
                      <a:endParaRPr lang="en-US" b="1" dirty="0"/>
                    </a:p>
                  </a:txBody>
                  <a:tcPr anchor="ctr"/>
                </a:tc>
                <a:extLst>
                  <a:ext uri="{0D108BD9-81ED-4DB2-BD59-A6C34878D82A}">
                    <a16:rowId xmlns:a16="http://schemas.microsoft.com/office/drawing/2014/main" val="2404810539"/>
                  </a:ext>
                </a:extLst>
              </a:tr>
            </a:tbl>
          </a:graphicData>
        </a:graphic>
      </p:graphicFrame>
    </p:spTree>
    <p:extLst>
      <p:ext uri="{BB962C8B-B14F-4D97-AF65-F5344CB8AC3E}">
        <p14:creationId xmlns:p14="http://schemas.microsoft.com/office/powerpoint/2010/main" val="3772519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Impact on Transit</a:t>
            </a:r>
            <a:endParaRPr lang="en-US" dirty="0"/>
          </a:p>
        </p:txBody>
      </p:sp>
      <p:sp>
        <p:nvSpPr>
          <p:cNvPr id="3" name="Content Placeholder 2"/>
          <p:cNvSpPr>
            <a:spLocks noGrp="1"/>
          </p:cNvSpPr>
          <p:nvPr>
            <p:ph idx="1"/>
          </p:nvPr>
        </p:nvSpPr>
        <p:spPr>
          <a:xfrm>
            <a:off x="228600" y="990600"/>
            <a:ext cx="6248400" cy="5333999"/>
          </a:xfrm>
        </p:spPr>
        <p:txBody>
          <a:bodyPr>
            <a:normAutofit fontScale="92500" lnSpcReduction="10000"/>
          </a:bodyPr>
          <a:lstStyle/>
          <a:p>
            <a:pPr>
              <a:spcAft>
                <a:spcPts val="600"/>
              </a:spcAft>
            </a:pPr>
            <a:r>
              <a:rPr lang="en-US" dirty="0" smtClean="0"/>
              <a:t>CTB provided $11M in March 2020 in emergency statewide transit operating assistance</a:t>
            </a:r>
          </a:p>
          <a:p>
            <a:pPr>
              <a:spcAft>
                <a:spcPts val="600"/>
              </a:spcAft>
            </a:pPr>
            <a:r>
              <a:rPr lang="en-US" dirty="0" smtClean="0"/>
              <a:t>Transit declared an essential service</a:t>
            </a:r>
          </a:p>
          <a:p>
            <a:pPr>
              <a:spcAft>
                <a:spcPts val="600"/>
              </a:spcAft>
            </a:pPr>
            <a:r>
              <a:rPr lang="en-US" dirty="0" smtClean="0"/>
              <a:t>Guidance to agencies included best practices for transit systems like face coverings, rear boarding, and fare-free collections</a:t>
            </a:r>
          </a:p>
          <a:p>
            <a:pPr>
              <a:spcAft>
                <a:spcPts val="600"/>
              </a:spcAft>
            </a:pPr>
            <a:r>
              <a:rPr lang="en-US" dirty="0" smtClean="0"/>
              <a:t>Federal </a:t>
            </a:r>
            <a:r>
              <a:rPr lang="en-US" dirty="0" smtClean="0"/>
              <a:t>Funding* </a:t>
            </a:r>
            <a:r>
              <a:rPr lang="en-US" dirty="0" smtClean="0"/>
              <a:t>provided: </a:t>
            </a:r>
          </a:p>
          <a:p>
            <a:pPr lvl="1">
              <a:spcAft>
                <a:spcPts val="600"/>
              </a:spcAft>
            </a:pPr>
            <a:r>
              <a:rPr lang="en-US" dirty="0" smtClean="0"/>
              <a:t>CARES Act: </a:t>
            </a:r>
            <a:r>
              <a:rPr lang="en-US" dirty="0" smtClean="0"/>
              <a:t>$</a:t>
            </a:r>
            <a:r>
              <a:rPr lang="en-US" dirty="0" smtClean="0"/>
              <a:t>207.5M</a:t>
            </a:r>
            <a:endParaRPr lang="en-US" dirty="0" smtClean="0"/>
          </a:p>
          <a:p>
            <a:pPr lvl="1">
              <a:spcAft>
                <a:spcPts val="600"/>
              </a:spcAft>
            </a:pPr>
            <a:r>
              <a:rPr lang="en-US" dirty="0" smtClean="0"/>
              <a:t>CRRSAA: $</a:t>
            </a:r>
            <a:r>
              <a:rPr lang="en-US" dirty="0" smtClean="0"/>
              <a:t>14.7M</a:t>
            </a:r>
            <a:endParaRPr lang="en-US" dirty="0" smtClean="0"/>
          </a:p>
          <a:p>
            <a:pPr lvl="1">
              <a:spcAft>
                <a:spcPts val="600"/>
              </a:spcAft>
            </a:pPr>
            <a:r>
              <a:rPr lang="en-US" dirty="0" smtClean="0"/>
              <a:t>ARPA: $</a:t>
            </a:r>
            <a:r>
              <a:rPr lang="en-US" dirty="0" smtClean="0"/>
              <a:t>114.4M</a:t>
            </a:r>
            <a:endParaRPr lang="en-US" dirty="0" smtClean="0"/>
          </a:p>
          <a:p>
            <a:pPr>
              <a:spcAft>
                <a:spcPts val="600"/>
              </a:spcAft>
            </a:pPr>
            <a:r>
              <a:rPr lang="en-US" dirty="0" smtClean="0"/>
              <a:t>Executive Order 63 required face coverings on                            all transit and rail stations and vehicles in Virginia</a:t>
            </a:r>
          </a:p>
          <a:p>
            <a:pPr>
              <a:spcAft>
                <a:spcPts val="600"/>
              </a:spcAft>
            </a:pPr>
            <a:r>
              <a:rPr lang="en-US" dirty="0" smtClean="0"/>
              <a:t>DRPT &amp; VDOT distributed cloth face coverings provided by USDOT to transit agencies statewide                                   with fewer than 40 employees</a:t>
            </a:r>
            <a:endParaRPr lang="en-US"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4</a:t>
            </a:fld>
            <a:endParaRPr lang="en-US" dirty="0"/>
          </a:p>
        </p:txBody>
      </p:sp>
      <p:pic>
        <p:nvPicPr>
          <p:cNvPr id="5" name="Picture 4" descr="https://lh5.googleusercontent.com/ueol9eMSqL9HSeyjIF94ow5s5iUyXhjGAnVnDIgHJITfYa0MZfiVD1CwHJv1EHUNgOMA-2K5iwthbzuYreOaXhjLWgtYI-VRhyrSpGq1E0zjYtmsEPoAIQ3LHtOorkCEDyOQFRJf"/>
          <p:cNvPicPr/>
          <p:nvPr/>
        </p:nvPicPr>
        <p:blipFill>
          <a:blip r:embed="rId2">
            <a:extLst>
              <a:ext uri="{28A0092B-C50C-407E-A947-70E740481C1C}">
                <a14:useLocalDpi xmlns:a14="http://schemas.microsoft.com/office/drawing/2010/main" val="0"/>
              </a:ext>
            </a:extLst>
          </a:blip>
          <a:srcRect/>
          <a:stretch>
            <a:fillRect/>
          </a:stretch>
        </p:blipFill>
        <p:spPr bwMode="auto">
          <a:xfrm>
            <a:off x="6731406" y="1016833"/>
            <a:ext cx="2121535" cy="2538413"/>
          </a:xfrm>
          <a:prstGeom prst="rect">
            <a:avLst/>
          </a:prstGeom>
          <a:noFill/>
          <a:ln>
            <a:noFill/>
          </a:ln>
        </p:spPr>
      </p:pic>
      <p:pic>
        <p:nvPicPr>
          <p:cNvPr id="6" name="Picture 5" descr="C:\Users\cna25863\Downloads\HGF2.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15038" y="3905160"/>
            <a:ext cx="2905125" cy="2178685"/>
          </a:xfrm>
          <a:prstGeom prst="rect">
            <a:avLst/>
          </a:prstGeom>
          <a:noFill/>
          <a:ln>
            <a:noFill/>
          </a:ln>
        </p:spPr>
      </p:pic>
      <p:sp>
        <p:nvSpPr>
          <p:cNvPr id="7" name="TextBox 6"/>
          <p:cNvSpPr txBox="1"/>
          <p:nvPr/>
        </p:nvSpPr>
        <p:spPr>
          <a:xfrm>
            <a:off x="2057400" y="6251807"/>
            <a:ext cx="4876800" cy="369332"/>
          </a:xfrm>
          <a:prstGeom prst="rect">
            <a:avLst/>
          </a:prstGeom>
          <a:noFill/>
        </p:spPr>
        <p:txBody>
          <a:bodyPr wrap="square" rtlCol="0">
            <a:spAutoFit/>
          </a:bodyPr>
          <a:lstStyle/>
          <a:p>
            <a:r>
              <a:rPr lang="en-US" dirty="0" smtClean="0"/>
              <a:t>*</a:t>
            </a:r>
            <a:r>
              <a:rPr lang="en-US" sz="1200" dirty="0" smtClean="0">
                <a:latin typeface="Arial" panose="020B0604020202020204" pitchFamily="34" charset="0"/>
                <a:cs typeface="Arial" panose="020B0604020202020204" pitchFamily="34" charset="0"/>
              </a:rPr>
              <a:t>Excludes funding provided to DC Metro Area</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5186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Impact on Transit</a:t>
            </a:r>
            <a:endParaRPr lang="en-US"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5</a:t>
            </a:fld>
            <a:endParaRPr lang="en-US" dirty="0"/>
          </a:p>
        </p:txBody>
      </p:sp>
      <p:pic>
        <p:nvPicPr>
          <p:cNvPr id="5" name="Content Placeholder 4" descr="C:\Users\cna25863\Downloads\UPDATEDCovid (1).png"/>
          <p:cNvPicPr>
            <a:picLocks noGrp="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0" y="1432686"/>
            <a:ext cx="9144000" cy="4373628"/>
          </a:xfrm>
          <a:prstGeom prst="rect">
            <a:avLst/>
          </a:prstGeom>
          <a:noFill/>
          <a:ln>
            <a:noFill/>
          </a:ln>
        </p:spPr>
      </p:pic>
    </p:spTree>
    <p:extLst>
      <p:ext uri="{BB962C8B-B14F-4D97-AF65-F5344CB8AC3E}">
        <p14:creationId xmlns:p14="http://schemas.microsoft.com/office/powerpoint/2010/main" val="3640754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Research Demonstration Grant</a:t>
            </a:r>
            <a:endParaRPr lang="en-US" dirty="0"/>
          </a:p>
        </p:txBody>
      </p:sp>
      <p:sp>
        <p:nvSpPr>
          <p:cNvPr id="3" name="Content Placeholder 2"/>
          <p:cNvSpPr>
            <a:spLocks noGrp="1"/>
          </p:cNvSpPr>
          <p:nvPr>
            <p:ph idx="1"/>
          </p:nvPr>
        </p:nvSpPr>
        <p:spPr>
          <a:xfrm>
            <a:off x="228600" y="990600"/>
            <a:ext cx="8686800" cy="5333999"/>
          </a:xfrm>
        </p:spPr>
        <p:txBody>
          <a:bodyPr>
            <a:normAutofit lnSpcReduction="10000"/>
          </a:bodyPr>
          <a:lstStyle/>
          <a:p>
            <a:pPr>
              <a:spcAft>
                <a:spcPts val="600"/>
              </a:spcAft>
            </a:pPr>
            <a:r>
              <a:rPr lang="en-US" dirty="0" smtClean="0"/>
              <a:t>DRPT received FTA funding to support the creation of a comprehensive COVID relief toolkit</a:t>
            </a:r>
          </a:p>
          <a:p>
            <a:pPr lvl="1">
              <a:spcAft>
                <a:spcPts val="600"/>
              </a:spcAft>
            </a:pPr>
            <a:r>
              <a:rPr lang="en-US" b="1" dirty="0" smtClean="0"/>
              <a:t>$2M for transit recovery marketing</a:t>
            </a:r>
          </a:p>
          <a:p>
            <a:pPr lvl="2">
              <a:spcAft>
                <a:spcPts val="600"/>
              </a:spcAft>
            </a:pPr>
            <a:r>
              <a:rPr lang="en-US" dirty="0" smtClean="0"/>
              <a:t>DRPT will receive proposals for mid-cycle applications</a:t>
            </a:r>
          </a:p>
          <a:p>
            <a:pPr lvl="1">
              <a:spcAft>
                <a:spcPts val="600"/>
              </a:spcAft>
            </a:pPr>
            <a:r>
              <a:rPr lang="en-US" b="1" dirty="0" smtClean="0"/>
              <a:t>Statewide marketing campaign to be released in Summer 2021</a:t>
            </a:r>
          </a:p>
          <a:p>
            <a:pPr lvl="2">
              <a:spcAft>
                <a:spcPts val="600"/>
              </a:spcAft>
            </a:pPr>
            <a:r>
              <a:rPr lang="en-US" dirty="0" smtClean="0"/>
              <a:t>Provides a unified message to most appropriately attract riders back </a:t>
            </a:r>
          </a:p>
          <a:p>
            <a:pPr lvl="2">
              <a:spcAft>
                <a:spcPts val="600"/>
              </a:spcAft>
            </a:pPr>
            <a:r>
              <a:rPr lang="en-US" dirty="0" smtClean="0"/>
              <a:t>Reiterates the presence of new safety measures</a:t>
            </a:r>
          </a:p>
          <a:p>
            <a:pPr lvl="2">
              <a:spcAft>
                <a:spcPts val="600"/>
              </a:spcAft>
            </a:pPr>
            <a:r>
              <a:rPr lang="en-US" dirty="0" smtClean="0"/>
              <a:t>Provides explanation on why public transportation is a safe and viable option</a:t>
            </a:r>
          </a:p>
          <a:p>
            <a:pPr lvl="1">
              <a:spcAft>
                <a:spcPts val="600"/>
              </a:spcAft>
            </a:pPr>
            <a:r>
              <a:rPr lang="en-US" b="1" dirty="0" smtClean="0"/>
              <a:t>Strategies Handbook to be released in September 2021</a:t>
            </a:r>
          </a:p>
          <a:p>
            <a:pPr lvl="2">
              <a:spcAft>
                <a:spcPts val="600"/>
              </a:spcAft>
            </a:pPr>
            <a:r>
              <a:rPr lang="en-US" dirty="0" smtClean="0"/>
              <a:t>Will provide necessary information for transit agencies on tactics to mitigate risk</a:t>
            </a:r>
          </a:p>
          <a:p>
            <a:pPr lvl="3">
              <a:spcAft>
                <a:spcPts val="600"/>
              </a:spcAft>
            </a:pPr>
            <a:r>
              <a:rPr lang="en-US" dirty="0" smtClean="0"/>
              <a:t>Tailoring options</a:t>
            </a:r>
          </a:p>
          <a:p>
            <a:pPr lvl="3">
              <a:spcAft>
                <a:spcPts val="600"/>
              </a:spcAft>
            </a:pPr>
            <a:r>
              <a:rPr lang="en-US" dirty="0"/>
              <a:t>L</a:t>
            </a:r>
            <a:r>
              <a:rPr lang="en-US" dirty="0" smtClean="0"/>
              <a:t>imiting vehicle capacities</a:t>
            </a:r>
          </a:p>
          <a:p>
            <a:pPr lvl="3">
              <a:spcAft>
                <a:spcPts val="600"/>
              </a:spcAft>
            </a:pPr>
            <a:r>
              <a:rPr lang="en-US" dirty="0"/>
              <a:t>H</a:t>
            </a:r>
            <a:r>
              <a:rPr lang="en-US" dirty="0" smtClean="0"/>
              <a:t>eightening sanitation efforts</a:t>
            </a:r>
            <a:endParaRPr lang="en-US"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6</a:t>
            </a:fld>
            <a:endParaRPr lang="en-US" dirty="0"/>
          </a:p>
        </p:txBody>
      </p:sp>
    </p:spTree>
    <p:extLst>
      <p:ext uri="{BB962C8B-B14F-4D97-AF65-F5344CB8AC3E}">
        <p14:creationId xmlns:p14="http://schemas.microsoft.com/office/powerpoint/2010/main" val="2432418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FY22 SYIP Transit Highlights</a:t>
            </a:r>
            <a:endParaRPr lang="en-US" dirty="0"/>
          </a:p>
        </p:txBody>
      </p:sp>
      <p:sp>
        <p:nvSpPr>
          <p:cNvPr id="3" name="Content Placeholder 2"/>
          <p:cNvSpPr>
            <a:spLocks noGrp="1"/>
          </p:cNvSpPr>
          <p:nvPr>
            <p:ph idx="1"/>
          </p:nvPr>
        </p:nvSpPr>
        <p:spPr>
          <a:xfrm>
            <a:off x="2607945" y="990600"/>
            <a:ext cx="6307455" cy="5333999"/>
          </a:xfrm>
        </p:spPr>
        <p:txBody>
          <a:bodyPr>
            <a:normAutofit fontScale="92500" lnSpcReduction="10000"/>
          </a:bodyPr>
          <a:lstStyle/>
          <a:p>
            <a:pPr>
              <a:spcAft>
                <a:spcPts val="600"/>
              </a:spcAft>
            </a:pPr>
            <a:r>
              <a:rPr lang="en-US" b="1" dirty="0" smtClean="0"/>
              <a:t>Statewide Operating Assistance</a:t>
            </a:r>
          </a:p>
          <a:p>
            <a:pPr lvl="1">
              <a:spcAft>
                <a:spcPts val="600"/>
              </a:spcAft>
            </a:pPr>
            <a:r>
              <a:rPr lang="en-US" dirty="0" smtClean="0"/>
              <a:t>Offset a portion (20-30%) of agency’s operating expenses in a typical year</a:t>
            </a:r>
          </a:p>
          <a:p>
            <a:pPr lvl="1">
              <a:spcAft>
                <a:spcPts val="600"/>
              </a:spcAft>
            </a:pPr>
            <a:r>
              <a:rPr lang="en-US" dirty="0" smtClean="0"/>
              <a:t>Transit performance metrics utilized to allocate operating assistance have varied greatly across the state (ridership, service levels)</a:t>
            </a:r>
          </a:p>
          <a:p>
            <a:pPr lvl="1">
              <a:spcAft>
                <a:spcPts val="600"/>
              </a:spcAft>
            </a:pPr>
            <a:r>
              <a:rPr lang="en-US" dirty="0" smtClean="0"/>
              <a:t>Carryforward performance data utilized to calculate operating assistance for FY21 (pre-pandemic) for FY22</a:t>
            </a:r>
          </a:p>
          <a:p>
            <a:pPr lvl="1">
              <a:spcAft>
                <a:spcPts val="600"/>
              </a:spcAft>
            </a:pPr>
            <a:r>
              <a:rPr lang="en-US" dirty="0" smtClean="0"/>
              <a:t>Provide 2% increase in state transit operating assistance program</a:t>
            </a:r>
          </a:p>
          <a:p>
            <a:pPr>
              <a:spcAft>
                <a:spcPts val="600"/>
              </a:spcAft>
            </a:pPr>
            <a:r>
              <a:rPr lang="en-US" b="1" dirty="0" smtClean="0"/>
              <a:t>Statewide Capital Assistance</a:t>
            </a:r>
          </a:p>
          <a:p>
            <a:pPr lvl="1">
              <a:spcAft>
                <a:spcPts val="600"/>
              </a:spcAft>
            </a:pPr>
            <a:r>
              <a:rPr lang="en-US" dirty="0" smtClean="0"/>
              <a:t>Focus on state of good repair/minor enhancement needs and vehicle purchases delayed due to pandemic</a:t>
            </a:r>
          </a:p>
          <a:p>
            <a:pPr lvl="1">
              <a:spcAft>
                <a:spcPts val="600"/>
              </a:spcAft>
            </a:pPr>
            <a:r>
              <a:rPr lang="en-US" dirty="0" smtClean="0"/>
              <a:t>Purchase of 394 transit vehicles</a:t>
            </a:r>
          </a:p>
          <a:p>
            <a:pPr lvl="2">
              <a:spcAft>
                <a:spcPts val="600"/>
              </a:spcAft>
            </a:pPr>
            <a:r>
              <a:rPr lang="en-US" dirty="0" smtClean="0"/>
              <a:t>152 diesel buses</a:t>
            </a:r>
          </a:p>
          <a:p>
            <a:pPr lvl="2">
              <a:spcAft>
                <a:spcPts val="600"/>
              </a:spcAft>
            </a:pPr>
            <a:r>
              <a:rPr lang="en-US" dirty="0" smtClean="0"/>
              <a:t>21 electric buses</a:t>
            </a:r>
          </a:p>
        </p:txBody>
      </p:sp>
      <p:sp>
        <p:nvSpPr>
          <p:cNvPr id="4" name="Slide Number Placeholder 3"/>
          <p:cNvSpPr>
            <a:spLocks noGrp="1"/>
          </p:cNvSpPr>
          <p:nvPr>
            <p:ph type="sldNum" sz="quarter" idx="12"/>
          </p:nvPr>
        </p:nvSpPr>
        <p:spPr/>
        <p:txBody>
          <a:bodyPr/>
          <a:lstStyle/>
          <a:p>
            <a:fld id="{9FE9F441-13C1-48BE-9753-9E1BE924571A}" type="slidenum">
              <a:rPr lang="en-US" smtClean="0"/>
              <a:pPr/>
              <a:t>7</a:t>
            </a:fld>
            <a:endParaRPr lang="en-US" dirty="0"/>
          </a:p>
        </p:txBody>
      </p:sp>
      <p:pic>
        <p:nvPicPr>
          <p:cNvPr id="5" name="Picture 4" descr="P:\Communications\Photo Pool\2019 PHOTOS\The Tide 1 crop.jp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34154" y="1143000"/>
            <a:ext cx="2015836" cy="2067809"/>
          </a:xfrm>
          <a:prstGeom prst="rect">
            <a:avLst/>
          </a:prstGeom>
          <a:noFill/>
          <a:ln>
            <a:noFill/>
          </a:ln>
        </p:spPr>
      </p:pic>
      <p:pic>
        <p:nvPicPr>
          <p:cNvPr id="6" name="Picture 5" descr="P:\Communications\Photo Pool\2019 PHOTOS\Overhead GRTC Pulse v2.pn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200" y="3733800"/>
            <a:ext cx="2531745" cy="1772920"/>
          </a:xfrm>
          <a:prstGeom prst="rect">
            <a:avLst/>
          </a:prstGeom>
          <a:noFill/>
          <a:ln>
            <a:noFill/>
          </a:ln>
        </p:spPr>
      </p:pic>
    </p:spTree>
    <p:extLst>
      <p:ext uri="{BB962C8B-B14F-4D97-AF65-F5344CB8AC3E}">
        <p14:creationId xmlns:p14="http://schemas.microsoft.com/office/powerpoint/2010/main" val="1798990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in Transit</a:t>
            </a:r>
            <a:endParaRPr lang="en-US" dirty="0"/>
          </a:p>
        </p:txBody>
      </p:sp>
      <p:sp>
        <p:nvSpPr>
          <p:cNvPr id="3" name="Content Placeholder 2"/>
          <p:cNvSpPr>
            <a:spLocks noGrp="1"/>
          </p:cNvSpPr>
          <p:nvPr>
            <p:ph idx="1"/>
          </p:nvPr>
        </p:nvSpPr>
        <p:spPr>
          <a:xfrm>
            <a:off x="228600" y="990600"/>
            <a:ext cx="5029200" cy="5333999"/>
          </a:xfrm>
        </p:spPr>
        <p:txBody>
          <a:bodyPr>
            <a:normAutofit fontScale="92500" lnSpcReduction="10000"/>
          </a:bodyPr>
          <a:lstStyle/>
          <a:p>
            <a:pPr>
              <a:spcAft>
                <a:spcPts val="600"/>
              </a:spcAft>
            </a:pPr>
            <a:r>
              <a:rPr lang="en-US" sz="1800" b="1" dirty="0" smtClean="0"/>
              <a:t>VW Mitigation Trust Funds</a:t>
            </a:r>
          </a:p>
          <a:p>
            <a:pPr lvl="1">
              <a:spcAft>
                <a:spcPts val="600"/>
              </a:spcAft>
            </a:pPr>
            <a:r>
              <a:rPr lang="en-US" sz="1600" dirty="0" smtClean="0"/>
              <a:t>FY22: $7.8M allocation leveraged with transit capital</a:t>
            </a:r>
          </a:p>
          <a:p>
            <a:pPr lvl="1">
              <a:spcAft>
                <a:spcPts val="600"/>
              </a:spcAft>
            </a:pPr>
            <a:r>
              <a:rPr lang="en-US" sz="1600" dirty="0" smtClean="0"/>
              <a:t>Final year of three year $16.7M partnership with DRPT &amp; DEQ</a:t>
            </a:r>
            <a:endParaRPr lang="en-US" dirty="0"/>
          </a:p>
          <a:p>
            <a:pPr lvl="1">
              <a:spcAft>
                <a:spcPts val="600"/>
              </a:spcAft>
            </a:pPr>
            <a:r>
              <a:rPr lang="en-US" sz="1600" dirty="0" smtClean="0"/>
              <a:t>Replacement </a:t>
            </a:r>
            <a:r>
              <a:rPr lang="en-US" sz="1600" dirty="0"/>
              <a:t>vehicles prioritized through MERIT </a:t>
            </a:r>
            <a:r>
              <a:rPr lang="en-US" sz="1600" dirty="0" smtClean="0"/>
              <a:t>Process</a:t>
            </a:r>
          </a:p>
          <a:p>
            <a:pPr lvl="2">
              <a:spcAft>
                <a:spcPts val="600"/>
              </a:spcAft>
            </a:pPr>
            <a:r>
              <a:rPr lang="en-US" sz="1500" dirty="0" smtClean="0"/>
              <a:t>Greater </a:t>
            </a:r>
            <a:r>
              <a:rPr lang="en-US" sz="1500" dirty="0"/>
              <a:t>Roanoke Transit Company </a:t>
            </a:r>
          </a:p>
          <a:p>
            <a:pPr lvl="2">
              <a:spcAft>
                <a:spcPts val="600"/>
              </a:spcAft>
            </a:pPr>
            <a:r>
              <a:rPr lang="en-US" sz="1500" dirty="0" smtClean="0"/>
              <a:t>Blacksburg Transit</a:t>
            </a:r>
          </a:p>
          <a:p>
            <a:pPr lvl="2">
              <a:spcAft>
                <a:spcPts val="600"/>
              </a:spcAft>
            </a:pPr>
            <a:r>
              <a:rPr lang="en-US" sz="1500" dirty="0" smtClean="0"/>
              <a:t>Fairfax County</a:t>
            </a:r>
          </a:p>
          <a:p>
            <a:pPr>
              <a:spcAft>
                <a:spcPts val="600"/>
              </a:spcAft>
            </a:pPr>
            <a:r>
              <a:rPr lang="en-US" sz="1800" b="1" dirty="0" err="1" smtClean="0"/>
              <a:t>Microtransit</a:t>
            </a:r>
            <a:r>
              <a:rPr lang="en-US" sz="1800" b="1" dirty="0" smtClean="0"/>
              <a:t> Deployment Initiative</a:t>
            </a:r>
          </a:p>
          <a:p>
            <a:pPr lvl="1">
              <a:spcAft>
                <a:spcPts val="600"/>
              </a:spcAft>
            </a:pPr>
            <a:r>
              <a:rPr lang="en-US" sz="1600" dirty="0" smtClean="0"/>
              <a:t>Funded in part through FTA Integrated Mobility Innovation Grant and VA’s Innovation Technology Transportation Fund</a:t>
            </a:r>
          </a:p>
          <a:p>
            <a:pPr lvl="1">
              <a:spcAft>
                <a:spcPts val="600"/>
              </a:spcAft>
            </a:pPr>
            <a:r>
              <a:rPr lang="en-US" sz="1600" dirty="0"/>
              <a:t>W</a:t>
            </a:r>
            <a:r>
              <a:rPr lang="en-US" sz="1600" dirty="0" smtClean="0"/>
              <a:t>ill </a:t>
            </a:r>
            <a:r>
              <a:rPr lang="en-US" sz="1600" dirty="0" smtClean="0"/>
              <a:t>handle dispatch, assign pickup location, and route vehicles allowing multiple riders to share a single vehicle</a:t>
            </a:r>
          </a:p>
          <a:p>
            <a:pPr lvl="1">
              <a:spcAft>
                <a:spcPts val="600"/>
              </a:spcAft>
            </a:pPr>
            <a:r>
              <a:rPr lang="en-US" sz="1600" dirty="0" smtClean="0"/>
              <a:t>Pilots- Bay Transit (Bay Express) &amp; Mountain Empire Older Citizens (</a:t>
            </a:r>
            <a:r>
              <a:rPr lang="en-US" sz="1600" dirty="0" err="1" smtClean="0"/>
              <a:t>METGo</a:t>
            </a:r>
            <a:r>
              <a:rPr lang="en-US" sz="1600" dirty="0" smtClean="0"/>
              <a:t>) </a:t>
            </a:r>
            <a:endParaRPr lang="en-US" sz="1600"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8</a:t>
            </a:fld>
            <a:endParaRPr lang="en-US" dirty="0"/>
          </a:p>
        </p:txBody>
      </p:sp>
      <p:pic>
        <p:nvPicPr>
          <p:cNvPr id="1026" name="Picture 2" descr="May be an image of 8 people and people standi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263098" y="3814764"/>
            <a:ext cx="3652302" cy="20526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S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435" y="1143000"/>
            <a:ext cx="3037266"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94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 Ridership Incentive Program</a:t>
            </a:r>
            <a:endParaRPr lang="en-US" dirty="0"/>
          </a:p>
        </p:txBody>
      </p:sp>
      <p:sp>
        <p:nvSpPr>
          <p:cNvPr id="4" name="Slide Number Placeholder 3"/>
          <p:cNvSpPr>
            <a:spLocks noGrp="1"/>
          </p:cNvSpPr>
          <p:nvPr>
            <p:ph type="sldNum" sz="quarter" idx="12"/>
          </p:nvPr>
        </p:nvSpPr>
        <p:spPr/>
        <p:txBody>
          <a:bodyPr/>
          <a:lstStyle/>
          <a:p>
            <a:fld id="{9FE9F441-13C1-48BE-9753-9E1BE924571A}" type="slidenum">
              <a:rPr lang="en-US" smtClean="0"/>
              <a:pPr/>
              <a:t>9</a:t>
            </a:fld>
            <a:endParaRPr lang="en-US" dirty="0"/>
          </a:p>
        </p:txBody>
      </p:sp>
      <p:sp>
        <p:nvSpPr>
          <p:cNvPr id="5" name="TextBox 4"/>
          <p:cNvSpPr txBox="1"/>
          <p:nvPr/>
        </p:nvSpPr>
        <p:spPr>
          <a:xfrm>
            <a:off x="5765533" y="1078346"/>
            <a:ext cx="3243713" cy="5416868"/>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FY22: </a:t>
            </a:r>
          </a:p>
          <a:p>
            <a:pPr marL="742950" lvl="1" indent="-285750">
              <a:spcBef>
                <a:spcPts val="600"/>
              </a:spcBef>
              <a:spcAft>
                <a:spcPts val="600"/>
              </a:spcAft>
              <a:buFont typeface="Arial" panose="020B0604020202020204" pitchFamily="34" charset="0"/>
              <a:buChar char="•"/>
            </a:pPr>
            <a:r>
              <a:rPr lang="en-US" sz="1900" dirty="0" smtClean="0">
                <a:latin typeface="Arial" panose="020B0604020202020204" pitchFamily="34" charset="0"/>
                <a:cs typeface="Arial" panose="020B0604020202020204" pitchFamily="34" charset="0"/>
              </a:rPr>
              <a:t>$10M </a:t>
            </a:r>
            <a:r>
              <a:rPr lang="en-US" sz="1900" dirty="0">
                <a:latin typeface="Arial" panose="020B0604020202020204" pitchFamily="34" charset="0"/>
                <a:cs typeface="Arial" panose="020B0604020202020204" pitchFamily="34" charset="0"/>
              </a:rPr>
              <a:t>in 2021 Transportation Initiative Funding dedicated for Zero-Fare </a:t>
            </a:r>
            <a:r>
              <a:rPr lang="en-US" sz="1900" dirty="0" smtClean="0">
                <a:latin typeface="Arial" panose="020B0604020202020204" pitchFamily="34" charset="0"/>
                <a:cs typeface="Arial" panose="020B0604020202020204" pitchFamily="34" charset="0"/>
              </a:rPr>
              <a:t>Pilots</a:t>
            </a:r>
            <a:endParaRPr lang="en-US" sz="1900" dirty="0">
              <a:latin typeface="Arial" panose="020B0604020202020204" pitchFamily="34" charset="0"/>
              <a:cs typeface="Arial" panose="020B0604020202020204" pitchFamily="34" charset="0"/>
            </a:endParaRPr>
          </a:p>
          <a:p>
            <a:pPr marL="742950" lvl="1" indent="-285750">
              <a:spcBef>
                <a:spcPts val="600"/>
              </a:spcBef>
              <a:spcAft>
                <a:spcPts val="600"/>
              </a:spcAft>
              <a:buFont typeface="Arial" panose="020B0604020202020204" pitchFamily="34" charset="0"/>
              <a:buChar char="•"/>
            </a:pPr>
            <a:r>
              <a:rPr lang="en-US" sz="1900" dirty="0" smtClean="0">
                <a:latin typeface="Arial" panose="020B0604020202020204" pitchFamily="34" charset="0"/>
                <a:cs typeface="Arial" panose="020B0604020202020204" pitchFamily="34" charset="0"/>
              </a:rPr>
              <a:t>$3.6M </a:t>
            </a:r>
            <a:r>
              <a:rPr lang="en-US" sz="1900" dirty="0">
                <a:latin typeface="Arial" panose="020B0604020202020204" pitchFamily="34" charset="0"/>
                <a:cs typeface="Arial" panose="020B0604020202020204" pitchFamily="34" charset="0"/>
              </a:rPr>
              <a:t>of regular TRIP funding must be used for congestion mitigation </a:t>
            </a:r>
            <a:r>
              <a:rPr lang="en-US" sz="1900" dirty="0" smtClean="0">
                <a:latin typeface="Arial" panose="020B0604020202020204" pitchFamily="34" charset="0"/>
                <a:cs typeface="Arial" panose="020B0604020202020204" pitchFamily="34" charset="0"/>
              </a:rPr>
              <a:t>projects</a:t>
            </a:r>
          </a:p>
          <a:p>
            <a:pPr marL="285750" indent="-285750">
              <a:spcBef>
                <a:spcPts val="600"/>
              </a:spcBef>
              <a:spcAft>
                <a:spcPts val="600"/>
              </a:spcAft>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Beyond FY22:</a:t>
            </a:r>
          </a:p>
          <a:p>
            <a:pPr marL="742950" lvl="1" indent="-285750">
              <a:spcBef>
                <a:spcPts val="600"/>
              </a:spcBef>
              <a:spcAft>
                <a:spcPts val="600"/>
              </a:spcAft>
              <a:buFont typeface="Arial" panose="020B0604020202020204" pitchFamily="34" charset="0"/>
              <a:buChar char="•"/>
            </a:pPr>
            <a:r>
              <a:rPr lang="en-US" sz="1900" dirty="0">
                <a:latin typeface="Arial" panose="020B0604020202020204" pitchFamily="34" charset="0"/>
                <a:cs typeface="Arial" panose="020B0604020202020204" pitchFamily="34" charset="0"/>
              </a:rPr>
              <a:t>U</a:t>
            </a:r>
            <a:r>
              <a:rPr lang="en-US" sz="1900" dirty="0" smtClean="0">
                <a:latin typeface="Arial" panose="020B0604020202020204" pitchFamily="34" charset="0"/>
                <a:cs typeface="Arial" panose="020B0604020202020204" pitchFamily="34" charset="0"/>
              </a:rPr>
              <a:t>p to 25% annually can be utilized for Zero-Fare/Low Income projects</a:t>
            </a:r>
            <a:endParaRPr lang="en-US" sz="1900" dirty="0">
              <a:latin typeface="Arial" panose="020B0604020202020204" pitchFamily="34" charset="0"/>
              <a:cs typeface="Arial" panose="020B0604020202020204" pitchFamily="34" charset="0"/>
            </a:endParaRPr>
          </a:p>
        </p:txBody>
      </p:sp>
      <p:pic>
        <p:nvPicPr>
          <p:cNvPr id="7" name="Google Shape;111;p4"/>
          <p:cNvPicPr preferRelativeResize="0">
            <a:picLocks noGrp="1"/>
          </p:cNvPicPr>
          <p:nvPr>
            <p:ph idx="1"/>
          </p:nvPr>
        </p:nvPicPr>
        <p:blipFill rotWithShape="1">
          <a:blip r:embed="rId3">
            <a:alphaModFix/>
          </a:blip>
          <a:srcRect l="2510"/>
          <a:stretch/>
        </p:blipFill>
        <p:spPr>
          <a:xfrm>
            <a:off x="143439" y="1207655"/>
            <a:ext cx="5703180" cy="4518891"/>
          </a:xfrm>
          <a:prstGeom prst="rect">
            <a:avLst/>
          </a:prstGeom>
          <a:noFill/>
          <a:ln>
            <a:noFill/>
          </a:ln>
        </p:spPr>
      </p:pic>
    </p:spTree>
    <p:extLst>
      <p:ext uri="{BB962C8B-B14F-4D97-AF65-F5344CB8AC3E}">
        <p14:creationId xmlns:p14="http://schemas.microsoft.com/office/powerpoint/2010/main" val="118989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F420CFC25342468B625C868F00C447" ma:contentTypeVersion="13" ma:contentTypeDescription="Create a new document." ma:contentTypeScope="" ma:versionID="5dc6c1e3c348affd3f3ec809e47774b0">
  <xsd:schema xmlns:xsd="http://www.w3.org/2001/XMLSchema" xmlns:xs="http://www.w3.org/2001/XMLSchema" xmlns:p="http://schemas.microsoft.com/office/2006/metadata/properties" xmlns:ns2="c3461887-45b7-46c4-948b-7a5b0ac7d0a9" xmlns:ns3="4e6c2383-b53d-41b7-9776-0e32d66c77e2" targetNamespace="http://schemas.microsoft.com/office/2006/metadata/properties" ma:root="true" ma:fieldsID="2282e97def608a75f5cec47d1ee74864" ns2:_="" ns3:_="">
    <xsd:import namespace="c3461887-45b7-46c4-948b-7a5b0ac7d0a9"/>
    <xsd:import namespace="4e6c2383-b53d-41b7-9776-0e32d66c77e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61887-45b7-46c4-948b-7a5b0ac7d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6c2383-b53d-41b7-9776-0e32d66c77e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ACF078-9D90-4476-B49F-93F4C356722A}"/>
</file>

<file path=customXml/itemProps2.xml><?xml version="1.0" encoding="utf-8"?>
<ds:datastoreItem xmlns:ds="http://schemas.openxmlformats.org/officeDocument/2006/customXml" ds:itemID="{5698CC4A-96A3-4005-9CB0-070FCE94790D}"/>
</file>

<file path=customXml/itemProps3.xml><?xml version="1.0" encoding="utf-8"?>
<ds:datastoreItem xmlns:ds="http://schemas.openxmlformats.org/officeDocument/2006/customXml" ds:itemID="{100D707B-4F9C-480A-89EA-BB12E457E135}"/>
</file>

<file path=docProps/app.xml><?xml version="1.0" encoding="utf-8"?>
<Properties xmlns="http://schemas.openxmlformats.org/officeDocument/2006/extended-properties" xmlns:vt="http://schemas.openxmlformats.org/officeDocument/2006/docPropsVTypes">
  <TotalTime>7107</TotalTime>
  <Words>945</Words>
  <Application>Microsoft Office PowerPoint</Application>
  <PresentationFormat>On-screen Show (4:3)</PresentationFormat>
  <Paragraphs>151</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Franklin Gothic Demi</vt:lpstr>
      <vt:lpstr>Wingdings</vt:lpstr>
      <vt:lpstr>Office Theme</vt:lpstr>
      <vt:lpstr>Transit Update</vt:lpstr>
      <vt:lpstr>State of Transit in the Commonwealth</vt:lpstr>
      <vt:lpstr>State of Transit in the Commonwealth</vt:lpstr>
      <vt:lpstr>COVID-19 Impact on Transit</vt:lpstr>
      <vt:lpstr>COVID-19 Impact on Transit</vt:lpstr>
      <vt:lpstr>COVID-19 Research Demonstration Grant</vt:lpstr>
      <vt:lpstr>FY22 SYIP Transit Highlights</vt:lpstr>
      <vt:lpstr>Technology in Transit</vt:lpstr>
      <vt:lpstr>Transit Ridership Incentive Program</vt:lpstr>
      <vt:lpstr>Virginia Breeze</vt:lpstr>
      <vt:lpstr>Transit Equity &amp; Modernization Study</vt:lpstr>
      <vt:lpstr>Springfield-Quantico Public Transportation Study</vt:lpstr>
      <vt:lpstr>Springfield-Quantico Public Transportation Study</vt:lpstr>
      <vt:lpstr>Transit Update</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 Capital Program Prioritization</dc:title>
  <dc:creator>Andrew.Wright@drpt.virginia.gov</dc:creator>
  <cp:lastModifiedBy>VITA Program</cp:lastModifiedBy>
  <cp:revision>237</cp:revision>
  <cp:lastPrinted>2019-05-28T17:50:57Z</cp:lastPrinted>
  <dcterms:created xsi:type="dcterms:W3CDTF">2018-12-11T17:25:38Z</dcterms:created>
  <dcterms:modified xsi:type="dcterms:W3CDTF">2021-07-26T16:36:37Z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0x010100A1F420CFC25342468B625C868F00C447</vt:lpwstr>
  </property>
</Properties>
</file>