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75" r:id="rId4"/>
    <p:sldId id="277" r:id="rId5"/>
    <p:sldId id="276" r:id="rId6"/>
    <p:sldId id="278" r:id="rId7"/>
    <p:sldId id="273" r:id="rId8"/>
    <p:sldId id="274" r:id="rId9"/>
    <p:sldId id="271" r:id="rId10"/>
    <p:sldId id="270" r:id="rId11"/>
    <p:sldId id="272" r:id="rId12"/>
    <p:sldId id="265" r:id="rId13"/>
    <p:sldId id="266" r:id="rId14"/>
    <p:sldId id="269" r:id="rId15"/>
    <p:sldId id="267" r:id="rId16"/>
    <p:sldId id="279" r:id="rId17"/>
    <p:sldId id="280" r:id="rId18"/>
    <p:sldId id="281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8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065B-6DAD-4EB8-B7CE-57A33983848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3889-44CD-4998-8848-566915A46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mmonwealthconnect@governor.virgini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vati@dhcd.virgini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ati@dhcd.virgini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9351" cy="6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What is the Capital Projects Fund?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7" y="1325563"/>
            <a:ext cx="113522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$10 billion to states, territories, and tribal governments</a:t>
            </a:r>
          </a:p>
          <a:p>
            <a:pPr lvl="1"/>
            <a:r>
              <a:rPr lang="en-US" dirty="0" smtClean="0"/>
              <a:t>Funds to carry out capital projects that enable work, education, and health monitoring, including remote options</a:t>
            </a:r>
          </a:p>
          <a:p>
            <a:pPr lvl="1"/>
            <a:r>
              <a:rPr lang="en-US" dirty="0" smtClean="0"/>
              <a:t>Estimated $220 million allocation for Virginia</a:t>
            </a:r>
          </a:p>
          <a:p>
            <a:endParaRPr lang="en-US" dirty="0" smtClean="0"/>
          </a:p>
          <a:p>
            <a:r>
              <a:rPr lang="en-US" dirty="0" smtClean="0"/>
              <a:t>Limited guidance provided in early May 2021</a:t>
            </a:r>
          </a:p>
          <a:p>
            <a:pPr lvl="1"/>
            <a:r>
              <a:rPr lang="en-US" dirty="0"/>
              <a:t>Treasury will begin to accept applications for review in the summer of 2021 and will issue guidance before that date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Unclear if this funding would need to be appropriated by GA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5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Capital Projects Fund – Purpose of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7" y="1325563"/>
            <a:ext cx="113522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Eligible Uses:</a:t>
            </a:r>
          </a:p>
          <a:p>
            <a:pPr lvl="1"/>
            <a:r>
              <a:rPr lang="en-US" dirty="0" smtClean="0"/>
              <a:t>“Investment </a:t>
            </a:r>
            <a:r>
              <a:rPr lang="en-US" dirty="0"/>
              <a:t>in high-quality broadband as well as other connectivity infrastructure, devices, and </a:t>
            </a:r>
            <a:r>
              <a:rPr lang="en-US" dirty="0" smtClean="0"/>
              <a:t>equipment.”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“Make other </a:t>
            </a:r>
            <a:r>
              <a:rPr lang="en-US" dirty="0"/>
              <a:t>investments in critical community hubs or other capital assets that provide access jointly to work, education, and health monitoring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“Capital </a:t>
            </a:r>
            <a:r>
              <a:rPr lang="en-US" dirty="0"/>
              <a:t>projects include investments in depreciable assets and the ancillary costs needed to put the capital assets in use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9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77" y="1965201"/>
            <a:ext cx="9144000" cy="2387600"/>
          </a:xfrm>
        </p:spPr>
        <p:txBody>
          <a:bodyPr/>
          <a:lstStyle/>
          <a:p>
            <a:r>
              <a:rPr lang="en-US" dirty="0" smtClean="0"/>
              <a:t>Emergency Connectivity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8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What is the Emergency Connectivity Fund?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7" y="1325563"/>
            <a:ext cx="1135227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$7.17 billion through the American Rescue Plan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Expands </a:t>
            </a:r>
            <a:r>
              <a:rPr lang="en-US" dirty="0"/>
              <a:t>usage of E-Rate funds for devices, equipment, and provision of broadband services </a:t>
            </a:r>
            <a:r>
              <a:rPr lang="en-US" dirty="0" smtClean="0"/>
              <a:t>to </a:t>
            </a:r>
            <a:r>
              <a:rPr lang="en-US" dirty="0"/>
              <a:t>for use by students, school staff, and library patrons </a:t>
            </a:r>
            <a:r>
              <a:rPr lang="en-US" u="sng" dirty="0"/>
              <a:t>at locations other than a school or </a:t>
            </a:r>
            <a:r>
              <a:rPr lang="en-US" u="sng" dirty="0" smtClean="0"/>
              <a:t>library.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Allows </a:t>
            </a:r>
            <a:r>
              <a:rPr lang="en-US" dirty="0"/>
              <a:t>eligible schools and libraries to </a:t>
            </a:r>
            <a:r>
              <a:rPr lang="en-US" u="sng" dirty="0"/>
              <a:t>seek </a:t>
            </a:r>
            <a:r>
              <a:rPr lang="en-US" u="sng" dirty="0" smtClean="0"/>
              <a:t>reimbursement</a:t>
            </a:r>
            <a:r>
              <a:rPr lang="en-US" dirty="0" smtClean="0"/>
              <a:t> </a:t>
            </a:r>
            <a:r>
              <a:rPr lang="en-US" dirty="0"/>
              <a:t>for the reasonable costs they have already </a:t>
            </a:r>
            <a:r>
              <a:rPr lang="en-US" dirty="0" smtClean="0"/>
              <a:t>incurred. If additional funds remain, funds can be used to meet remaining unmet needs.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186766"/>
            <a:ext cx="1109823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Emergency Connectivity Fund </a:t>
            </a:r>
            <a:r>
              <a:rPr lang="en-US" sz="4000" dirty="0" smtClean="0"/>
              <a:t>– </a:t>
            </a:r>
            <a:r>
              <a:rPr lang="en-US" sz="3600" dirty="0" smtClean="0"/>
              <a:t>Network</a:t>
            </a:r>
            <a:r>
              <a:rPr lang="en-US" sz="4000" dirty="0" smtClean="0"/>
              <a:t> </a:t>
            </a:r>
            <a:r>
              <a:rPr lang="en-US" sz="3600" dirty="0" smtClean="0"/>
              <a:t>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1520280"/>
            <a:ext cx="852200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Network construction allowed to students/staff/patrons in unserved areas</a:t>
            </a:r>
          </a:p>
          <a:p>
            <a:r>
              <a:rPr lang="en-US" dirty="0" smtClean="0"/>
              <a:t>Construction must be completed </a:t>
            </a:r>
            <a:r>
              <a:rPr lang="en-US" dirty="0"/>
              <a:t>and services provided within one year of a funding commitment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Eligible Expenses: </a:t>
            </a:r>
            <a:r>
              <a:rPr lang="en-US" dirty="0"/>
              <a:t>facilities, design, engineering, project management and monthly charges, special construction, installation, activation, and </a:t>
            </a:r>
            <a:r>
              <a:rPr lang="en-US" dirty="0" smtClean="0"/>
              <a:t>electronics</a:t>
            </a:r>
          </a:p>
          <a:p>
            <a:r>
              <a:rPr lang="en-US" b="1" u="sng" dirty="0" smtClean="0"/>
              <a:t>Schools and libraries should coordinate existing local plans and talk with the VATI team.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Expenses </a:t>
            </a:r>
            <a:r>
              <a:rPr lang="en-US" sz="4000" dirty="0" smtClean="0"/>
              <a:t>- Emergency Connectivity Fund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46594"/>
              </p:ext>
            </p:extLst>
          </p:nvPr>
        </p:nvGraphicFramePr>
        <p:xfrm>
          <a:off x="1457960" y="2055813"/>
          <a:ext cx="333248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480">
                  <a:extLst>
                    <a:ext uri="{9D8B030D-6E8A-4147-A177-3AD203B41FA5}">
                      <a16:colId xmlns:a16="http://schemas.microsoft.com/office/drawing/2014/main" val="2438086642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Eligible Equipment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8538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Wi-Fi Hotspots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985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Modems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543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0833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Laptops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066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Tablets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6327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17846"/>
              </p:ext>
            </p:extLst>
          </p:nvPr>
        </p:nvGraphicFramePr>
        <p:xfrm>
          <a:off x="5730240" y="2055813"/>
          <a:ext cx="339852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520">
                  <a:extLst>
                    <a:ext uri="{9D8B030D-6E8A-4147-A177-3AD203B41FA5}">
                      <a16:colId xmlns:a16="http://schemas.microsoft.com/office/drawing/2014/main" val="2438086642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Eligible Services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8538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Cable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985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Fiber TTP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543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Wireless</a:t>
                      </a:r>
                      <a:r>
                        <a:rPr lang="en-US" sz="2800" baseline="0" dirty="0" smtClean="0"/>
                        <a:t> (incl. mobile)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0833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Satellite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066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DSL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6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61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77" y="1965201"/>
            <a:ext cx="9144000" cy="2387600"/>
          </a:xfrm>
        </p:spPr>
        <p:txBody>
          <a:bodyPr/>
          <a:lstStyle/>
          <a:p>
            <a:r>
              <a:rPr lang="en-US" dirty="0" smtClean="0"/>
              <a:t>NTIA Broadband Infrastructure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1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/>
              <a:t>NTIA Bb. Infrastructure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7" y="1325563"/>
            <a:ext cx="113522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$288M in funding available to states (not each state)</a:t>
            </a:r>
          </a:p>
          <a:p>
            <a:r>
              <a:rPr lang="en-US" dirty="0" smtClean="0"/>
              <a:t>Four Key Funding Priorities, </a:t>
            </a:r>
            <a:r>
              <a:rPr lang="en-US" u="sng" dirty="0" smtClean="0"/>
              <a:t>In Order</a:t>
            </a:r>
            <a:r>
              <a:rPr lang="en-US" dirty="0" smtClean="0"/>
              <a:t>:</a:t>
            </a:r>
          </a:p>
          <a:p>
            <a:pPr marL="1025525" indent="-396875">
              <a:buFont typeface="+mj-lt"/>
              <a:buAutoNum type="arabicPeriod"/>
            </a:pPr>
            <a:r>
              <a:rPr lang="en-US" sz="2400" dirty="0"/>
              <a:t>Provide broadband service to the greatest number of households in an eligible service area;</a:t>
            </a:r>
          </a:p>
          <a:p>
            <a:pPr marL="1025525" indent="-396875">
              <a:buFont typeface="+mj-lt"/>
              <a:buAutoNum type="arabicPeriod"/>
            </a:pPr>
            <a:r>
              <a:rPr lang="en-US" sz="2400" dirty="0" smtClean="0"/>
              <a:t>Provide </a:t>
            </a:r>
            <a:r>
              <a:rPr lang="en-US" sz="2400" dirty="0"/>
              <a:t>broadband service to rural areas;</a:t>
            </a:r>
          </a:p>
          <a:p>
            <a:pPr marL="1025525" indent="-396875">
              <a:buFont typeface="+mj-lt"/>
              <a:buAutoNum type="arabicPeriod"/>
            </a:pPr>
            <a:r>
              <a:rPr lang="en-US" sz="2400" dirty="0" smtClean="0"/>
              <a:t>Be </a:t>
            </a:r>
            <a:r>
              <a:rPr lang="en-US" sz="2400" dirty="0"/>
              <a:t>most cost-effective in providing broadband service; </a:t>
            </a:r>
            <a:r>
              <a:rPr lang="en-US" sz="2400" dirty="0" smtClean="0"/>
              <a:t>or</a:t>
            </a:r>
            <a:endParaRPr lang="en-US" sz="2400" dirty="0"/>
          </a:p>
          <a:p>
            <a:pPr marL="1025525" indent="-396875">
              <a:buFont typeface="+mj-lt"/>
              <a:buAutoNum type="arabicPeriod"/>
            </a:pPr>
            <a:r>
              <a:rPr lang="en-US" sz="2400" dirty="0" smtClean="0"/>
              <a:t>Provide </a:t>
            </a:r>
            <a:r>
              <a:rPr lang="en-US" sz="2400" dirty="0"/>
              <a:t>broadband service with a </a:t>
            </a:r>
            <a:r>
              <a:rPr lang="en-US" sz="2400" dirty="0" smtClean="0"/>
              <a:t>100 mbps download and 20 mbps upload</a:t>
            </a:r>
          </a:p>
          <a:p>
            <a:pPr marL="628650" indent="0">
              <a:buNone/>
            </a:pPr>
            <a:endParaRPr lang="en-US" sz="2400" dirty="0"/>
          </a:p>
          <a:p>
            <a:r>
              <a:rPr lang="en-US" dirty="0" smtClean="0"/>
              <a:t>Contact the Broadband Team prio</a:t>
            </a:r>
            <a:r>
              <a:rPr lang="en-US" dirty="0" smtClean="0"/>
              <a:t>r to applying!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8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0"/>
            <a:ext cx="11098231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NTIA Bb. Infrastructure Program – Application Details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7" y="1325563"/>
            <a:ext cx="11352277" cy="5425094"/>
          </a:xfrm>
        </p:spPr>
        <p:txBody>
          <a:bodyPr>
            <a:normAutofit/>
          </a:bodyPr>
          <a:lstStyle/>
          <a:p>
            <a:r>
              <a:rPr lang="en-US" dirty="0" smtClean="0"/>
              <a:t>Eligible areas are locations that lack access to 25/3mbps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Applications must be structured as a covered partnership between:</a:t>
            </a:r>
          </a:p>
          <a:p>
            <a:pPr lvl="1"/>
            <a:r>
              <a:rPr lang="en-US" dirty="0" smtClean="0"/>
              <a:t>A State, or political subdivision of a state</a:t>
            </a:r>
          </a:p>
          <a:p>
            <a:pPr lvl="1"/>
            <a:r>
              <a:rPr lang="en-US" dirty="0" smtClean="0"/>
              <a:t>A provider(s) of fixed broadband service</a:t>
            </a:r>
          </a:p>
          <a:p>
            <a:pPr lvl="2"/>
            <a:r>
              <a:rPr lang="en-US" dirty="0" smtClean="0"/>
              <a:t>An application may contain more than one broadband provider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/>
              <a:t>NTIA expects to make awards under this program </a:t>
            </a:r>
            <a:r>
              <a:rPr lang="en-US" dirty="0" smtClean="0"/>
              <a:t>                                between: </a:t>
            </a:r>
            <a:r>
              <a:rPr lang="en-US" dirty="0"/>
              <a:t>$5,000,000 to $</a:t>
            </a:r>
            <a:r>
              <a:rPr lang="en-US" dirty="0" smtClean="0"/>
              <a:t>30,000,000</a:t>
            </a:r>
          </a:p>
          <a:p>
            <a:endParaRPr lang="en-US" dirty="0"/>
          </a:p>
          <a:p>
            <a:r>
              <a:rPr lang="en-US" dirty="0" smtClean="0"/>
              <a:t>Areas must be built to in 1 year, extensions allowed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4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83733"/>
            <a:ext cx="10515600" cy="98954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7" y="2215357"/>
            <a:ext cx="10515600" cy="43603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Governor’s Broadband Team available at </a:t>
            </a:r>
            <a:r>
              <a:rPr lang="en-US" sz="3200" dirty="0" smtClean="0">
                <a:solidFill>
                  <a:schemeClr val="tx1"/>
                </a:solidFill>
                <a:hlinkClick r:id="rId3"/>
              </a:rPr>
              <a:t>commonwealthconnect@governor.virginia.gov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VATI Team available for technical assistance at </a:t>
            </a:r>
          </a:p>
          <a:p>
            <a:r>
              <a:rPr lang="en-US" sz="3200" dirty="0" smtClean="0">
                <a:solidFill>
                  <a:schemeClr val="tx1"/>
                </a:solidFill>
                <a:hlinkClick r:id="rId4"/>
              </a:rPr>
              <a:t>vati@dhcd.virginia.gov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6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77" y="1957250"/>
            <a:ext cx="9144000" cy="2387600"/>
          </a:xfrm>
        </p:spPr>
        <p:txBody>
          <a:bodyPr/>
          <a:lstStyle/>
          <a:p>
            <a:r>
              <a:rPr lang="en-US" dirty="0" smtClean="0"/>
              <a:t>Coronavirus State Fiscal Recovery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23" y="-28619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State Fiscal Recovery Fund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677" y="3840253"/>
            <a:ext cx="8565019" cy="242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$4.3 </a:t>
            </a:r>
            <a:r>
              <a:rPr lang="en-US" dirty="0" smtClean="0"/>
              <a:t>billion in state funding – to be appropriated by GA in summer special session</a:t>
            </a:r>
            <a:endParaRPr lang="en-US" sz="2600" dirty="0" smtClean="0"/>
          </a:p>
          <a:p>
            <a:r>
              <a:rPr lang="en-US" sz="2600" dirty="0" smtClean="0"/>
              <a:t>$3.7 billion in local funding – transferred in two tranches, one year apart from each other. </a:t>
            </a:r>
          </a:p>
          <a:p>
            <a:pPr marL="0" indent="0">
              <a:buNone/>
            </a:pP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2849" y="1508261"/>
            <a:ext cx="11172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Governor Northam and leaders of the General Assembly on priorities: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/>
              <a:t>Fully deploy broadband across Virginia. The pandemic highlighted a fundamental economic reality: People without broadband get left behind. This is a once-in-a generation opportunity. Let’s accelerate a 10-year plan over the next 18 months—and bring broadband to all of Virginia’s cities and rural areas.”</a:t>
            </a:r>
          </a:p>
        </p:txBody>
      </p:sp>
    </p:spTree>
    <p:extLst>
      <p:ext uri="{BB962C8B-B14F-4D97-AF65-F5344CB8AC3E}">
        <p14:creationId xmlns:p14="http://schemas.microsoft.com/office/powerpoint/2010/main" val="36263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-55659"/>
            <a:ext cx="10515600" cy="1325563"/>
          </a:xfrm>
        </p:spPr>
        <p:txBody>
          <a:bodyPr/>
          <a:lstStyle/>
          <a:p>
            <a:r>
              <a:rPr lang="en-US" dirty="0" smtClean="0"/>
              <a:t>Fiscal Recovery Fund – Broadband Guidelines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70214" y="1986189"/>
            <a:ext cx="7528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2860" y="1211861"/>
            <a:ext cx="104294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Timeline: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Funds </a:t>
            </a:r>
            <a:r>
              <a:rPr lang="en-US" sz="2400" dirty="0"/>
              <a:t>must be obligated by 12/31/24 and expended by 12/31/26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Funds can cover costs incurred after 3/3/21</a:t>
            </a:r>
          </a:p>
          <a:p>
            <a:endParaRPr lang="en-US" sz="2400" dirty="0" smtClean="0"/>
          </a:p>
          <a:p>
            <a:r>
              <a:rPr lang="en-US" sz="2400" dirty="0" smtClean="0"/>
              <a:t>Speed: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Unserved </a:t>
            </a:r>
            <a:r>
              <a:rPr lang="en-US" sz="2400" dirty="0" smtClean="0"/>
              <a:t>- </a:t>
            </a:r>
            <a:r>
              <a:rPr lang="en-US" sz="2400" dirty="0"/>
              <a:t>lacking access to a wireline connection capable of reliably delivering at least minimum speeds of 25/3.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Network speeds should provide 100/100 mbps </a:t>
            </a:r>
            <a:r>
              <a:rPr lang="en-US" sz="2400" dirty="0"/>
              <a:t>symmetrical </a:t>
            </a:r>
            <a:r>
              <a:rPr lang="en-US" sz="2400" dirty="0" smtClean="0"/>
              <a:t>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Speeds of 100/20 mbps acceptable when facing challenges with geography</a:t>
            </a:r>
            <a:r>
              <a:rPr lang="en-US" sz="2400" dirty="0"/>
              <a:t>, topography, or excessive costs associated with </a:t>
            </a:r>
            <a:r>
              <a:rPr lang="en-US" sz="2400" dirty="0" smtClean="0"/>
              <a:t>a </a:t>
            </a:r>
            <a:r>
              <a:rPr lang="en-US" sz="2400" dirty="0"/>
              <a:t>project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100/20 mbps projects must be scalable to 100/100 mbps. </a:t>
            </a:r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7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-55659"/>
            <a:ext cx="10515600" cy="1325563"/>
          </a:xfrm>
        </p:spPr>
        <p:txBody>
          <a:bodyPr/>
          <a:lstStyle/>
          <a:p>
            <a:r>
              <a:rPr lang="en-US" dirty="0" smtClean="0"/>
              <a:t>Fiscal Recovery Fund – Broadband Guidelines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677" y="1246585"/>
            <a:ext cx="8898873" cy="5532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Assistance </a:t>
            </a:r>
            <a:r>
              <a:rPr lang="en-US" dirty="0"/>
              <a:t>to households facing negative economic impacts due to COVID-19 is also an eligible use, including internet access or digital literacy </a:t>
            </a:r>
            <a:r>
              <a:rPr lang="en-US" dirty="0" smtClean="0"/>
              <a:t>assistance.</a:t>
            </a:r>
          </a:p>
          <a:p>
            <a:r>
              <a:rPr lang="en-US" dirty="0" smtClean="0"/>
              <a:t>In all cases, recipients should consider whether a household has been affected by the pandemic.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Recipients are encouraged to: 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/>
              <a:t>affordability options </a:t>
            </a:r>
            <a:endParaRPr lang="en-US" dirty="0" smtClean="0"/>
          </a:p>
          <a:p>
            <a:pPr lvl="1"/>
            <a:r>
              <a:rPr lang="en-US" dirty="0" smtClean="0"/>
              <a:t>prioritize </a:t>
            </a:r>
            <a:r>
              <a:rPr lang="en-US" dirty="0"/>
              <a:t>last mile connections </a:t>
            </a:r>
            <a:r>
              <a:rPr lang="en-US" dirty="0" smtClean="0"/>
              <a:t>and fiber investments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investing in locations that have existing agreements to build wireline service with minimum speeds of 100/20 by December 2024 </a:t>
            </a:r>
            <a:endParaRPr lang="en-US" dirty="0" smtClean="0"/>
          </a:p>
          <a:p>
            <a:pPr lvl="1"/>
            <a:r>
              <a:rPr lang="en-US" dirty="0" smtClean="0"/>
              <a:t>prioritize </a:t>
            </a:r>
            <a:r>
              <a:rPr lang="en-US" dirty="0"/>
              <a:t>networks owned/operated/affiliated by local governments, non-profits, and co-ops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9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59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-55659"/>
            <a:ext cx="10515600" cy="1325563"/>
          </a:xfrm>
        </p:spPr>
        <p:txBody>
          <a:bodyPr/>
          <a:lstStyle/>
          <a:p>
            <a:r>
              <a:rPr lang="en-US" dirty="0" smtClean="0"/>
              <a:t>Fiscal Recovery Fund – Reporting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7458" y="1269903"/>
            <a:ext cx="10866615" cy="5532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 and Local Governments </a:t>
            </a:r>
            <a:r>
              <a:rPr lang="en-US" dirty="0"/>
              <a:t>will be required to submit one interim report and </a:t>
            </a:r>
            <a:r>
              <a:rPr lang="en-US" dirty="0" smtClean="0"/>
              <a:t>thereafter quarterly </a:t>
            </a:r>
            <a:r>
              <a:rPr lang="en-US" dirty="0"/>
              <a:t>Project and Expenditure reports through the end of the award period on December 31, 2026.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interim report will include a recipient’s expenditures </a:t>
            </a:r>
            <a:r>
              <a:rPr lang="en-US" dirty="0" smtClean="0"/>
              <a:t>from </a:t>
            </a:r>
            <a:r>
              <a:rPr lang="en-US" dirty="0"/>
              <a:t>the date of award to July 31, 2021 and, for States and territories, information related to distributions to </a:t>
            </a:r>
            <a:r>
              <a:rPr lang="en-US" dirty="0" err="1"/>
              <a:t>nonentitlement</a:t>
            </a:r>
            <a:r>
              <a:rPr lang="en-US" dirty="0"/>
              <a:t> units. Recipients must submit their interim report to Treasury by August 31, 2021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quarterly Project and Expenditure reports will include </a:t>
            </a:r>
            <a:r>
              <a:rPr lang="en-US" dirty="0" smtClean="0"/>
              <a:t>                      financial </a:t>
            </a:r>
            <a:r>
              <a:rPr lang="en-US" dirty="0"/>
              <a:t>data, information on contracts and </a:t>
            </a:r>
            <a:r>
              <a:rPr lang="en-US" dirty="0" err="1"/>
              <a:t>subawards</a:t>
            </a:r>
            <a:r>
              <a:rPr lang="en-US" dirty="0"/>
              <a:t> over </a:t>
            </a:r>
            <a:r>
              <a:rPr lang="en-US" dirty="0" smtClean="0"/>
              <a:t>                   $</a:t>
            </a:r>
            <a:r>
              <a:rPr lang="en-US" dirty="0"/>
              <a:t>50,000, types of projects funded, and other information </a:t>
            </a:r>
            <a:r>
              <a:rPr lang="en-US" dirty="0" smtClean="0"/>
              <a:t>                     regarding </a:t>
            </a:r>
            <a:r>
              <a:rPr lang="en-US" dirty="0"/>
              <a:t>a recipient’s utilization of the award funds.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4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Local Fiscal Recovery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1193708"/>
            <a:ext cx="11352277" cy="5024211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You’ve Got Time, Be Smart!</a:t>
            </a:r>
          </a:p>
          <a:p>
            <a:pPr lvl="1"/>
            <a:r>
              <a:rPr lang="en-US" sz="3400" dirty="0" smtClean="0"/>
              <a:t>Costs can be expended by 12/31/2026</a:t>
            </a:r>
          </a:p>
          <a:p>
            <a:pPr lvl="1"/>
            <a:r>
              <a:rPr lang="en-US" sz="3400" dirty="0" smtClean="0"/>
              <a:t>Better to wait for large universal projects two years from now than cherry-picking projects now. </a:t>
            </a:r>
          </a:p>
          <a:p>
            <a:pPr lvl="1"/>
            <a:endParaRPr lang="en-US" sz="3400" dirty="0" smtClean="0"/>
          </a:p>
          <a:p>
            <a:r>
              <a:rPr lang="en-US" sz="3400" dirty="0" smtClean="0"/>
              <a:t>Think Big!</a:t>
            </a:r>
          </a:p>
          <a:p>
            <a:pPr lvl="1"/>
            <a:r>
              <a:rPr lang="en-US" sz="3400" dirty="0" smtClean="0"/>
              <a:t>This is a once-in-a-generation investment in broadband. </a:t>
            </a:r>
            <a:r>
              <a:rPr lang="en-US" sz="3400" dirty="0"/>
              <a:t>I</a:t>
            </a:r>
            <a:r>
              <a:rPr lang="en-US" sz="3400" dirty="0" smtClean="0"/>
              <a:t>nstead of building to pockets </a:t>
            </a:r>
            <a:r>
              <a:rPr lang="en-US" sz="3400" dirty="0"/>
              <a:t>of density, </a:t>
            </a:r>
            <a:r>
              <a:rPr lang="en-US" sz="3400" dirty="0" smtClean="0"/>
              <a:t>think </a:t>
            </a:r>
            <a:r>
              <a:rPr lang="en-US" sz="3400" dirty="0"/>
              <a:t>big with </a:t>
            </a:r>
            <a:r>
              <a:rPr lang="en-US" sz="3400" u="sng" dirty="0"/>
              <a:t>projects that bring </a:t>
            </a:r>
            <a:r>
              <a:rPr lang="en-US" sz="3400" u="sng" dirty="0" smtClean="0"/>
              <a:t>universal broadband service to </a:t>
            </a:r>
            <a:r>
              <a:rPr lang="en-US" sz="3400" u="sng" dirty="0"/>
              <a:t>your </a:t>
            </a:r>
            <a:r>
              <a:rPr lang="en-US" sz="3400" u="sng" dirty="0" smtClean="0"/>
              <a:t>county. </a:t>
            </a:r>
          </a:p>
          <a:p>
            <a:pPr lvl="1"/>
            <a:r>
              <a:rPr lang="en-US" sz="3400" dirty="0" smtClean="0"/>
              <a:t>If incumbent providers are not willing to partner for universal service, now is the time to find a partner(s).</a:t>
            </a:r>
          </a:p>
          <a:p>
            <a:endParaRPr lang="en-US" sz="3400" dirty="0"/>
          </a:p>
          <a:p>
            <a:r>
              <a:rPr lang="en-US" sz="3400" dirty="0" smtClean="0"/>
              <a:t>Refer to our newly updated broadband toolkit!</a:t>
            </a:r>
          </a:p>
          <a:p>
            <a:pPr lvl="1"/>
            <a:r>
              <a:rPr lang="en-US" sz="3400" dirty="0" smtClean="0"/>
              <a:t>www.commonwealthconnect.virginia.gov/broadband-toolkit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6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7" y="0"/>
            <a:ext cx="10515600" cy="1325563"/>
          </a:xfrm>
        </p:spPr>
        <p:txBody>
          <a:bodyPr/>
          <a:lstStyle/>
          <a:p>
            <a:r>
              <a:rPr lang="en-US" dirty="0" smtClean="0"/>
              <a:t>Local Fiscal Recovery Fund –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52" y="1325563"/>
            <a:ext cx="1107839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Contact the VATI Team at </a:t>
            </a:r>
            <a:r>
              <a:rPr lang="en-US" dirty="0" smtClean="0">
                <a:hlinkClick r:id="rId3"/>
              </a:rPr>
              <a:t>vati@dhcd.virginia.gov</a:t>
            </a:r>
            <a:r>
              <a:rPr lang="en-US" dirty="0" smtClean="0"/>
              <a:t> for technical assistance around broadband planning and project development using ARP dollars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Local Fiscal Recovery Fund webinar </a:t>
            </a:r>
            <a:r>
              <a:rPr lang="en-US" dirty="0" smtClean="0"/>
              <a:t>in partnership with VLBN, VML, &amp; </a:t>
            </a:r>
            <a:r>
              <a:rPr lang="en-US" dirty="0" err="1" smtClean="0"/>
              <a:t>VACo</a:t>
            </a:r>
            <a:r>
              <a:rPr lang="en-US" dirty="0" smtClean="0"/>
              <a:t> on June 9</a:t>
            </a:r>
            <a:r>
              <a:rPr lang="en-US" baseline="30000" dirty="0" smtClean="0"/>
              <a:t>th</a:t>
            </a:r>
            <a:r>
              <a:rPr lang="en-US" dirty="0" smtClean="0"/>
              <a:t> at 11AM and 4PM</a:t>
            </a:r>
          </a:p>
          <a:p>
            <a:pPr lvl="1"/>
            <a:r>
              <a:rPr lang="en-US" dirty="0" smtClean="0"/>
              <a:t>Register at  www.commonwealthconnect.virginia.gov/VLBN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1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77" y="2235200"/>
            <a:ext cx="9144000" cy="2387600"/>
          </a:xfrm>
        </p:spPr>
        <p:txBody>
          <a:bodyPr/>
          <a:lstStyle/>
          <a:p>
            <a:r>
              <a:rPr lang="en-US" dirty="0" smtClean="0"/>
              <a:t>Coronavirus Capital Projects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6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1077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Coronavirus State Fiscal Recovery Fund</vt:lpstr>
      <vt:lpstr>State Fiscal Recovery Fund</vt:lpstr>
      <vt:lpstr>Fiscal Recovery Fund – Broadband Guidelines</vt:lpstr>
      <vt:lpstr>Fiscal Recovery Fund – Broadband Guidelines</vt:lpstr>
      <vt:lpstr>Fiscal Recovery Fund – Reporting</vt:lpstr>
      <vt:lpstr>Local Fiscal Recovery Fund</vt:lpstr>
      <vt:lpstr>Local Fiscal Recovery Fund – Resources</vt:lpstr>
      <vt:lpstr>Coronavirus Capital Projects Fund</vt:lpstr>
      <vt:lpstr>What is the Capital Projects Fund?</vt:lpstr>
      <vt:lpstr>Capital Projects Fund – Purpose of Funding</vt:lpstr>
      <vt:lpstr>Emergency Connectivity Fund</vt:lpstr>
      <vt:lpstr>What is the Emergency Connectivity Fund?</vt:lpstr>
      <vt:lpstr>Emergency Connectivity Fund – Network Construction</vt:lpstr>
      <vt:lpstr>Eligible Expenses - Emergency Connectivity Fund</vt:lpstr>
      <vt:lpstr>NTIA Broadband Infrastructure Program</vt:lpstr>
      <vt:lpstr>What is the NTIA Bb. Infrastructure Program?</vt:lpstr>
      <vt:lpstr>NTIA Bb. Infrastructure Program – Application Details</vt:lpstr>
      <vt:lpstr>Questions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Vaughan, Chandler (DHCD)</dc:creator>
  <cp:lastModifiedBy>Vaughan, Chandler (DHCD)</cp:lastModifiedBy>
  <cp:revision>42</cp:revision>
  <dcterms:created xsi:type="dcterms:W3CDTF">2021-04-14T11:30:39Z</dcterms:created>
  <dcterms:modified xsi:type="dcterms:W3CDTF">2021-05-20T11:19:46Z</dcterms:modified>
</cp:coreProperties>
</file>