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  <p:sldMasterId id="2147483672" r:id="rId2"/>
  </p:sldMasterIdLst>
  <p:notesMasterIdLst>
    <p:notesMasterId r:id="rId21"/>
  </p:notesMasterIdLst>
  <p:handoutMasterIdLst>
    <p:handoutMasterId r:id="rId22"/>
  </p:handoutMasterIdLst>
  <p:sldIdLst>
    <p:sldId id="256" r:id="rId3"/>
    <p:sldId id="479" r:id="rId4"/>
    <p:sldId id="533" r:id="rId5"/>
    <p:sldId id="516" r:id="rId6"/>
    <p:sldId id="520" r:id="rId7"/>
    <p:sldId id="518" r:id="rId8"/>
    <p:sldId id="519" r:id="rId9"/>
    <p:sldId id="525" r:id="rId10"/>
    <p:sldId id="532" r:id="rId11"/>
    <p:sldId id="521" r:id="rId12"/>
    <p:sldId id="517" r:id="rId13"/>
    <p:sldId id="528" r:id="rId14"/>
    <p:sldId id="529" r:id="rId15"/>
    <p:sldId id="530" r:id="rId16"/>
    <p:sldId id="531" r:id="rId17"/>
    <p:sldId id="534" r:id="rId18"/>
    <p:sldId id="535" r:id="rId19"/>
    <p:sldId id="53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03" autoAdjust="0"/>
    <p:restoredTop sz="94595" autoAdjust="0"/>
  </p:normalViewPr>
  <p:slideViewPr>
    <p:cSldViewPr>
      <p:cViewPr varScale="1">
        <p:scale>
          <a:sx n="68" d="100"/>
          <a:sy n="68" d="100"/>
        </p:scale>
        <p:origin x="1620" y="6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7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9" tIns="45688" rIns="91379" bIns="45688" numCol="1" anchor="t" anchorCtr="0" compatLnSpc="1">
            <a:prstTxWarp prst="textNoShape">
              <a:avLst/>
            </a:prstTxWarp>
          </a:bodyPr>
          <a:lstStyle>
            <a:lvl1pPr defTabSz="913944">
              <a:defRPr sz="1300"/>
            </a:lvl1pPr>
          </a:lstStyle>
          <a:p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907" y="7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9" tIns="45688" rIns="91379" bIns="45688" numCol="1" anchor="t" anchorCtr="0" compatLnSpc="1">
            <a:prstTxWarp prst="textNoShape">
              <a:avLst/>
            </a:prstTxWarp>
          </a:bodyPr>
          <a:lstStyle>
            <a:lvl1pPr algn="r" defTabSz="913944">
              <a:defRPr sz="1300"/>
            </a:lvl1pPr>
          </a:lstStyle>
          <a:p>
            <a:endParaRPr lang="en-US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687409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9" tIns="45688" rIns="91379" bIns="45688" numCol="1" anchor="b" anchorCtr="0" compatLnSpc="1">
            <a:prstTxWarp prst="textNoShape">
              <a:avLst/>
            </a:prstTxWarp>
          </a:bodyPr>
          <a:lstStyle>
            <a:lvl1pPr defTabSz="913944">
              <a:defRPr sz="1300"/>
            </a:lvl1pPr>
          </a:lstStyle>
          <a:p>
            <a:endParaRPr lang="en-US" dirty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907" y="8687409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9" tIns="45688" rIns="91379" bIns="45688" numCol="1" anchor="b" anchorCtr="0" compatLnSpc="1">
            <a:prstTxWarp prst="textNoShape">
              <a:avLst/>
            </a:prstTxWarp>
          </a:bodyPr>
          <a:lstStyle>
            <a:lvl1pPr algn="r" defTabSz="913944">
              <a:defRPr sz="1300"/>
            </a:lvl1pPr>
          </a:lstStyle>
          <a:p>
            <a:fld id="{9DECA12F-B1BE-4BAB-96D6-F55CEFD41BE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331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7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443" tIns="43220" rIns="86443" bIns="432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418" y="7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443" tIns="43220" rIns="86443" bIns="432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228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103" y="4343708"/>
            <a:ext cx="5485804" cy="4113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443" tIns="43220" rIns="86443" bIns="432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685899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443" tIns="43220" rIns="86443" bIns="432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418" y="8685899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443" tIns="43220" rIns="86443" bIns="432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3A6149-42D8-419F-BBF1-EF6E3038CB8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3997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A6149-42D8-419F-BBF1-EF6E3038CB8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522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028"/>
            <a:ext cx="7772400" cy="147042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03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5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035"/>
            <a:ext cx="2057400" cy="5850731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035"/>
            <a:ext cx="5969000" cy="585073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eaLnBrk="1" latinLnBrk="0" hangingPunct="1"/>
            <a:r>
              <a:rPr lang="en-US" dirty="0"/>
              <a:t>1/8/2021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r>
              <a:rPr lang="en-US" dirty="0"/>
              <a:t>1/8/2021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eaLnBrk="1" latinLnBrk="0" hangingPunct="1"/>
            <a:r>
              <a:rPr lang="en-US" dirty="0"/>
              <a:t>1/8/2021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dirty="0"/>
              <a:t>1/8/2021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dirty="0"/>
              <a:t>1/8/2021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r>
              <a:rPr lang="en-US" dirty="0"/>
              <a:t>1/8/2021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dirty="0"/>
              <a:t>1/8/2021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r>
              <a:rPr lang="en-US" dirty="0"/>
              <a:t>1/8/2021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03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5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r>
              <a:rPr lang="en-US" dirty="0"/>
              <a:t>1/8/2021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dirty="0"/>
              <a:t>1/8/2021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 dirty="0"/>
              <a:t>1/8/2021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784" y="4406504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784" y="2906316"/>
            <a:ext cx="7772400" cy="150018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03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525566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600200"/>
            <a:ext cx="4013200" cy="4525566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035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4716"/>
            <a:ext cx="4040717" cy="64055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5272"/>
            <a:ext cx="4040717" cy="3950494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6085" y="1534716"/>
            <a:ext cx="4040716" cy="64055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085" y="2175272"/>
            <a:ext cx="4040716" cy="3950494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03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654"/>
            <a:ext cx="3007784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2653"/>
            <a:ext cx="5111749" cy="58531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4703"/>
            <a:ext cx="30077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17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17" y="613172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17" y="5367337"/>
            <a:ext cx="54864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fontAlgn="base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fontAlgn="base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r>
              <a:rPr lang="en-US" dirty="0"/>
              <a:t>1/8/2021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pb.virginia.gov/index.cfm" TargetMode="Externa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joe.flores@governor.Virginia.gov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57200" y="647831"/>
            <a:ext cx="8077200" cy="1359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7866" tIns="33338" rIns="67866" bIns="33338">
            <a:spAutoFit/>
          </a:bodyPr>
          <a:lstStyle/>
          <a:p>
            <a:pPr algn="ctr" eaLnBrk="0" hangingPunct="0"/>
            <a:r>
              <a:rPr lang="en-US" sz="2800" b="1" dirty="0">
                <a:latin typeface="Arial" charset="0"/>
              </a:rPr>
              <a:t>Overview and Context for Governor Northam’s Proposed Amendments to the 2020-22 Biennial Budget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947233" y="1598824"/>
            <a:ext cx="7391400" cy="14215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7866" tIns="33338" rIns="67866" bIns="33338">
            <a:spAutoFit/>
          </a:bodyPr>
          <a:lstStyle/>
          <a:p>
            <a:pPr algn="ctr" eaLnBrk="0" hangingPunct="0"/>
            <a:endParaRPr lang="en-US" dirty="0">
              <a:latin typeface="Arial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sz="1600" i="1" dirty="0">
              <a:latin typeface="Arial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1600" i="1" dirty="0">
                <a:latin typeface="Arial" charset="0"/>
              </a:rPr>
              <a:t>Presentation to the Virginia Municipal League</a:t>
            </a:r>
          </a:p>
          <a:p>
            <a:pPr algn="ctr" eaLnBrk="0" hangingPunct="0"/>
            <a:r>
              <a:rPr lang="en-US" sz="1600" i="1" dirty="0">
                <a:latin typeface="Arial" charset="0"/>
              </a:rPr>
              <a:t>January 11, 2021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2971800" y="5486400"/>
            <a:ext cx="3352800" cy="9291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7866" tIns="33338" rIns="67866" bIns="33338">
            <a:spAutoFit/>
          </a:bodyPr>
          <a:lstStyle/>
          <a:p>
            <a:pPr marL="342900" indent="-342900" algn="ctr">
              <a:spcBef>
                <a:spcPct val="20000"/>
              </a:spcBef>
              <a:buSzPct val="125000"/>
            </a:pPr>
            <a:r>
              <a:rPr lang="en-US" sz="1400" b="1" dirty="0">
                <a:latin typeface="Arial" charset="0"/>
              </a:rPr>
              <a:t>Joe Flores</a:t>
            </a:r>
          </a:p>
          <a:p>
            <a:pPr algn="ctr" eaLnBrk="0" hangingPunct="0"/>
            <a:r>
              <a:rPr lang="en-US" sz="1400" dirty="0">
                <a:latin typeface="Arial" charset="0"/>
              </a:rPr>
              <a:t>Deputy Secretary of Finance</a:t>
            </a:r>
          </a:p>
          <a:p>
            <a:pPr algn="ctr" eaLnBrk="0" hangingPunct="0"/>
            <a:r>
              <a:rPr lang="en-US" sz="1400" dirty="0">
                <a:latin typeface="Arial" charset="0"/>
              </a:rPr>
              <a:t>Commonwealth of Virginia</a:t>
            </a:r>
          </a:p>
          <a:p>
            <a:pPr algn="ctr" eaLnBrk="0" hangingPunct="0"/>
            <a:r>
              <a:rPr lang="en-US" sz="1400" dirty="0">
                <a:latin typeface="Arial" charset="0"/>
              </a:rPr>
              <a:t>www.finance.virginia.gov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8699" y="3352800"/>
            <a:ext cx="1839334" cy="183085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41"/>
            <a:ext cx="8229600" cy="685799"/>
          </a:xfrm>
        </p:spPr>
        <p:txBody>
          <a:bodyPr/>
          <a:lstStyle/>
          <a:p>
            <a:pPr algn="l"/>
            <a:r>
              <a:rPr lang="en-US" sz="28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A Review of the 2020 Revenue Ride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00284"/>
            <a:ext cx="9144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TextBox 5"/>
          <p:cNvSpPr txBox="1"/>
          <p:nvPr/>
        </p:nvSpPr>
        <p:spPr>
          <a:xfrm>
            <a:off x="457200" y="875545"/>
            <a:ext cx="7772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800">
                <a:latin typeface="+mj-lt"/>
              </a:defRPr>
            </a:lvl1pPr>
          </a:lstStyle>
          <a:p>
            <a:r>
              <a:rPr lang="en-US" sz="2000" b="1" dirty="0"/>
              <a:t>Biennial general fund revenue projections have gyrated this year.</a:t>
            </a:r>
          </a:p>
          <a:p>
            <a:endParaRPr lang="en-US" sz="2000" b="1" dirty="0"/>
          </a:p>
          <a:p>
            <a:r>
              <a:rPr lang="en-US" sz="2000" b="1" dirty="0"/>
              <a:t>But revenues have not fully recovered from December 2019 projections.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867" y="2621816"/>
            <a:ext cx="5950266" cy="4061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9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83516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23"/>
            <a:ext cx="8229600" cy="685799"/>
          </a:xfrm>
        </p:spPr>
        <p:txBody>
          <a:bodyPr/>
          <a:lstStyle/>
          <a:p>
            <a:pPr algn="l"/>
            <a:r>
              <a:rPr lang="en-US" sz="28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Revenue Outlook and Budget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333999"/>
          </a:xfrm>
        </p:spPr>
        <p:txBody>
          <a:bodyPr/>
          <a:lstStyle/>
          <a:p>
            <a:r>
              <a:rPr lang="en-US" sz="2000" b="1" dirty="0"/>
              <a:t>Based on guidance from the Joint Advisory Board of Economists (JABE) and the Governor’s Advisory Counsel on Revenue Estimates (GACRE), general fund revenues were revised upward by $1.2 billion.</a:t>
            </a:r>
          </a:p>
          <a:p>
            <a:pPr lvl="1"/>
            <a:r>
              <a:rPr lang="en-US" sz="1800" dirty="0"/>
              <a:t>Negative impact in the current fiscal year (FY 2021) is less than previously expected.</a:t>
            </a:r>
          </a:p>
          <a:p>
            <a:pPr lvl="1"/>
            <a:r>
              <a:rPr lang="en-US" sz="1800" dirty="0"/>
              <a:t>But growth in FY 2022 is projected to be slower than anticipated back in August.</a:t>
            </a:r>
          </a:p>
          <a:p>
            <a:pPr lvl="2"/>
            <a:r>
              <a:rPr lang="en-US" sz="1600" dirty="0"/>
              <a:t>Less money in the second year for ongoing needs.</a:t>
            </a:r>
          </a:p>
          <a:p>
            <a:pPr lvl="1"/>
            <a:r>
              <a:rPr lang="en-US" sz="1800" dirty="0"/>
              <a:t>Significant general fund resources are already in the bank.</a:t>
            </a:r>
          </a:p>
          <a:p>
            <a:endParaRPr lang="en-US" sz="2000" dirty="0"/>
          </a:p>
          <a:p>
            <a:r>
              <a:rPr lang="en-US" sz="2000" b="1" dirty="0"/>
              <a:t>The Governor’s proposed amendments:</a:t>
            </a:r>
          </a:p>
          <a:p>
            <a:pPr lvl="1"/>
            <a:r>
              <a:rPr lang="en-US" sz="1800" dirty="0"/>
              <a:t>Respond to the direct and indirect impact of COVID-19</a:t>
            </a:r>
          </a:p>
          <a:p>
            <a:pPr lvl="1"/>
            <a:r>
              <a:rPr lang="en-US" sz="1800" dirty="0"/>
              <a:t>Set aside additional general fund revenues due to uncertainty</a:t>
            </a:r>
          </a:p>
          <a:p>
            <a:pPr lvl="1"/>
            <a:r>
              <a:rPr lang="en-US" sz="1800" dirty="0"/>
              <a:t>Restore funding for priority programs </a:t>
            </a:r>
          </a:p>
          <a:p>
            <a:pPr lvl="1"/>
            <a:endParaRPr lang="en-US" sz="1700" dirty="0"/>
          </a:p>
          <a:p>
            <a:endParaRPr lang="en-US" sz="2100" dirty="0"/>
          </a:p>
          <a:p>
            <a:endParaRPr lang="en-US" sz="21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00284"/>
            <a:ext cx="9144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10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363313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549"/>
            <a:ext cx="8229600" cy="685799"/>
          </a:xfrm>
        </p:spPr>
        <p:txBody>
          <a:bodyPr/>
          <a:lstStyle/>
          <a:p>
            <a:pPr algn="l"/>
            <a:r>
              <a:rPr lang="en-US" sz="28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Response to COVID-19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410199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/>
              <a:t>Beyond mandates, the first priority was to address the impact of COVID-19 on the Commonwealth.</a:t>
            </a:r>
          </a:p>
          <a:p>
            <a:endParaRPr lang="en-US" sz="1600" b="1" dirty="0"/>
          </a:p>
          <a:p>
            <a:r>
              <a:rPr lang="en-US" sz="2000" b="1" dirty="0"/>
              <a:t>Some of the direct responses to the pandemic include:</a:t>
            </a:r>
          </a:p>
          <a:p>
            <a:pPr lvl="1"/>
            <a:r>
              <a:rPr lang="en-US" sz="1800" dirty="0"/>
              <a:t>$89.3 million for a mass vaccination effort and develop systems to efficiently store and distribute COVID-19 vaccines;</a:t>
            </a:r>
          </a:p>
          <a:p>
            <a:pPr lvl="1"/>
            <a:r>
              <a:rPr lang="en-US" sz="1800" dirty="0"/>
              <a:t>$78.9 million to increase funding for COVID-19 disaster response through VDEM from January 2021 through December 2021; and</a:t>
            </a:r>
          </a:p>
          <a:p>
            <a:pPr lvl="1"/>
            <a:r>
              <a:rPr lang="en-US" sz="1800" dirty="0"/>
              <a:t>$19.0 million to enhance communication efforts in response to the pandemic through the Virginia's Health is in Our Hands campaign.</a:t>
            </a:r>
          </a:p>
          <a:p>
            <a:pPr lvl="1"/>
            <a:endParaRPr lang="en-US" sz="1600" b="1" dirty="0"/>
          </a:p>
          <a:p>
            <a:r>
              <a:rPr lang="en-US" sz="2000" b="1" dirty="0"/>
              <a:t>Proposals that address the indirect impact of the virus include:</a:t>
            </a:r>
          </a:p>
          <a:p>
            <a:pPr lvl="1"/>
            <a:r>
              <a:rPr lang="en-US" sz="1800" dirty="0"/>
              <a:t>$513.5 million to ensure local school divisions don’t lose funding due to COVID-19. </a:t>
            </a:r>
          </a:p>
          <a:p>
            <a:pPr lvl="2"/>
            <a:r>
              <a:rPr lang="en-US" sz="1600" dirty="0"/>
              <a:t>This additional funding is offset by $400.6 million in reductions based on actual Average Daily Membership from the fall of 2020;</a:t>
            </a:r>
          </a:p>
          <a:p>
            <a:pPr lvl="1"/>
            <a:r>
              <a:rPr lang="en-US" sz="1800" dirty="0"/>
              <a:t>$10.0 million to increase customer support staff for unemployment insurance; and</a:t>
            </a:r>
          </a:p>
          <a:p>
            <a:pPr lvl="1"/>
            <a:r>
              <a:rPr lang="en-US" sz="1800" dirty="0"/>
              <a:t>$6.4 million to conduct comprehensive surveillance at state hospitals.</a:t>
            </a:r>
          </a:p>
          <a:p>
            <a:pPr lvl="1"/>
            <a:endParaRPr lang="en-US" sz="1600" dirty="0"/>
          </a:p>
          <a:p>
            <a:endParaRPr lang="en-US" sz="2100" dirty="0"/>
          </a:p>
          <a:p>
            <a:endParaRPr lang="en-US" sz="21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00284"/>
            <a:ext cx="9144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11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72287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85"/>
            <a:ext cx="8229600" cy="685799"/>
          </a:xfrm>
        </p:spPr>
        <p:txBody>
          <a:bodyPr/>
          <a:lstStyle/>
          <a:p>
            <a:pPr algn="l"/>
            <a:r>
              <a:rPr lang="en-US" sz="28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Response to Uncertainty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410199"/>
          </a:xfrm>
        </p:spPr>
        <p:txBody>
          <a:bodyPr/>
          <a:lstStyle/>
          <a:p>
            <a:r>
              <a:rPr lang="en-US" sz="2000" b="1" dirty="0"/>
              <a:t>Due to continuing economic uncertainty, the Governor proposes to:</a:t>
            </a:r>
          </a:p>
          <a:p>
            <a:pPr lvl="1"/>
            <a:r>
              <a:rPr lang="en-US" sz="1800" dirty="0"/>
              <a:t>Set aside $650 million in the revenue reserve; and</a:t>
            </a:r>
          </a:p>
          <a:p>
            <a:pPr lvl="1"/>
            <a:r>
              <a:rPr lang="en-US" sz="1800" dirty="0"/>
              <a:t>Make a one-time deposit of $100 million to the Virginia Retirement System to reduce unfunded liabilities for teacher’s retirement plan and state employee health insurance.</a:t>
            </a:r>
          </a:p>
          <a:p>
            <a:pPr lvl="2"/>
            <a:endParaRPr lang="en-US" dirty="0"/>
          </a:p>
          <a:p>
            <a:r>
              <a:rPr lang="en-US" sz="2000" b="1" dirty="0"/>
              <a:t>The Governor also proposes one-time spending initiatives to limit ongoing commitments.</a:t>
            </a:r>
          </a:p>
          <a:p>
            <a:pPr lvl="1"/>
            <a:r>
              <a:rPr lang="en-US" sz="1800" dirty="0"/>
              <a:t>$97.8 million for a one-time bonus for state- and state-supported local employees;</a:t>
            </a:r>
          </a:p>
          <a:p>
            <a:pPr lvl="1"/>
            <a:r>
              <a:rPr lang="en-US" sz="1800" dirty="0"/>
              <a:t>$80.0 million for a one-time bonus for teachers, instructional and support positions; and </a:t>
            </a:r>
          </a:p>
          <a:p>
            <a:pPr lvl="2"/>
            <a:r>
              <a:rPr lang="en-US" sz="1600" dirty="0"/>
              <a:t>These one-time bonuses were consistent with the Appropriations Act.</a:t>
            </a:r>
          </a:p>
          <a:p>
            <a:pPr lvl="1"/>
            <a:r>
              <a:rPr lang="en-US" sz="1800" dirty="0"/>
              <a:t>$50.0 million to extend intercity passenger rail service from Roanoke to Blacksburg-Christiansburg and along the I-81/Route 29 Corridor from Washington, DC.</a:t>
            </a:r>
          </a:p>
          <a:p>
            <a:endParaRPr lang="en-US" sz="21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00284"/>
            <a:ext cx="9144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12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326202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549"/>
            <a:ext cx="8229600" cy="685799"/>
          </a:xfrm>
        </p:spPr>
        <p:txBody>
          <a:bodyPr/>
          <a:lstStyle/>
          <a:p>
            <a:pPr algn="l"/>
            <a:r>
              <a:rPr lang="en-US" sz="28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Additional Budget Priorities of the Governor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181599"/>
          </a:xfrm>
        </p:spPr>
        <p:txBody>
          <a:bodyPr>
            <a:normAutofit lnSpcReduction="10000"/>
          </a:bodyPr>
          <a:lstStyle/>
          <a:p>
            <a:r>
              <a:rPr lang="en-US" sz="2000" b="1" dirty="0"/>
              <a:t>The proposed budget restores some of the Governor’s key priorities including:</a:t>
            </a:r>
          </a:p>
          <a:p>
            <a:pPr lvl="1"/>
            <a:r>
              <a:rPr lang="en-US" sz="1800" dirty="0"/>
              <a:t>$40.7 million to increase funding for the housing trust fund;</a:t>
            </a:r>
          </a:p>
          <a:p>
            <a:pPr lvl="1"/>
            <a:r>
              <a:rPr lang="en-US" sz="1800" dirty="0"/>
              <a:t>$39.4 million to the Water Quality Improvement Fund;</a:t>
            </a:r>
          </a:p>
          <a:p>
            <a:pPr lvl="1"/>
            <a:r>
              <a:rPr lang="en-US" sz="1800" dirty="0"/>
              <a:t>$36.0 million to restore funding to implement the Get Skilled, Get a Job, Give Back Program or G3 Program;</a:t>
            </a:r>
          </a:p>
          <a:p>
            <a:pPr lvl="1"/>
            <a:r>
              <a:rPr lang="en-US" sz="1800" dirty="0"/>
              <a:t>$30.3 million to restore funding for undergraduate financial assistance;</a:t>
            </a:r>
          </a:p>
          <a:p>
            <a:pPr lvl="1"/>
            <a:r>
              <a:rPr lang="en-US" sz="1800" dirty="0"/>
              <a:t>$26.6 million to add more school counselors;</a:t>
            </a:r>
          </a:p>
          <a:p>
            <a:pPr lvl="1"/>
            <a:r>
              <a:rPr lang="en-US" sz="1800" dirty="0"/>
              <a:t>$15.3 million for broadband activities;</a:t>
            </a:r>
          </a:p>
          <a:p>
            <a:pPr lvl="1"/>
            <a:r>
              <a:rPr lang="en-US" sz="1800" dirty="0"/>
              <a:t>$12.0 million for water, land, and air quality improvements;</a:t>
            </a:r>
          </a:p>
          <a:p>
            <a:pPr lvl="1"/>
            <a:r>
              <a:rPr lang="en-US" sz="1800" dirty="0"/>
              <a:t>$11.1 million to maximize access to K-12 education;</a:t>
            </a:r>
          </a:p>
          <a:p>
            <a:pPr lvl="1"/>
            <a:r>
              <a:rPr lang="en-US" sz="1800" dirty="0"/>
              <a:t>$10.8 million to plan for the future of Monument Avenue; and</a:t>
            </a:r>
          </a:p>
          <a:p>
            <a:pPr lvl="1"/>
            <a:r>
              <a:rPr lang="en-US" sz="1800" dirty="0"/>
              <a:t>$10.2 million to update the formula used to provide funding to local health districts.</a:t>
            </a:r>
          </a:p>
          <a:p>
            <a:pPr lvl="1"/>
            <a:endParaRPr lang="en-US" sz="1700" dirty="0">
              <a:solidFill>
                <a:srgbClr val="FF0000"/>
              </a:solidFill>
            </a:endParaRPr>
          </a:p>
          <a:p>
            <a:r>
              <a:rPr lang="en-US" sz="2000" b="1" dirty="0"/>
              <a:t>REMEMBER -- this budget makes minor changes to a budget that was just enacted.</a:t>
            </a:r>
          </a:p>
          <a:p>
            <a:pPr lvl="2"/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endParaRPr lang="en-US" sz="2100" dirty="0"/>
          </a:p>
          <a:p>
            <a:endParaRPr lang="en-US" sz="21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00284"/>
            <a:ext cx="9144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13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570827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549"/>
            <a:ext cx="8229600" cy="685799"/>
          </a:xfrm>
        </p:spPr>
        <p:txBody>
          <a:bodyPr/>
          <a:lstStyle/>
          <a:p>
            <a:pPr algn="l"/>
            <a:r>
              <a:rPr lang="en-US" sz="28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Additional Resources on the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181599"/>
          </a:xfrm>
        </p:spPr>
        <p:txBody>
          <a:bodyPr/>
          <a:lstStyle/>
          <a:p>
            <a:r>
              <a:rPr lang="en-US" sz="2000" b="1" dirty="0"/>
              <a:t>Additional detail on the Governor’s proposed amendments to the 2020-22 budget can be found at the following link. </a:t>
            </a:r>
            <a:r>
              <a:rPr lang="en-US" sz="2000" b="1" dirty="0">
                <a:hlinkClick r:id="rId2"/>
              </a:rPr>
              <a:t>https://dpb.virginia.gov/index.cfm</a:t>
            </a:r>
            <a:endParaRPr lang="en-US" sz="2000" b="1" dirty="0"/>
          </a:p>
          <a:p>
            <a:pPr lvl="1"/>
            <a:r>
              <a:rPr lang="en-US" sz="1800" dirty="0"/>
              <a:t>Governor Northam’s Speech to the Money Committees</a:t>
            </a:r>
          </a:p>
          <a:p>
            <a:pPr lvl="1"/>
            <a:r>
              <a:rPr lang="en-US" sz="1800" dirty="0"/>
              <a:t>Governor Northam’s 2021 Budget Document (details)</a:t>
            </a:r>
          </a:p>
          <a:p>
            <a:pPr lvl="1"/>
            <a:r>
              <a:rPr lang="en-US" sz="1800" dirty="0"/>
              <a:t>Secretary of Finance Aubrey Layne’s Presentation to the Money Committees</a:t>
            </a:r>
          </a:p>
          <a:p>
            <a:pPr lvl="1"/>
            <a:r>
              <a:rPr lang="en-US" sz="1800" dirty="0"/>
              <a:t>Budget Director Dan Timberlake’s Presentation to the Money Committees</a:t>
            </a:r>
          </a:p>
          <a:p>
            <a:endParaRPr lang="en-US" sz="2100" dirty="0"/>
          </a:p>
          <a:p>
            <a:r>
              <a:rPr lang="en-US" sz="2000" b="1" dirty="0"/>
              <a:t>The Senate Finance and Appropriations (SF&amp;AC) and House Appropriations Committees (HAC) will also prepare summaries of the Governor’s proposed budget.</a:t>
            </a:r>
          </a:p>
          <a:p>
            <a:pPr lvl="1"/>
            <a:r>
              <a:rPr lang="en-US" sz="1800" dirty="0"/>
              <a:t>Money committee staff will jointly prepare a narrative document.</a:t>
            </a:r>
          </a:p>
          <a:p>
            <a:pPr lvl="1"/>
            <a:r>
              <a:rPr lang="en-US" sz="1800" dirty="0"/>
              <a:t>Separately, the staff will put together PowerPoint presentations.</a:t>
            </a:r>
          </a:p>
          <a:p>
            <a:endParaRPr lang="en-US" sz="1800" dirty="0"/>
          </a:p>
          <a:p>
            <a:pPr lvl="2"/>
            <a:endParaRPr lang="en-US" dirty="0"/>
          </a:p>
          <a:p>
            <a:endParaRPr lang="en-US" sz="2100" dirty="0"/>
          </a:p>
          <a:p>
            <a:endParaRPr lang="en-US" sz="21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00284"/>
            <a:ext cx="9144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14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224649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85"/>
            <a:ext cx="8229600" cy="685799"/>
          </a:xfrm>
        </p:spPr>
        <p:txBody>
          <a:bodyPr/>
          <a:lstStyle/>
          <a:p>
            <a:pPr algn="l"/>
            <a:r>
              <a:rPr lang="en-US" sz="28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Observations Going into the 2021 Session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00284"/>
            <a:ext cx="9144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487375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20000"/>
              </a:spcBef>
            </a:pPr>
            <a:r>
              <a:rPr lang="en-US" sz="2000" b="1" dirty="0"/>
              <a:t>We continue to monitor general fund revenue collections.</a:t>
            </a:r>
          </a:p>
          <a:p>
            <a:pPr lvl="1">
              <a:spcBef>
                <a:spcPct val="20000"/>
              </a:spcBef>
            </a:pPr>
            <a:r>
              <a:rPr lang="en-US" sz="1800" dirty="0"/>
              <a:t>Growth has remained strong.</a:t>
            </a:r>
          </a:p>
          <a:p>
            <a:pPr lvl="1">
              <a:spcBef>
                <a:spcPct val="20000"/>
              </a:spcBef>
            </a:pPr>
            <a:r>
              <a:rPr lang="en-US" sz="1800" dirty="0"/>
              <a:t>There is an “upward bias” to the current general fund forecast.</a:t>
            </a:r>
          </a:p>
          <a:p>
            <a:pPr lvl="1"/>
            <a:endParaRPr lang="en-US" sz="1800" dirty="0"/>
          </a:p>
          <a:p>
            <a:pPr marL="257175" lvl="1" indent="-257175">
              <a:spcBef>
                <a:spcPct val="20000"/>
              </a:spcBef>
              <a:buSzPct val="135000"/>
              <a:buChar char="•"/>
            </a:pPr>
            <a:r>
              <a:rPr lang="en-US" sz="2000" b="1" dirty="0">
                <a:ea typeface="+mn-ea"/>
                <a:cs typeface="+mn-cs"/>
              </a:rPr>
              <a:t>Congress enacted a fifth stimulus bill.</a:t>
            </a:r>
          </a:p>
          <a:p>
            <a:pPr lvl="1">
              <a:spcBef>
                <a:spcPct val="20000"/>
              </a:spcBef>
            </a:pPr>
            <a:r>
              <a:rPr lang="en-US" sz="1800" dirty="0"/>
              <a:t>Additional federal funding is earmarked for vaccines, testing, education, child care, and stimulus payments.</a:t>
            </a:r>
          </a:p>
          <a:p>
            <a:pPr lvl="1">
              <a:spcBef>
                <a:spcPct val="20000"/>
              </a:spcBef>
            </a:pPr>
            <a:r>
              <a:rPr lang="en-US" sz="1800" dirty="0"/>
              <a:t>Tax relief is also included in the budget.</a:t>
            </a:r>
          </a:p>
          <a:p>
            <a:pPr lvl="1">
              <a:spcBef>
                <a:spcPct val="20000"/>
              </a:spcBef>
            </a:pPr>
            <a:r>
              <a:rPr lang="en-US" sz="1800" dirty="0"/>
              <a:t>The deadline for expenses for Coronavirus Relief Fund (CRF) within the CARES Act was extended from December 30, 2020 to December 31, 2021.</a:t>
            </a:r>
          </a:p>
          <a:p>
            <a:pPr lvl="1">
              <a:spcBef>
                <a:spcPct val="20000"/>
              </a:spcBef>
            </a:pPr>
            <a:r>
              <a:rPr lang="en-US" sz="1800" dirty="0"/>
              <a:t>No additional CRF dollars were appropriated and all CRF dollars have been obligated, and we still cannot use funds to replace lost revenues.</a:t>
            </a:r>
          </a:p>
          <a:p>
            <a:pPr lvl="3"/>
            <a:r>
              <a:rPr lang="en-US" sz="1600" dirty="0"/>
              <a:t>From federal guidance issued by the US Department of Treasury in September 2020: </a:t>
            </a:r>
            <a:r>
              <a:rPr lang="en-US" sz="1600" i="1" dirty="0"/>
              <a:t>“Funds may not be used to fill shortfalls in government revenue to cover expenditures that would not otherwise qualify under the statute. Although a broad range of uses is allowed, </a:t>
            </a:r>
            <a:r>
              <a:rPr lang="en-US" sz="1600" i="1" u="sng" dirty="0"/>
              <a:t>revenue replacement is not a permissible use of Fund payments</a:t>
            </a:r>
            <a:r>
              <a:rPr lang="en-US" sz="1600" i="1" dirty="0"/>
              <a:t>.”</a:t>
            </a:r>
          </a:p>
          <a:p>
            <a:pPr lvl="2"/>
            <a:endParaRPr lang="en-US" sz="1400" dirty="0"/>
          </a:p>
          <a:p>
            <a:pPr lvl="1"/>
            <a:endParaRPr lang="en-US" sz="2400" dirty="0"/>
          </a:p>
          <a:p>
            <a:endParaRPr lang="en-US" sz="21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15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3585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85"/>
            <a:ext cx="8229600" cy="685799"/>
          </a:xfrm>
        </p:spPr>
        <p:txBody>
          <a:bodyPr/>
          <a:lstStyle/>
          <a:p>
            <a:pPr algn="l"/>
            <a:r>
              <a:rPr lang="en-US" sz="28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Concluding Thoughts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00284"/>
            <a:ext cx="9144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4873752"/>
          </a:xfrm>
        </p:spPr>
        <p:txBody>
          <a:bodyPr/>
          <a:lstStyle/>
          <a:p>
            <a:r>
              <a:rPr lang="en-US" sz="2400" dirty="0"/>
              <a:t>Everyone seems to be exhausted…and the fun is just beginning!</a:t>
            </a:r>
          </a:p>
          <a:p>
            <a:endParaRPr lang="en-US" sz="2400" dirty="0"/>
          </a:p>
          <a:p>
            <a:r>
              <a:rPr lang="en-US" sz="2400" dirty="0"/>
              <a:t>How everyone advocates for “their initiatives” is going to be extremely challenging.</a:t>
            </a:r>
          </a:p>
          <a:p>
            <a:endParaRPr lang="en-US" sz="2400" dirty="0"/>
          </a:p>
          <a:p>
            <a:r>
              <a:rPr lang="en-US" sz="2400" dirty="0"/>
              <a:t>At the same the Northam Administration is winding down, the Biden Administration is getting ready to roll.</a:t>
            </a:r>
          </a:p>
          <a:p>
            <a:endParaRPr lang="en-US" sz="2400" dirty="0"/>
          </a:p>
          <a:p>
            <a:r>
              <a:rPr lang="en-US" sz="2400" dirty="0"/>
              <a:t>And it’s an election year…again!</a:t>
            </a:r>
          </a:p>
          <a:p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16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745448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799"/>
          </a:xfrm>
        </p:spPr>
        <p:txBody>
          <a:bodyPr/>
          <a:lstStyle/>
          <a:p>
            <a:pPr algn="l"/>
            <a:endParaRPr lang="en-US" sz="2800" b="1" dirty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00284"/>
            <a:ext cx="9144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4873752"/>
          </a:xfrm>
        </p:spPr>
        <p:txBody>
          <a:bodyPr/>
          <a:lstStyle/>
          <a:p>
            <a:r>
              <a:rPr lang="en-US" sz="2800" i="1" u="sng" dirty="0"/>
              <a:t>Contact information:</a:t>
            </a:r>
          </a:p>
          <a:p>
            <a:endParaRPr lang="en-US" sz="2800" dirty="0"/>
          </a:p>
          <a:p>
            <a:pPr marL="342900" lvl="1" indent="0">
              <a:buNone/>
            </a:pPr>
            <a:r>
              <a:rPr lang="en-US" sz="2800" dirty="0"/>
              <a:t>K. Joseph Flores</a:t>
            </a:r>
          </a:p>
          <a:p>
            <a:pPr marL="342900" lvl="1" indent="0">
              <a:buNone/>
            </a:pPr>
            <a:r>
              <a:rPr lang="en-US" sz="2800" dirty="0"/>
              <a:t>Deputy Secretary of Finance</a:t>
            </a:r>
          </a:p>
          <a:p>
            <a:pPr marL="342900" lvl="1" indent="0">
              <a:buNone/>
            </a:pPr>
            <a:r>
              <a:rPr lang="en-US" sz="2800" dirty="0"/>
              <a:t>804.692.2575</a:t>
            </a:r>
          </a:p>
          <a:p>
            <a:pPr marL="342900" lvl="1" indent="0">
              <a:buNone/>
            </a:pPr>
            <a:r>
              <a:rPr lang="en-US" sz="2800" dirty="0">
                <a:hlinkClick r:id="rId2"/>
              </a:rPr>
              <a:t>joe.flores@governor.virginia.gov</a:t>
            </a:r>
            <a:endParaRPr lang="en-US" sz="28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17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4378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76"/>
            <a:ext cx="8229600" cy="685799"/>
          </a:xfrm>
        </p:spPr>
        <p:txBody>
          <a:bodyPr/>
          <a:lstStyle/>
          <a:p>
            <a:pPr algn="l"/>
            <a:r>
              <a:rPr lang="en-US" sz="28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41019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 review from the Roller Coaster ride that was 2020</a:t>
            </a:r>
          </a:p>
          <a:p>
            <a:endParaRPr lang="en-US" dirty="0"/>
          </a:p>
          <a:p>
            <a:r>
              <a:rPr lang="en-US" dirty="0"/>
              <a:t>A High Level Overview of the Governor’s Proposed Amendments to the 2020-22 Budget</a:t>
            </a:r>
          </a:p>
          <a:p>
            <a:endParaRPr lang="en-US" dirty="0"/>
          </a:p>
          <a:p>
            <a:r>
              <a:rPr lang="en-US" dirty="0"/>
              <a:t>Observations and Concluding Thoughts</a:t>
            </a:r>
          </a:p>
          <a:p>
            <a:endParaRPr lang="en-US" sz="21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00284"/>
            <a:ext cx="9144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1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03641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802"/>
            <a:ext cx="8229600" cy="685799"/>
          </a:xfrm>
        </p:spPr>
        <p:txBody>
          <a:bodyPr/>
          <a:lstStyle/>
          <a:p>
            <a:pPr algn="l"/>
            <a:r>
              <a:rPr lang="en-US" sz="28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At the start of the year…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410199"/>
          </a:xfrm>
        </p:spPr>
        <p:txBody>
          <a:bodyPr>
            <a:normAutofit lnSpcReduction="10000"/>
          </a:bodyPr>
          <a:lstStyle/>
          <a:p>
            <a:r>
              <a:rPr lang="en-US" sz="2000" b="1" dirty="0"/>
              <a:t>We began 2020 in a good position</a:t>
            </a:r>
          </a:p>
          <a:p>
            <a:pPr lvl="1"/>
            <a:r>
              <a:rPr lang="en-US" sz="1800" dirty="0"/>
              <a:t>General fund revenue growth was strong</a:t>
            </a:r>
          </a:p>
          <a:p>
            <a:pPr lvl="1"/>
            <a:r>
              <a:rPr lang="en-US" sz="1800" dirty="0"/>
              <a:t>Employment was at historic levels</a:t>
            </a:r>
          </a:p>
          <a:p>
            <a:pPr lvl="1"/>
            <a:r>
              <a:rPr lang="en-US" sz="1800" dirty="0"/>
              <a:t>Salaries were on the rise</a:t>
            </a:r>
          </a:p>
          <a:p>
            <a:pPr lvl="1"/>
            <a:r>
              <a:rPr lang="en-US" sz="1800" dirty="0"/>
              <a:t>Concerns about the durability of this historic expansion were minor</a:t>
            </a:r>
          </a:p>
          <a:p>
            <a:pPr lvl="1"/>
            <a:endParaRPr lang="en-US" sz="1700" b="1" dirty="0"/>
          </a:p>
          <a:p>
            <a:r>
              <a:rPr lang="en-US" sz="2000" b="1" dirty="0"/>
              <a:t>Traditional budget drivers – K-12 and Medicaid – were up but manageable. The Governor’s proposed budget:</a:t>
            </a:r>
          </a:p>
          <a:p>
            <a:pPr lvl="1"/>
            <a:r>
              <a:rPr lang="en-US" sz="1800" dirty="0"/>
              <a:t>Added $2.0 billion for K-12 Education and Health and Human Resources.</a:t>
            </a:r>
          </a:p>
          <a:p>
            <a:pPr lvl="1"/>
            <a:r>
              <a:rPr lang="en-US" sz="1800" dirty="0"/>
              <a:t>Expanded funding for:</a:t>
            </a:r>
          </a:p>
          <a:p>
            <a:pPr lvl="2"/>
            <a:r>
              <a:rPr lang="en-US" sz="1600" dirty="0"/>
              <a:t>Housing, broadband, and economic development;  </a:t>
            </a:r>
          </a:p>
          <a:p>
            <a:pPr lvl="2"/>
            <a:r>
              <a:rPr lang="en-US" sz="1600" dirty="0"/>
              <a:t>Access to health care and social services; and</a:t>
            </a:r>
          </a:p>
          <a:p>
            <a:pPr lvl="2"/>
            <a:r>
              <a:rPr lang="en-US" sz="1600" dirty="0"/>
              <a:t>Behavioral health and developmental disability services.</a:t>
            </a:r>
          </a:p>
          <a:p>
            <a:pPr lvl="1"/>
            <a:r>
              <a:rPr lang="en-US" sz="1800" dirty="0"/>
              <a:t>Set aside additional GF revenue in reserve.</a:t>
            </a:r>
          </a:p>
          <a:p>
            <a:pPr lvl="2"/>
            <a:endParaRPr lang="en-US" sz="2000" dirty="0"/>
          </a:p>
          <a:p>
            <a:r>
              <a:rPr lang="en-US" sz="2000" b="1" dirty="0"/>
              <a:t>News reports about a mysterious virus in China were starting to get people’s attention</a:t>
            </a:r>
            <a:endParaRPr lang="en-US" sz="2100" dirty="0"/>
          </a:p>
          <a:p>
            <a:endParaRPr lang="en-US" sz="21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00284"/>
            <a:ext cx="9144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8405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82"/>
            <a:ext cx="8229600" cy="685799"/>
          </a:xfrm>
        </p:spPr>
        <p:txBody>
          <a:bodyPr/>
          <a:lstStyle/>
          <a:p>
            <a:pPr algn="l"/>
            <a:r>
              <a:rPr lang="en-US" sz="28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Then in early March…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105399"/>
          </a:xfrm>
        </p:spPr>
        <p:txBody>
          <a:bodyPr>
            <a:normAutofit lnSpcReduction="10000"/>
          </a:bodyPr>
          <a:lstStyle/>
          <a:p>
            <a:r>
              <a:rPr lang="en-US" sz="2000" b="1" dirty="0"/>
              <a:t>The General Assembly finished its work</a:t>
            </a:r>
          </a:p>
          <a:p>
            <a:pPr lvl="1"/>
            <a:r>
              <a:rPr lang="en-US" sz="1700" dirty="0"/>
              <a:t>But the adage “the Governor proposes and the Legislature disposes” was certainly applicable during the 2020 Session.</a:t>
            </a:r>
          </a:p>
          <a:p>
            <a:pPr lvl="1"/>
            <a:endParaRPr lang="en-US" sz="1700" b="1" dirty="0"/>
          </a:p>
          <a:p>
            <a:r>
              <a:rPr lang="en-US" sz="2000" b="1" dirty="0"/>
              <a:t>The General Assembly enacted $4.6 billion in new general fund spending offset by nearly $2.0 billion in savings. Additional resources went to:</a:t>
            </a:r>
          </a:p>
          <a:p>
            <a:pPr lvl="1"/>
            <a:r>
              <a:rPr lang="en-US" sz="1800" dirty="0"/>
              <a:t>Education (i.e., early childhood, K-12, and higher education);</a:t>
            </a:r>
          </a:p>
          <a:p>
            <a:pPr lvl="1"/>
            <a:r>
              <a:rPr lang="en-US" sz="1800" dirty="0"/>
              <a:t>Medicaid (i.e., forecasted growth, provider rates), behavioral health, developmental disability, and social services;</a:t>
            </a:r>
          </a:p>
          <a:p>
            <a:pPr lvl="1"/>
            <a:r>
              <a:rPr lang="en-US" sz="1800" dirty="0"/>
              <a:t>Salary increases for teachers and support staff as well as state- and state-supported local employees; and</a:t>
            </a:r>
          </a:p>
          <a:p>
            <a:pPr lvl="1"/>
            <a:r>
              <a:rPr lang="en-US" sz="1800" dirty="0"/>
              <a:t>Additional revenues were still set aside.</a:t>
            </a:r>
          </a:p>
          <a:p>
            <a:endParaRPr lang="en-US" sz="2000" dirty="0"/>
          </a:p>
          <a:p>
            <a:r>
              <a:rPr lang="en-US" sz="2000" b="1" dirty="0"/>
              <a:t>A week later the World Health Organization declared a global pandemic</a:t>
            </a:r>
          </a:p>
          <a:p>
            <a:endParaRPr lang="en-US" sz="2000" b="1" dirty="0"/>
          </a:p>
          <a:p>
            <a:endParaRPr lang="en-US" sz="2000" dirty="0"/>
          </a:p>
          <a:p>
            <a:endParaRPr lang="en-US" sz="2100" dirty="0"/>
          </a:p>
          <a:p>
            <a:endParaRPr lang="en-US" sz="21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00284"/>
            <a:ext cx="9144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3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92165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82"/>
            <a:ext cx="8229600" cy="685799"/>
          </a:xfrm>
        </p:spPr>
        <p:txBody>
          <a:bodyPr/>
          <a:lstStyle/>
          <a:p>
            <a:pPr algn="l"/>
            <a:r>
              <a:rPr lang="en-US" sz="28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In April, Everything Came to a Halt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181599"/>
          </a:xfrm>
        </p:spPr>
        <p:txBody>
          <a:bodyPr>
            <a:normAutofit lnSpcReduction="10000"/>
          </a:bodyPr>
          <a:lstStyle/>
          <a:p>
            <a:r>
              <a:rPr lang="en-US" sz="2000" b="1" dirty="0"/>
              <a:t>One month later, the budget that the General Assembly had just passed had to be reconsidered.</a:t>
            </a:r>
          </a:p>
          <a:p>
            <a:pPr lvl="1"/>
            <a:endParaRPr lang="en-US" sz="1700" b="1" dirty="0"/>
          </a:p>
          <a:p>
            <a:r>
              <a:rPr lang="en-US" sz="2000" b="1" dirty="0"/>
              <a:t>The impact of the virus on general fund revenues was unclear.</a:t>
            </a:r>
          </a:p>
          <a:p>
            <a:pPr lvl="1"/>
            <a:r>
              <a:rPr lang="en-US" sz="1800" dirty="0"/>
              <a:t>What is COVID, how does it spread, how do we test for it?</a:t>
            </a:r>
          </a:p>
          <a:p>
            <a:pPr lvl="1"/>
            <a:r>
              <a:rPr lang="en-US" sz="1800" dirty="0"/>
              <a:t>How will it affect general fund revenues?</a:t>
            </a:r>
          </a:p>
          <a:p>
            <a:pPr lvl="1"/>
            <a:r>
              <a:rPr lang="en-US" sz="1800" dirty="0"/>
              <a:t>What is the impact of the pandemic on schools, businesses, local governments, and health care?</a:t>
            </a:r>
          </a:p>
          <a:p>
            <a:pPr lvl="1"/>
            <a:r>
              <a:rPr lang="en-US" sz="1800" dirty="0"/>
              <a:t>Are all these new investments sustainable?</a:t>
            </a:r>
          </a:p>
          <a:p>
            <a:pPr lvl="1"/>
            <a:r>
              <a:rPr lang="en-US" sz="1800" dirty="0"/>
              <a:t>How can the federal government help?</a:t>
            </a:r>
          </a:p>
          <a:p>
            <a:endParaRPr lang="en-US" sz="2000" b="1" dirty="0"/>
          </a:p>
          <a:p>
            <a:r>
              <a:rPr lang="en-US" sz="2000" b="1" dirty="0"/>
              <a:t>At the Reconvened Session in April, the Governor recommended that most new discretionary spending – roughly $2.2 billion GF -- be unallotted or frozen.</a:t>
            </a:r>
          </a:p>
          <a:p>
            <a:pPr lvl="1"/>
            <a:r>
              <a:rPr lang="en-US" sz="1800" dirty="0"/>
              <a:t>The revenue picture would need to be reassessed before we could proceed responsibly.</a:t>
            </a:r>
          </a:p>
          <a:p>
            <a:endParaRPr lang="en-US" sz="2000" dirty="0"/>
          </a:p>
          <a:p>
            <a:endParaRPr lang="en-US" sz="2100" dirty="0"/>
          </a:p>
          <a:p>
            <a:endParaRPr lang="en-US" sz="21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00284"/>
            <a:ext cx="9144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4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67660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656"/>
            <a:ext cx="8229600" cy="685799"/>
          </a:xfrm>
        </p:spPr>
        <p:txBody>
          <a:bodyPr/>
          <a:lstStyle/>
          <a:p>
            <a:pPr algn="l"/>
            <a:r>
              <a:rPr lang="en-US" sz="28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The feds stepped up…sort 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r>
              <a:rPr lang="en-US" sz="2000" b="1" dirty="0"/>
              <a:t>In the spring, Congress enacted four federal stimulus bills in quick succession</a:t>
            </a:r>
          </a:p>
          <a:p>
            <a:pPr lvl="1"/>
            <a:r>
              <a:rPr lang="en-US" sz="1800" dirty="0"/>
              <a:t>The largest bill, the Coronavirus Aid, Relief, and Economic Security or CARES act, infused more than $7 billion in direct aid to Virginia.</a:t>
            </a:r>
          </a:p>
          <a:p>
            <a:pPr lvl="1"/>
            <a:r>
              <a:rPr lang="en-US" sz="1800" dirty="0"/>
              <a:t>The Coronavirus Relief Fund (CRF) within the CARES Act, provided $3.3 billion in funding to state and local governments in Virginia.</a:t>
            </a:r>
          </a:p>
          <a:p>
            <a:pPr lvl="1"/>
            <a:r>
              <a:rPr lang="en-US" sz="1800" dirty="0"/>
              <a:t>Statutory limitations and evolving guidance stalled the roll-out of these desperately needed federal funds in late spring and summer.</a:t>
            </a:r>
          </a:p>
          <a:p>
            <a:pPr lvl="1"/>
            <a:endParaRPr lang="en-US" sz="1700" b="1" dirty="0"/>
          </a:p>
          <a:p>
            <a:r>
              <a:rPr lang="en-US" sz="2000" b="1" dirty="0"/>
              <a:t>The federal government provided funding to states, but…</a:t>
            </a:r>
          </a:p>
          <a:p>
            <a:pPr lvl="1"/>
            <a:r>
              <a:rPr lang="en-US" sz="1800" dirty="0"/>
              <a:t>Leadership to combat the virus was lacking;</a:t>
            </a:r>
          </a:p>
          <a:p>
            <a:pPr lvl="1"/>
            <a:r>
              <a:rPr lang="en-US" sz="1800" dirty="0"/>
              <a:t>Federal guidance sometimes lagged funding announcements;</a:t>
            </a:r>
          </a:p>
          <a:p>
            <a:pPr lvl="1"/>
            <a:r>
              <a:rPr lang="en-US" sz="1800" dirty="0"/>
              <a:t>The window to spend CRF dollars was very narrow – expenses incurred from March 1, 2020 – December 30, 2020; and</a:t>
            </a:r>
          </a:p>
          <a:p>
            <a:pPr lvl="1"/>
            <a:r>
              <a:rPr lang="en-US" sz="1800" dirty="0"/>
              <a:t>Funds could only be used on </a:t>
            </a:r>
            <a:r>
              <a:rPr lang="en-US" sz="1800" u="sng" dirty="0"/>
              <a:t>expenditures</a:t>
            </a:r>
            <a:r>
              <a:rPr lang="en-US" sz="1800" dirty="0"/>
              <a:t> related to the pandemic – </a:t>
            </a:r>
            <a:r>
              <a:rPr lang="en-US" sz="1800" u="sng" dirty="0"/>
              <a:t>replacing lost revenues was not an option</a:t>
            </a:r>
            <a:r>
              <a:rPr lang="en-US" sz="1800" dirty="0"/>
              <a:t>.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100" dirty="0"/>
          </a:p>
          <a:p>
            <a:endParaRPr lang="en-US" sz="21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00284"/>
            <a:ext cx="9144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5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41739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85"/>
            <a:ext cx="8229600" cy="685799"/>
          </a:xfrm>
        </p:spPr>
        <p:txBody>
          <a:bodyPr/>
          <a:lstStyle/>
          <a:p>
            <a:pPr algn="l"/>
            <a:r>
              <a:rPr lang="en-US" sz="28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August to November - Special Session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333999"/>
          </a:xfrm>
        </p:spPr>
        <p:txBody>
          <a:bodyPr/>
          <a:lstStyle/>
          <a:p>
            <a:r>
              <a:rPr lang="en-US" sz="2000" b="1" dirty="0"/>
              <a:t>When the General Assembly convened in August, it became clear that general fund revenues would need to be adjusted downward…by $2.7 billion for the biennium.</a:t>
            </a:r>
          </a:p>
          <a:p>
            <a:pPr lvl="1"/>
            <a:r>
              <a:rPr lang="en-US" sz="1800" b="1" dirty="0"/>
              <a:t>$1.7 billion in new general fund spending that had been unallotted (i.e., frozen) was subsequently removed from the current budget.</a:t>
            </a:r>
          </a:p>
          <a:p>
            <a:pPr lvl="2"/>
            <a:r>
              <a:rPr lang="en-US" sz="1600" dirty="0"/>
              <a:t>$2.2 billion had been unallotted in April.</a:t>
            </a:r>
          </a:p>
          <a:p>
            <a:pPr lvl="1"/>
            <a:endParaRPr lang="en-US" sz="1700" dirty="0"/>
          </a:p>
          <a:p>
            <a:pPr lvl="1"/>
            <a:r>
              <a:rPr lang="en-US" sz="1800" b="1" dirty="0"/>
              <a:t>Enhanced federal Medicaid funding, additional general fund reductions, and use of the unappropriated balance, allowed the General Assembly to restore budget items that had been frozen.</a:t>
            </a:r>
          </a:p>
          <a:p>
            <a:pPr lvl="1"/>
            <a:endParaRPr lang="en-US" sz="1700" dirty="0"/>
          </a:p>
          <a:p>
            <a:pPr lvl="1"/>
            <a:r>
              <a:rPr lang="en-US" sz="1800" b="1" dirty="0"/>
              <a:t>The “unallottments” above were not cuts to existing programs but increases that did not take effect, including:</a:t>
            </a:r>
          </a:p>
          <a:p>
            <a:pPr lvl="2"/>
            <a:r>
              <a:rPr lang="en-US" sz="1600" dirty="0"/>
              <a:t>Proposed investments in K-12 and higher education;</a:t>
            </a:r>
          </a:p>
          <a:p>
            <a:pPr lvl="2"/>
            <a:r>
              <a:rPr lang="en-US" sz="1600" dirty="0"/>
              <a:t>Increases for HHR programs;</a:t>
            </a:r>
          </a:p>
          <a:p>
            <a:pPr lvl="2"/>
            <a:r>
              <a:rPr lang="en-US" sz="1600" dirty="0"/>
              <a:t>Salary increases for state employees and state-supported locals; and</a:t>
            </a:r>
          </a:p>
          <a:p>
            <a:pPr lvl="2"/>
            <a:r>
              <a:rPr lang="en-US" sz="1600" dirty="0"/>
              <a:t>Planned deposits to the revenue reserve fund.</a:t>
            </a:r>
            <a:endParaRPr lang="en-US" sz="1700" b="1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100" dirty="0"/>
          </a:p>
          <a:p>
            <a:endParaRPr lang="en-US" sz="21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00284"/>
            <a:ext cx="9144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6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16513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85"/>
            <a:ext cx="8229600" cy="685799"/>
          </a:xfrm>
        </p:spPr>
        <p:txBody>
          <a:bodyPr/>
          <a:lstStyle/>
          <a:p>
            <a:pPr algn="l"/>
            <a:r>
              <a:rPr lang="en-US" sz="28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What survived the budget up and downs?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410199"/>
          </a:xfrm>
        </p:spPr>
        <p:txBody>
          <a:bodyPr>
            <a:normAutofit lnSpcReduction="10000"/>
          </a:bodyPr>
          <a:lstStyle/>
          <a:p>
            <a:r>
              <a:rPr lang="en-US" sz="2000" b="1" dirty="0"/>
              <a:t>In Health and Human Resources, budget priorities that were funded revolved around:</a:t>
            </a:r>
          </a:p>
          <a:p>
            <a:pPr lvl="2"/>
            <a:endParaRPr lang="en-US" b="1" dirty="0"/>
          </a:p>
          <a:p>
            <a:pPr lvl="2"/>
            <a:r>
              <a:rPr lang="en-US" b="1" dirty="0"/>
              <a:t>Investments in Behavioral Health Services</a:t>
            </a:r>
          </a:p>
          <a:p>
            <a:pPr lvl="3"/>
            <a:r>
              <a:rPr lang="en-US" sz="1600" dirty="0"/>
              <a:t>Restored funds for STEP-Virginia;</a:t>
            </a:r>
          </a:p>
          <a:p>
            <a:pPr lvl="3"/>
            <a:r>
              <a:rPr lang="en-US" sz="1600" dirty="0"/>
              <a:t>Increased funding for discharge assistance planning;</a:t>
            </a:r>
          </a:p>
          <a:p>
            <a:pPr lvl="3"/>
            <a:r>
              <a:rPr lang="en-US" sz="1600" dirty="0"/>
              <a:t>Added resources for permanent supportive housing; and</a:t>
            </a:r>
          </a:p>
          <a:p>
            <a:pPr lvl="3"/>
            <a:r>
              <a:rPr lang="en-US" sz="1600" dirty="0"/>
              <a:t>Included funds to address census pressures at state hospitals.</a:t>
            </a:r>
          </a:p>
          <a:p>
            <a:pPr lvl="2"/>
            <a:endParaRPr lang="en-US" b="1" dirty="0"/>
          </a:p>
          <a:p>
            <a:pPr lvl="2"/>
            <a:r>
              <a:rPr lang="en-US" b="1" dirty="0"/>
              <a:t>Community capacity for developmental disability services</a:t>
            </a:r>
          </a:p>
          <a:p>
            <a:pPr lvl="3"/>
            <a:r>
              <a:rPr lang="en-US" sz="1600" dirty="0"/>
              <a:t>Provider rate increase for personal care attendants; </a:t>
            </a:r>
          </a:p>
          <a:p>
            <a:pPr lvl="3"/>
            <a:r>
              <a:rPr lang="en-US" sz="1600" dirty="0"/>
              <a:t>Added overtime pay for consumer-directed personal care attendants;</a:t>
            </a:r>
          </a:p>
          <a:p>
            <a:pPr lvl="3"/>
            <a:r>
              <a:rPr lang="en-US" sz="1600" dirty="0"/>
              <a:t>Updated Medicaid DD waiver rates (i.e. rate refresh); and</a:t>
            </a:r>
          </a:p>
          <a:p>
            <a:pPr lvl="3"/>
            <a:r>
              <a:rPr lang="en-US" sz="1600" dirty="0"/>
              <a:t>Increased reimbursement rates for skilled and private duty nursing.</a:t>
            </a:r>
          </a:p>
          <a:p>
            <a:pPr lvl="2"/>
            <a:endParaRPr lang="en-US" b="1" dirty="0"/>
          </a:p>
          <a:p>
            <a:pPr lvl="2"/>
            <a:r>
              <a:rPr lang="en-US" b="1" dirty="0"/>
              <a:t>Access to Health Care and Social Services</a:t>
            </a:r>
          </a:p>
          <a:p>
            <a:pPr lvl="3"/>
            <a:r>
              <a:rPr lang="en-US" sz="1600" dirty="0"/>
              <a:t>Added dental benefits for adult Medicaid recipients</a:t>
            </a:r>
            <a:endParaRPr lang="en-US" b="1" dirty="0"/>
          </a:p>
          <a:p>
            <a:pPr lvl="3"/>
            <a:r>
              <a:rPr lang="en-US" sz="1600" dirty="0"/>
              <a:t>Restored funds for local DSS prevention services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100" dirty="0"/>
          </a:p>
          <a:p>
            <a:endParaRPr lang="en-US" sz="21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00284"/>
            <a:ext cx="9144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7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78200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76"/>
            <a:ext cx="8229600" cy="685799"/>
          </a:xfrm>
        </p:spPr>
        <p:txBody>
          <a:bodyPr/>
          <a:lstStyle/>
          <a:p>
            <a:pPr algn="l"/>
            <a:r>
              <a:rPr lang="en-US" sz="2800" b="1" dirty="0">
                <a:solidFill>
                  <a:schemeClr val="tx1"/>
                </a:solidFill>
                <a:latin typeface="+mn-lt"/>
                <a:cs typeface="Arial" pitchFamily="34" charset="0"/>
              </a:rPr>
              <a:t>A Quick Shift to the 2021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257799"/>
          </a:xfrm>
        </p:spPr>
        <p:txBody>
          <a:bodyPr/>
          <a:lstStyle/>
          <a:p>
            <a:r>
              <a:rPr lang="en-US" sz="2000" b="1" dirty="0"/>
              <a:t>After the General Assembly passed its budget in mid-November, we began to make decisions on the next budget.</a:t>
            </a:r>
          </a:p>
          <a:p>
            <a:endParaRPr lang="en-US" sz="2000" b="1" dirty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2000" b="1" dirty="0"/>
              <a:t>The protracted 2020 Special Session gave us one month to put together a budget.</a:t>
            </a:r>
          </a:p>
          <a:p>
            <a:pPr lvl="1"/>
            <a:r>
              <a:rPr lang="en-US" sz="1700" dirty="0"/>
              <a:t>Budget development typically begins in August/September.</a:t>
            </a:r>
          </a:p>
          <a:p>
            <a:pPr lvl="1"/>
            <a:r>
              <a:rPr lang="en-US" sz="1700" dirty="0"/>
              <a:t>But we couldn’t start until the special session ended.</a:t>
            </a:r>
          </a:p>
          <a:p>
            <a:pPr lvl="2"/>
            <a:r>
              <a:rPr lang="en-US" sz="1400" dirty="0"/>
              <a:t>What is our starting point?</a:t>
            </a:r>
          </a:p>
          <a:p>
            <a:pPr lvl="2"/>
            <a:r>
              <a:rPr lang="en-US" sz="1400" dirty="0"/>
              <a:t>What did the General Assembly’s budget include/exclude?</a:t>
            </a:r>
          </a:p>
          <a:p>
            <a:pPr lvl="2"/>
            <a:r>
              <a:rPr lang="en-US" sz="1400" dirty="0"/>
              <a:t>How did the General Assembly modify the use of Coronavirus Relief Funds within the CARES Act that needed to be spent by December 30, 2020?</a:t>
            </a:r>
          </a:p>
          <a:p>
            <a:endParaRPr lang="en-US" sz="2000" dirty="0"/>
          </a:p>
          <a:p>
            <a:r>
              <a:rPr lang="en-US" sz="2000" b="1" dirty="0"/>
              <a:t>In fairness, Governor’s “off-year” budgets generally tweak the current budget.</a:t>
            </a:r>
          </a:p>
          <a:p>
            <a:pPr lvl="1"/>
            <a:r>
              <a:rPr lang="en-US" sz="1700" dirty="0"/>
              <a:t>Mid-biennial budgets often address emerging concerns or crises.</a:t>
            </a:r>
          </a:p>
          <a:p>
            <a:pPr lvl="1"/>
            <a:r>
              <a:rPr lang="en-US" sz="1700" dirty="0"/>
              <a:t>How much has really changed in just a few weeks?</a:t>
            </a:r>
            <a:endParaRPr lang="en-US" sz="20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100" dirty="0"/>
          </a:p>
          <a:p>
            <a:endParaRPr lang="en-US" sz="21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00284"/>
            <a:ext cx="9144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8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08839291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F420CFC25342468B625C868F00C447" ma:contentTypeVersion="12" ma:contentTypeDescription="Create a new document." ma:contentTypeScope="" ma:versionID="d8b926ad194a2108c686c1b82abde0c1">
  <xsd:schema xmlns:xsd="http://www.w3.org/2001/XMLSchema" xmlns:xs="http://www.w3.org/2001/XMLSchema" xmlns:p="http://schemas.microsoft.com/office/2006/metadata/properties" xmlns:ns2="c3461887-45b7-46c4-948b-7a5b0ac7d0a9" xmlns:ns3="4e6c2383-b53d-41b7-9776-0e32d66c77e2" targetNamespace="http://schemas.microsoft.com/office/2006/metadata/properties" ma:root="true" ma:fieldsID="9ccf4fdd61183f9e1199f1bf68cdb261" ns2:_="" ns3:_="">
    <xsd:import namespace="c3461887-45b7-46c4-948b-7a5b0ac7d0a9"/>
    <xsd:import namespace="4e6c2383-b53d-41b7-9776-0e32d66c77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61887-45b7-46c4-948b-7a5b0ac7d0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6c2383-b53d-41b7-9776-0e32d66c77e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0C8832-6DBA-4671-85E1-02AAA828F20D}"/>
</file>

<file path=customXml/itemProps2.xml><?xml version="1.0" encoding="utf-8"?>
<ds:datastoreItem xmlns:ds="http://schemas.openxmlformats.org/officeDocument/2006/customXml" ds:itemID="{581BA3AA-7B26-4815-8567-3D0D2B22002B}"/>
</file>

<file path=customXml/itemProps3.xml><?xml version="1.0" encoding="utf-8"?>
<ds:datastoreItem xmlns:ds="http://schemas.openxmlformats.org/officeDocument/2006/customXml" ds:itemID="{AAF30537-4308-43A4-8DC8-6F8876C33A3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13266</TotalTime>
  <Words>2027</Words>
  <Application>Microsoft Office PowerPoint</Application>
  <PresentationFormat>On-screen Show (4:3)</PresentationFormat>
  <Paragraphs>244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Century Schoolbook</vt:lpstr>
      <vt:lpstr>Times New Roman</vt:lpstr>
      <vt:lpstr>Wingdings</vt:lpstr>
      <vt:lpstr>Wingdings 2</vt:lpstr>
      <vt:lpstr>Custom Design</vt:lpstr>
      <vt:lpstr>Oriel</vt:lpstr>
      <vt:lpstr>PowerPoint Presentation</vt:lpstr>
      <vt:lpstr>Outline</vt:lpstr>
      <vt:lpstr>At the start of the year…</vt:lpstr>
      <vt:lpstr>Then in early March…</vt:lpstr>
      <vt:lpstr>In April, Everything Came to a Halt</vt:lpstr>
      <vt:lpstr>The feds stepped up…sort of</vt:lpstr>
      <vt:lpstr>August to November - Special Session I</vt:lpstr>
      <vt:lpstr>What survived the budget up and downs?</vt:lpstr>
      <vt:lpstr>A Quick Shift to the 2021 Budget</vt:lpstr>
      <vt:lpstr>A Review of the 2020 Revenue Ride</vt:lpstr>
      <vt:lpstr>Revenue Outlook and Budget Goals</vt:lpstr>
      <vt:lpstr>Response to COVID-19</vt:lpstr>
      <vt:lpstr>Response to Uncertainty</vt:lpstr>
      <vt:lpstr>Additional Budget Priorities of the Governor</vt:lpstr>
      <vt:lpstr>Additional Resources on the Budget</vt:lpstr>
      <vt:lpstr>Observations Going into the 2021 Session</vt:lpstr>
      <vt:lpstr>Concluding Thoughts</vt:lpstr>
      <vt:lpstr>PowerPoint Presentation</vt:lpstr>
    </vt:vector>
  </TitlesOfParts>
  <Company>vatax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sfaison</dc:creator>
  <cp:lastModifiedBy>Areson, Janet</cp:lastModifiedBy>
  <cp:revision>1085</cp:revision>
  <cp:lastPrinted>2021-01-10T19:49:52Z</cp:lastPrinted>
  <dcterms:created xsi:type="dcterms:W3CDTF">2005-11-29T13:44:50Z</dcterms:created>
  <dcterms:modified xsi:type="dcterms:W3CDTF">2021-01-11T15:36:26Z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0x010100A1F420CFC25342468B625C868F00C447</vt:lpwstr>
  </property>
</Properties>
</file>