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9"/>
  </p:notesMasterIdLst>
  <p:handoutMasterIdLst>
    <p:handoutMasterId r:id="rId30"/>
  </p:handoutMasterIdLst>
  <p:sldIdLst>
    <p:sldId id="307" r:id="rId2"/>
    <p:sldId id="289" r:id="rId3"/>
    <p:sldId id="301" r:id="rId4"/>
    <p:sldId id="304" r:id="rId5"/>
    <p:sldId id="312" r:id="rId6"/>
    <p:sldId id="313" r:id="rId7"/>
    <p:sldId id="314" r:id="rId8"/>
    <p:sldId id="318" r:id="rId9"/>
    <p:sldId id="325" r:id="rId10"/>
    <p:sldId id="315" r:id="rId11"/>
    <p:sldId id="321" r:id="rId12"/>
    <p:sldId id="319" r:id="rId13"/>
    <p:sldId id="320" r:id="rId14"/>
    <p:sldId id="326" r:id="rId15"/>
    <p:sldId id="316" r:id="rId16"/>
    <p:sldId id="322" r:id="rId17"/>
    <p:sldId id="327" r:id="rId18"/>
    <p:sldId id="328" r:id="rId19"/>
    <p:sldId id="329" r:id="rId20"/>
    <p:sldId id="330" r:id="rId21"/>
    <p:sldId id="331" r:id="rId22"/>
    <p:sldId id="332" r:id="rId23"/>
    <p:sldId id="333" r:id="rId24"/>
    <p:sldId id="305" r:id="rId25"/>
    <p:sldId id="303" r:id="rId26"/>
    <p:sldId id="306" r:id="rId27"/>
    <p:sldId id="308" r:id="rId2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1837" autoAdjust="0"/>
  </p:normalViewPr>
  <p:slideViewPr>
    <p:cSldViewPr snapToGrid="0" snapToObjects="1">
      <p:cViewPr varScale="1">
        <p:scale>
          <a:sx n="84" d="100"/>
          <a:sy n="84" d="100"/>
        </p:scale>
        <p:origin x="108" y="5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65A5D52-9DDC-1E4D-A494-5D05393258D1}" type="datetimeFigureOut">
              <a:rPr lang="en-US" smtClean="0"/>
              <a:t>10/5/2020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DC2D9A2-A15D-5E40-9820-5F6965DAA03B}" type="slidenum">
              <a:rPr lang="en-US" smtClean="0"/>
              <a:t>‹#›</a:t>
            </a:fld>
            <a:endParaRPr lang="en-US"/>
          </a:p>
        </p:txBody>
      </p:sp>
    </p:spTree>
    <p:extLst>
      <p:ext uri="{BB962C8B-B14F-4D97-AF65-F5344CB8AC3E}">
        <p14:creationId xmlns:p14="http://schemas.microsoft.com/office/powerpoint/2010/main" val="41420750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8882D3-CF88-BE40-995A-155083C23357}" type="datetimeFigureOut">
              <a:rPr lang="en-US" smtClean="0"/>
              <a:t>10/5/2020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04317D-55CC-AC4B-9CC6-B0EE8A328E86}" type="slidenum">
              <a:rPr lang="en-US" smtClean="0"/>
              <a:t>‹#›</a:t>
            </a:fld>
            <a:endParaRPr lang="en-US"/>
          </a:p>
        </p:txBody>
      </p:sp>
    </p:spTree>
    <p:extLst>
      <p:ext uri="{BB962C8B-B14F-4D97-AF65-F5344CB8AC3E}">
        <p14:creationId xmlns:p14="http://schemas.microsoft.com/office/powerpoint/2010/main" val="69199147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04317D-55CC-AC4B-9CC6-B0EE8A328E86}" type="slidenum">
              <a:rPr lang="en-US" smtClean="0"/>
              <a:t>27</a:t>
            </a:fld>
            <a:endParaRPr lang="en-US"/>
          </a:p>
        </p:txBody>
      </p:sp>
    </p:spTree>
    <p:extLst>
      <p:ext uri="{BB962C8B-B14F-4D97-AF65-F5344CB8AC3E}">
        <p14:creationId xmlns:p14="http://schemas.microsoft.com/office/powerpoint/2010/main" val="3212949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7" name="Footer Placeholder 16"/>
          <p:cNvSpPr>
            <a:spLocks noGrp="1"/>
          </p:cNvSpPr>
          <p:nvPr>
            <p:ph type="ftr" sz="quarter" idx="11"/>
          </p:nvPr>
        </p:nvSpPr>
        <p:spPr>
          <a:xfrm>
            <a:off x="304800" y="6410848"/>
            <a:ext cx="3581400" cy="365760"/>
          </a:xfrm>
          <a:prstGeom prst="rect">
            <a:avLst/>
          </a:prstGeom>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8452987" y="6294517"/>
            <a:ext cx="457200" cy="441325"/>
          </a:xfrm>
        </p:spPr>
        <p:txBody>
          <a:bodyPr/>
          <a:lstStyle>
            <a:lvl1pPr>
              <a:defRPr>
                <a:solidFill>
                  <a:srgbClr val="FFFFFF"/>
                </a:solidFill>
              </a:defRPr>
            </a:lvl1pPr>
          </a:lstStyle>
          <a:p>
            <a:fld id="{A6FFBDAD-BBBF-FC47-A21E-B6646637E485}"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
        <p:nvSpPr>
          <p:cNvPr id="20" name="Oval 19"/>
          <p:cNvSpPr/>
          <p:nvPr userDrawn="1"/>
        </p:nvSpPr>
        <p:spPr>
          <a:xfrm>
            <a:off x="4454443" y="2276856"/>
            <a:ext cx="286512" cy="28651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204898" y="6369314"/>
            <a:ext cx="688333" cy="365760"/>
          </a:xfrm>
          <a:prstGeom prst="rect">
            <a:avLst/>
          </a:prstGeom>
        </p:spPr>
        <p:txBody>
          <a:bodyPr/>
          <a:lstStyle/>
          <a:p>
            <a:endParaRPr lang="en-US"/>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FFBDAD-BBBF-FC47-A21E-B6646637E4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6FFBDAD-BBBF-FC47-A21E-B6646637E485}"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204898" y="6369314"/>
            <a:ext cx="688333" cy="365760"/>
          </a:xfrm>
          <a:prstGeom prst="rect">
            <a:avLst/>
          </a:prstGeom>
        </p:spPr>
        <p:txBody>
          <a:bodyPr/>
          <a:lstStyle/>
          <a:p>
            <a:endParaRPr lang="en-US"/>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6FFBDAD-BBBF-FC47-A21E-B6646637E485}"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Slide Number Placeholder 28"/>
          <p:cNvSpPr txBox="1">
            <a:spLocks/>
          </p:cNvSpPr>
          <p:nvPr userDrawn="1"/>
        </p:nvSpPr>
        <p:spPr>
          <a:xfrm>
            <a:off x="8460122" y="6294517"/>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6FFBDAD-BBBF-FC47-A21E-B6646637E485}"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
        <p:nvSpPr>
          <p:cNvPr id="20" name="Slide Number Placeholder 28"/>
          <p:cNvSpPr txBox="1">
            <a:spLocks/>
          </p:cNvSpPr>
          <p:nvPr userDrawn="1"/>
        </p:nvSpPr>
        <p:spPr>
          <a:xfrm>
            <a:off x="8452987" y="6308785"/>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a:prstGeom prst="rect">
            <a:avLst/>
          </a:prstGeom>
        </p:spPr>
        <p:txBody>
          <a:bodyPr/>
          <a:lstStyle/>
          <a:p>
            <a:endParaRPr lang="en-US"/>
          </a:p>
        </p:txBody>
      </p:sp>
      <p:sp>
        <p:nvSpPr>
          <p:cNvPr id="6" name="Footer Placeholder 5"/>
          <p:cNvSpPr>
            <a:spLocks noGrp="1"/>
          </p:cNvSpPr>
          <p:nvPr>
            <p:ph type="ftr" sz="quarter" idx="11"/>
          </p:nvPr>
        </p:nvSpPr>
        <p:spPr>
          <a:xfrm>
            <a:off x="304800" y="6410848"/>
            <a:ext cx="3581400" cy="365760"/>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A6FFBDAD-BBBF-FC47-A21E-B6646637E485}"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a:xfrm>
            <a:off x="8204898" y="6369314"/>
            <a:ext cx="688333" cy="365760"/>
          </a:xfrm>
          <a:prstGeom prst="rect">
            <a:avLst/>
          </a:prstGeom>
        </p:spPr>
        <p:txBody>
          <a:bodyPr/>
          <a:lstStyle/>
          <a:p>
            <a:endParaRPr lang="en-US"/>
          </a:p>
        </p:txBody>
      </p:sp>
      <p:sp>
        <p:nvSpPr>
          <p:cNvPr id="8" name="Footer Placeholder 7"/>
          <p:cNvSpPr>
            <a:spLocks noGrp="1"/>
          </p:cNvSpPr>
          <p:nvPr>
            <p:ph type="ftr" sz="quarter" idx="11"/>
          </p:nvPr>
        </p:nvSpPr>
        <p:spPr>
          <a:xfrm>
            <a:off x="304800" y="6409944"/>
            <a:ext cx="3581400" cy="365760"/>
          </a:xfrm>
          <a:prstGeom prst="rect">
            <a:avLst/>
          </a:prstGeo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6FFBDAD-BBBF-FC47-A21E-B6646637E485}"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a:xfrm>
            <a:off x="8204898" y="6369314"/>
            <a:ext cx="688333" cy="365760"/>
          </a:xfrm>
          <a:prstGeom prst="rect">
            <a:avLst/>
          </a:prstGeom>
        </p:spPr>
        <p:txBody>
          <a:bodyPr/>
          <a:lstStyle/>
          <a:p>
            <a:endParaRPr lang="en-US"/>
          </a:p>
        </p:txBody>
      </p:sp>
      <p:sp>
        <p:nvSpPr>
          <p:cNvPr id="4" name="Footer Placeholder 3"/>
          <p:cNvSpPr>
            <a:spLocks noGrp="1"/>
          </p:cNvSpPr>
          <p:nvPr>
            <p:ph type="ftr" sz="quarter" idx="11"/>
          </p:nvPr>
        </p:nvSpPr>
        <p:spPr>
          <a:xfrm>
            <a:off x="304800" y="6410848"/>
            <a:ext cx="3581400" cy="365760"/>
          </a:xfrm>
          <a:prstGeom prst="rect">
            <a:avLst/>
          </a:prstGeom>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6FFBDAD-BBBF-FC47-A21E-B6646637E4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a:xfrm>
            <a:off x="8204898" y="6369314"/>
            <a:ext cx="688333" cy="365760"/>
          </a:xfrm>
          <a:prstGeom prst="rect">
            <a:avLst/>
          </a:prstGeom>
        </p:spPr>
        <p:txBody>
          <a:bodyPr/>
          <a:lstStyle/>
          <a:p>
            <a:endParaRPr lang="en-US"/>
          </a:p>
        </p:txBody>
      </p:sp>
      <p:sp>
        <p:nvSpPr>
          <p:cNvPr id="3" name="Footer Placeholder 2"/>
          <p:cNvSpPr>
            <a:spLocks noGrp="1"/>
          </p:cNvSpPr>
          <p:nvPr>
            <p:ph type="ftr" sz="quarter" idx="11"/>
          </p:nvPr>
        </p:nvSpPr>
        <p:spPr>
          <a:xfrm>
            <a:off x="304800" y="6410848"/>
            <a:ext cx="3581400" cy="365760"/>
          </a:xfrm>
          <a:prstGeom prst="rect">
            <a:avLst/>
          </a:prstGeom>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6FFBDAD-BBBF-FC47-A21E-B6646637E4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6FFBDAD-BBBF-FC47-A21E-B6646637E485}"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8204898" y="6369314"/>
            <a:ext cx="688333" cy="365760"/>
          </a:xfrm>
          <a:prstGeom prst="rect">
            <a:avLst/>
          </a:prstGeom>
        </p:spPr>
        <p:txBody>
          <a:bodyPr/>
          <a:lstStyle/>
          <a:p>
            <a:endParaRPr lang="en-US"/>
          </a:p>
        </p:txBody>
      </p:sp>
      <p:sp>
        <p:nvSpPr>
          <p:cNvPr id="6" name="Footer Placeholder 5"/>
          <p:cNvSpPr>
            <a:spLocks noGrp="1"/>
          </p:cNvSpPr>
          <p:nvPr>
            <p:ph type="ftr" sz="quarter" idx="11"/>
          </p:nvPr>
        </p:nvSpPr>
        <p:spPr>
          <a:xfrm>
            <a:off x="301752" y="6410848"/>
            <a:ext cx="3383280" cy="365760"/>
          </a:xfrm>
          <a:prstGeom prst="rect">
            <a:avLst/>
          </a:prstGeo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6FFBDAD-BBBF-FC47-A21E-B6646637E485}"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a:prstGeom prst="rect">
            <a:avLst/>
          </a:prstGeom>
        </p:spPr>
        <p:txBody>
          <a:bodyPr/>
          <a:lstStyle/>
          <a:p>
            <a:endParaRPr lang="en-US"/>
          </a:p>
        </p:txBody>
      </p:sp>
      <p:sp>
        <p:nvSpPr>
          <p:cNvPr id="6" name="Footer Placeholder 5"/>
          <p:cNvSpPr>
            <a:spLocks noGrp="1"/>
          </p:cNvSpPr>
          <p:nvPr>
            <p:ph type="ftr" sz="quarter" idx="11"/>
          </p:nvPr>
        </p:nvSpPr>
        <p:spPr>
          <a:xfrm>
            <a:off x="301752" y="6410848"/>
            <a:ext cx="3584448" cy="365760"/>
          </a:xfrm>
          <a:prstGeom prst="rect">
            <a:avLst/>
          </a:prstGeo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454443" y="1143266"/>
            <a:ext cx="286512" cy="28651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8410184" y="6310122"/>
            <a:ext cx="457200" cy="441325"/>
          </a:xfrm>
          <a:prstGeom prst="rect">
            <a:avLst/>
          </a:prstGeom>
        </p:spPr>
        <p:txBody>
          <a:bodyPr vert="horz" lIns="45720" rIns="45720" anchor="ctr">
            <a:normAutofit/>
          </a:bodyPr>
          <a:lstStyle>
            <a:lvl1pPr algn="ctr" eaLnBrk="1" latinLnBrk="0" hangingPunct="1">
              <a:defRPr kumimoji="0" sz="1600">
                <a:solidFill>
                  <a:schemeClr val="bg1"/>
                </a:solidFill>
              </a:defRPr>
            </a:lvl1pPr>
          </a:lstStyle>
          <a:p>
            <a:fld id="{A6FFBDAD-BBBF-FC47-A21E-B6646637E485}"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 name="Footer Placeholder 1"/>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5809A01-1E60-40DE-9C3A-B203809B89A4}"/>
              </a:ext>
            </a:extLst>
          </p:cNvPr>
          <p:cNvSpPr>
            <a:spLocks noGrp="1"/>
          </p:cNvSpPr>
          <p:nvPr>
            <p:ph type="body" idx="1"/>
          </p:nvPr>
        </p:nvSpPr>
        <p:spPr/>
        <p:txBody>
          <a:bodyPr/>
          <a:lstStyle/>
          <a:p>
            <a:endParaRPr lang="en-US"/>
          </a:p>
        </p:txBody>
      </p:sp>
      <p:sp>
        <p:nvSpPr>
          <p:cNvPr id="8" name="Text Placeholder 7">
            <a:extLst>
              <a:ext uri="{FF2B5EF4-FFF2-40B4-BE49-F238E27FC236}">
                <a16:creationId xmlns:a16="http://schemas.microsoft.com/office/drawing/2014/main" id="{DFB10945-4441-4F3E-A0F3-A1E4C727A884}"/>
              </a:ext>
            </a:extLst>
          </p:cNvPr>
          <p:cNvSpPr>
            <a:spLocks noGrp="1"/>
          </p:cNvSpPr>
          <p:nvPr>
            <p:ph type="body" sz="half" idx="3"/>
          </p:nvPr>
        </p:nvSpPr>
        <p:spPr/>
        <p:txBody>
          <a:bodyPr/>
          <a:lstStyle/>
          <a:p>
            <a:endParaRPr lang="en-US" dirty="0"/>
          </a:p>
        </p:txBody>
      </p:sp>
      <p:pic>
        <p:nvPicPr>
          <p:cNvPr id="6" name="Content Placeholder 5" descr="A close up of a sign&#10;&#10;Description automatically generated">
            <a:extLst>
              <a:ext uri="{FF2B5EF4-FFF2-40B4-BE49-F238E27FC236}">
                <a16:creationId xmlns:a16="http://schemas.microsoft.com/office/drawing/2014/main" id="{3C4A5999-5EBD-4354-9F07-3B2B843E2468}"/>
              </a:ext>
            </a:extLst>
          </p:cNvPr>
          <p:cNvPicPr>
            <a:picLocks noGrp="1" noChangeAspect="1"/>
          </p:cNvPicPr>
          <p:nvPr>
            <p:ph sz="quarter" idx="2"/>
          </p:nvPr>
        </p:nvPicPr>
        <p:blipFill>
          <a:blip r:embed="rId2"/>
          <a:stretch>
            <a:fillRect/>
          </a:stretch>
        </p:blipFill>
        <p:spPr>
          <a:xfrm>
            <a:off x="711569" y="2471738"/>
            <a:ext cx="3221887" cy="3817937"/>
          </a:xfrm>
        </p:spPr>
      </p:pic>
      <p:sp>
        <p:nvSpPr>
          <p:cNvPr id="9" name="Content Placeholder 8">
            <a:extLst>
              <a:ext uri="{FF2B5EF4-FFF2-40B4-BE49-F238E27FC236}">
                <a16:creationId xmlns:a16="http://schemas.microsoft.com/office/drawing/2014/main" id="{1CD6950C-76DE-498B-988E-2C359D7DF2E0}"/>
              </a:ext>
            </a:extLst>
          </p:cNvPr>
          <p:cNvSpPr>
            <a:spLocks noGrp="1"/>
          </p:cNvSpPr>
          <p:nvPr>
            <p:ph sz="quarter" idx="4"/>
          </p:nvPr>
        </p:nvSpPr>
        <p:spPr/>
        <p:txBody>
          <a:bodyPr>
            <a:normAutofit lnSpcReduction="10000"/>
          </a:bodyPr>
          <a:lstStyle/>
          <a:p>
            <a:pPr marL="0" indent="0" algn="ctr">
              <a:buNone/>
            </a:pPr>
            <a:r>
              <a:rPr lang="en-US" sz="2400" b="1" dirty="0">
                <a:solidFill>
                  <a:srgbClr val="FF0000"/>
                </a:solidFill>
              </a:rPr>
              <a:t>VML Annual Conference</a:t>
            </a:r>
          </a:p>
          <a:p>
            <a:pPr marL="0" indent="0" algn="ctr">
              <a:buNone/>
            </a:pPr>
            <a:endParaRPr lang="en-US" sz="2400" dirty="0"/>
          </a:p>
          <a:p>
            <a:pPr marL="0" indent="0" algn="ctr">
              <a:buNone/>
            </a:pPr>
            <a:r>
              <a:rPr lang="en-US" sz="2400" dirty="0"/>
              <a:t>October 7, 2020</a:t>
            </a:r>
          </a:p>
          <a:p>
            <a:pPr marL="0" indent="0" algn="ctr">
              <a:buNone/>
            </a:pPr>
            <a:endParaRPr lang="en-US" sz="2400" dirty="0"/>
          </a:p>
          <a:p>
            <a:pPr marL="0" indent="0" algn="ctr">
              <a:buNone/>
            </a:pPr>
            <a:r>
              <a:rPr lang="en-US" sz="2400" dirty="0"/>
              <a:t>Jim Regimbal, </a:t>
            </a:r>
          </a:p>
          <a:p>
            <a:pPr marL="0" indent="0" algn="ctr">
              <a:buNone/>
            </a:pPr>
            <a:r>
              <a:rPr lang="en-US" sz="2400" dirty="0"/>
              <a:t>Principal, Fiscal Analytics</a:t>
            </a:r>
          </a:p>
          <a:p>
            <a:pPr marL="0" indent="0" algn="ctr">
              <a:buNone/>
            </a:pPr>
            <a:endParaRPr lang="en-US" sz="2400" dirty="0"/>
          </a:p>
          <a:p>
            <a:pPr marL="0" indent="0" algn="ctr">
              <a:buNone/>
            </a:pPr>
            <a:r>
              <a:rPr lang="en-US" sz="2400" dirty="0"/>
              <a:t>Neal Menkes,</a:t>
            </a:r>
          </a:p>
          <a:p>
            <a:pPr marL="0" indent="0" algn="ctr">
              <a:buNone/>
            </a:pPr>
            <a:r>
              <a:rPr lang="en-US" sz="2400" dirty="0"/>
              <a:t>VML Consultant</a:t>
            </a:r>
          </a:p>
        </p:txBody>
      </p:sp>
      <p:sp>
        <p:nvSpPr>
          <p:cNvPr id="3" name="Slide Number Placeholder 2">
            <a:extLst>
              <a:ext uri="{FF2B5EF4-FFF2-40B4-BE49-F238E27FC236}">
                <a16:creationId xmlns:a16="http://schemas.microsoft.com/office/drawing/2014/main" id="{3F226320-96D1-492A-8ABA-753ED06ABC12}"/>
              </a:ext>
            </a:extLst>
          </p:cNvPr>
          <p:cNvSpPr>
            <a:spLocks noGrp="1"/>
          </p:cNvSpPr>
          <p:nvPr>
            <p:ph type="sldNum" sz="quarter" idx="12"/>
          </p:nvPr>
        </p:nvSpPr>
        <p:spPr/>
        <p:txBody>
          <a:bodyPr/>
          <a:lstStyle/>
          <a:p>
            <a:fld id="{A6FFBDAD-BBBF-FC47-A21E-B6646637E485}" type="slidenum">
              <a:rPr lang="en-US" smtClean="0"/>
              <a:t>1</a:t>
            </a:fld>
            <a:endParaRPr lang="en-US" dirty="0"/>
          </a:p>
        </p:txBody>
      </p:sp>
      <p:sp>
        <p:nvSpPr>
          <p:cNvPr id="2" name="Title 1">
            <a:extLst>
              <a:ext uri="{FF2B5EF4-FFF2-40B4-BE49-F238E27FC236}">
                <a16:creationId xmlns:a16="http://schemas.microsoft.com/office/drawing/2014/main" id="{7355C02E-9119-408D-9D61-CC7674ED034F}"/>
              </a:ext>
            </a:extLst>
          </p:cNvPr>
          <p:cNvSpPr>
            <a:spLocks noGrp="1"/>
          </p:cNvSpPr>
          <p:nvPr>
            <p:ph type="title"/>
          </p:nvPr>
        </p:nvSpPr>
        <p:spPr>
          <a:xfrm>
            <a:off x="301752" y="283464"/>
            <a:ext cx="8534400" cy="758952"/>
          </a:xfrm>
        </p:spPr>
        <p:txBody>
          <a:bodyPr>
            <a:normAutofit fontScale="90000"/>
          </a:bodyPr>
          <a:lstStyle/>
          <a:p>
            <a:r>
              <a:rPr lang="en-US" sz="3200" b="1" dirty="0">
                <a:solidFill>
                  <a:srgbClr val="002060"/>
                </a:solidFill>
                <a:latin typeface="Times New Roman" charset="0"/>
                <a:cs typeface="Times New Roman" charset="0"/>
              </a:rPr>
              <a:t>BUDGET CHALLENGES</a:t>
            </a:r>
            <a:br>
              <a:rPr lang="en-US" sz="3200" b="1" dirty="0">
                <a:solidFill>
                  <a:srgbClr val="002060"/>
                </a:solidFill>
                <a:latin typeface="Times New Roman" charset="0"/>
                <a:cs typeface="Times New Roman" charset="0"/>
              </a:rPr>
            </a:br>
            <a:r>
              <a:rPr lang="en-US" sz="3100" b="1" i="1" dirty="0">
                <a:solidFill>
                  <a:srgbClr val="002060"/>
                </a:solidFill>
                <a:latin typeface="Times New Roman" charset="0"/>
                <a:cs typeface="Times New Roman" charset="0"/>
              </a:rPr>
              <a:t>Now And In January</a:t>
            </a:r>
            <a:endParaRPr lang="en-US" sz="3100" i="1" dirty="0"/>
          </a:p>
        </p:txBody>
      </p:sp>
    </p:spTree>
    <p:extLst>
      <p:ext uri="{BB962C8B-B14F-4D97-AF65-F5344CB8AC3E}">
        <p14:creationId xmlns:p14="http://schemas.microsoft.com/office/powerpoint/2010/main" val="166158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FC45-BF0A-4ACD-9E23-17A77DFBC28C}"/>
              </a:ext>
            </a:extLst>
          </p:cNvPr>
          <p:cNvSpPr>
            <a:spLocks noGrp="1"/>
          </p:cNvSpPr>
          <p:nvPr>
            <p:ph type="title"/>
          </p:nvPr>
        </p:nvSpPr>
        <p:spPr>
          <a:xfrm>
            <a:off x="301752" y="332291"/>
            <a:ext cx="8534400" cy="703729"/>
          </a:xfrm>
        </p:spPr>
        <p:txBody>
          <a:bodyPr>
            <a:normAutofit fontScale="90000"/>
          </a:bodyPr>
          <a:lstStyle/>
          <a:p>
            <a:r>
              <a:rPr lang="en-US" sz="2800" dirty="0"/>
              <a:t>House Allocation of </a:t>
            </a:r>
            <a:br>
              <a:rPr lang="en-US" sz="2800" dirty="0"/>
            </a:br>
            <a:r>
              <a:rPr lang="en-US" sz="2800" dirty="0"/>
              <a:t>Remaining $1.3 </a:t>
            </a:r>
            <a:r>
              <a:rPr lang="en-US" sz="2800" dirty="0" err="1"/>
              <a:t>Bil</a:t>
            </a:r>
            <a:r>
              <a:rPr lang="en-US" sz="2800" dirty="0"/>
              <a:t>. in CARES ACT Funding</a:t>
            </a:r>
          </a:p>
        </p:txBody>
      </p:sp>
      <p:sp>
        <p:nvSpPr>
          <p:cNvPr id="3" name="Slide Number Placeholder 2">
            <a:extLst>
              <a:ext uri="{FF2B5EF4-FFF2-40B4-BE49-F238E27FC236}">
                <a16:creationId xmlns:a16="http://schemas.microsoft.com/office/drawing/2014/main" id="{5DE17E81-90AB-483D-A4F2-AB49C2FCC064}"/>
              </a:ext>
            </a:extLst>
          </p:cNvPr>
          <p:cNvSpPr>
            <a:spLocks noGrp="1"/>
          </p:cNvSpPr>
          <p:nvPr>
            <p:ph type="sldNum" sz="quarter" idx="12"/>
          </p:nvPr>
        </p:nvSpPr>
        <p:spPr/>
        <p:txBody>
          <a:bodyPr/>
          <a:lstStyle/>
          <a:p>
            <a:fld id="{A6FFBDAD-BBBF-FC47-A21E-B6646637E485}" type="slidenum">
              <a:rPr lang="en-US" smtClean="0"/>
              <a:t>10</a:t>
            </a:fld>
            <a:endParaRPr lang="en-US"/>
          </a:p>
        </p:txBody>
      </p:sp>
      <p:pic>
        <p:nvPicPr>
          <p:cNvPr id="5" name="Picture 4">
            <a:extLst>
              <a:ext uri="{FF2B5EF4-FFF2-40B4-BE49-F238E27FC236}">
                <a16:creationId xmlns:a16="http://schemas.microsoft.com/office/drawing/2014/main" id="{B0E5F4BC-44F9-4F5F-8AC2-C3F255096203}"/>
              </a:ext>
            </a:extLst>
          </p:cNvPr>
          <p:cNvPicPr>
            <a:picLocks noChangeAspect="1"/>
          </p:cNvPicPr>
          <p:nvPr/>
        </p:nvPicPr>
        <p:blipFill>
          <a:blip r:embed="rId2"/>
          <a:stretch>
            <a:fillRect/>
          </a:stretch>
        </p:blipFill>
        <p:spPr>
          <a:xfrm>
            <a:off x="1504950" y="1326776"/>
            <a:ext cx="6134100" cy="4812086"/>
          </a:xfrm>
          <a:prstGeom prst="rect">
            <a:avLst/>
          </a:prstGeom>
        </p:spPr>
      </p:pic>
    </p:spTree>
    <p:extLst>
      <p:ext uri="{BB962C8B-B14F-4D97-AF65-F5344CB8AC3E}">
        <p14:creationId xmlns:p14="http://schemas.microsoft.com/office/powerpoint/2010/main" val="2503172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397BE-027A-4C30-BE88-FDBC96E56136}"/>
              </a:ext>
            </a:extLst>
          </p:cNvPr>
          <p:cNvSpPr>
            <a:spLocks noGrp="1"/>
          </p:cNvSpPr>
          <p:nvPr>
            <p:ph type="title"/>
          </p:nvPr>
        </p:nvSpPr>
        <p:spPr>
          <a:xfrm>
            <a:off x="0" y="781543"/>
            <a:ext cx="8534400" cy="745505"/>
          </a:xfrm>
        </p:spPr>
        <p:txBody>
          <a:bodyPr>
            <a:normAutofit fontScale="90000"/>
          </a:bodyPr>
          <a:lstStyle/>
          <a:p>
            <a:r>
              <a:rPr lang="en-US" dirty="0"/>
              <a:t>Significant HAC Language Changes to</a:t>
            </a:r>
            <a:br>
              <a:rPr lang="en-US" dirty="0"/>
            </a:br>
            <a:r>
              <a:rPr lang="en-US" dirty="0"/>
              <a:t> Special Session Introduced Budget</a:t>
            </a:r>
            <a:br>
              <a:rPr lang="en-US" dirty="0"/>
            </a:br>
            <a:endParaRPr lang="en-US" dirty="0"/>
          </a:p>
        </p:txBody>
      </p:sp>
      <p:sp>
        <p:nvSpPr>
          <p:cNvPr id="3" name="Slide Number Placeholder 2">
            <a:extLst>
              <a:ext uri="{FF2B5EF4-FFF2-40B4-BE49-F238E27FC236}">
                <a16:creationId xmlns:a16="http://schemas.microsoft.com/office/drawing/2014/main" id="{1C630D06-9204-45B8-8FE3-0B566F0B2D7C}"/>
              </a:ext>
            </a:extLst>
          </p:cNvPr>
          <p:cNvSpPr>
            <a:spLocks noGrp="1"/>
          </p:cNvSpPr>
          <p:nvPr>
            <p:ph type="sldNum" sz="quarter" idx="12"/>
          </p:nvPr>
        </p:nvSpPr>
        <p:spPr/>
        <p:txBody>
          <a:bodyPr/>
          <a:lstStyle/>
          <a:p>
            <a:fld id="{A6FFBDAD-BBBF-FC47-A21E-B6646637E485}" type="slidenum">
              <a:rPr lang="en-US" smtClean="0"/>
              <a:t>11</a:t>
            </a:fld>
            <a:endParaRPr lang="en-US" dirty="0"/>
          </a:p>
        </p:txBody>
      </p:sp>
      <p:sp>
        <p:nvSpPr>
          <p:cNvPr id="4" name="Content Placeholder 3">
            <a:extLst>
              <a:ext uri="{FF2B5EF4-FFF2-40B4-BE49-F238E27FC236}">
                <a16:creationId xmlns:a16="http://schemas.microsoft.com/office/drawing/2014/main" id="{B6F03AB1-136D-4572-BB0B-7F006060BE0E}"/>
              </a:ext>
            </a:extLst>
          </p:cNvPr>
          <p:cNvSpPr>
            <a:spLocks noGrp="1"/>
          </p:cNvSpPr>
          <p:nvPr>
            <p:ph sz="quarter" idx="1"/>
          </p:nvPr>
        </p:nvSpPr>
        <p:spPr/>
        <p:txBody>
          <a:bodyPr>
            <a:noAutofit/>
          </a:bodyPr>
          <a:lstStyle/>
          <a:p>
            <a:r>
              <a:rPr lang="en-US" sz="1400" dirty="0"/>
              <a:t>Language extending the utility disconnection moratorium until 60 days after the end of declared state of emergency or improved health situation. It also creates a repayment plan for customers with accounts in arrears and provides an “off-ramp” from the moratorium for utilities should accounts receivable arrearages exceed 1% - 2% of the utilities operating revenues in Virginia.  Also, an appropriation of $120 million of CRF funding is proposed to pay down customer accounts in arrears.</a:t>
            </a:r>
          </a:p>
          <a:p>
            <a:r>
              <a:rPr lang="en-US" sz="1400" dirty="0"/>
              <a:t>Language recognizing the current order from the CDC placing a national moratorium for evictions and outlines Virginia’s policy towards evictions should the CDC order no longer be in effect, which relies on the creation of payment plans and application to the Rent and Mortgage Relief Program prior to any evictions related action taking place. It also expands the usage of additional Housing Trust Fund dollars to extend Rent and Mortgage Relief program after the expiration of CRF.</a:t>
            </a:r>
          </a:p>
          <a:p>
            <a:r>
              <a:rPr lang="en-US" sz="1400" dirty="0"/>
              <a:t>Language giving time to assess impact of K-12 ADM losses on school division budgets.  Language will direct DOE to not adjust payments in January, allowing General Assembly to review scope of ADM changes during 2021 Session.</a:t>
            </a:r>
          </a:p>
          <a:p>
            <a:r>
              <a:rPr lang="en-US" sz="1400" dirty="0"/>
              <a:t>Language giving school divisions more flexibility during the current fiscal year, including waiving pupil/teacher ratios for school counselors and English learner teachers; delaying implementation of a new requirement to reserve 30% of Infrastructure &amp; Operations Per Pupil Funds (Lottery PPA) for non-recurring costs; and permitting textbook funds to be used for remote learning or reopening costs incurred due to COVID-19 and removes local match requirement for FY 2021.</a:t>
            </a:r>
          </a:p>
          <a:p>
            <a:r>
              <a:rPr lang="en-US" sz="1400" dirty="0"/>
              <a:t>Language requiring the Governor to propose a plan for expenditure of any additional federal coronavirus aid funds made available in his December budget submission.</a:t>
            </a:r>
          </a:p>
          <a:p>
            <a:endParaRPr lang="en-US" sz="1400" dirty="0"/>
          </a:p>
        </p:txBody>
      </p:sp>
    </p:spTree>
    <p:extLst>
      <p:ext uri="{BB962C8B-B14F-4D97-AF65-F5344CB8AC3E}">
        <p14:creationId xmlns:p14="http://schemas.microsoft.com/office/powerpoint/2010/main" val="1934330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BC794-EE80-4159-AED8-3255132030B1}"/>
              </a:ext>
            </a:extLst>
          </p:cNvPr>
          <p:cNvSpPr>
            <a:spLocks noGrp="1"/>
          </p:cNvSpPr>
          <p:nvPr>
            <p:ph type="title"/>
          </p:nvPr>
        </p:nvSpPr>
        <p:spPr>
          <a:xfrm>
            <a:off x="301752" y="389965"/>
            <a:ext cx="8534400" cy="758952"/>
          </a:xfrm>
        </p:spPr>
        <p:txBody>
          <a:bodyPr>
            <a:normAutofit fontScale="90000"/>
          </a:bodyPr>
          <a:lstStyle/>
          <a:p>
            <a:r>
              <a:rPr lang="en-US" dirty="0"/>
              <a:t>SFAC Spending Changes to </a:t>
            </a:r>
            <a:br>
              <a:rPr lang="en-US" dirty="0"/>
            </a:br>
            <a:r>
              <a:rPr lang="en-US" dirty="0"/>
              <a:t>Special Session Introduced Budget</a:t>
            </a:r>
          </a:p>
        </p:txBody>
      </p:sp>
      <p:sp>
        <p:nvSpPr>
          <p:cNvPr id="3" name="Slide Number Placeholder 2">
            <a:extLst>
              <a:ext uri="{FF2B5EF4-FFF2-40B4-BE49-F238E27FC236}">
                <a16:creationId xmlns:a16="http://schemas.microsoft.com/office/drawing/2014/main" id="{7CFC4DD7-131D-41F7-8955-46618C00D61A}"/>
              </a:ext>
            </a:extLst>
          </p:cNvPr>
          <p:cNvSpPr>
            <a:spLocks noGrp="1"/>
          </p:cNvSpPr>
          <p:nvPr>
            <p:ph type="sldNum" sz="quarter" idx="12"/>
          </p:nvPr>
        </p:nvSpPr>
        <p:spPr/>
        <p:txBody>
          <a:bodyPr/>
          <a:lstStyle/>
          <a:p>
            <a:fld id="{A6FFBDAD-BBBF-FC47-A21E-B6646637E485}" type="slidenum">
              <a:rPr lang="en-US" smtClean="0"/>
              <a:t>12</a:t>
            </a:fld>
            <a:endParaRPr lang="en-US"/>
          </a:p>
        </p:txBody>
      </p:sp>
      <p:pic>
        <p:nvPicPr>
          <p:cNvPr id="4" name="Picture 3">
            <a:extLst>
              <a:ext uri="{FF2B5EF4-FFF2-40B4-BE49-F238E27FC236}">
                <a16:creationId xmlns:a16="http://schemas.microsoft.com/office/drawing/2014/main" id="{06D8882C-A689-4F0B-A15E-30CA35B1143F}"/>
              </a:ext>
            </a:extLst>
          </p:cNvPr>
          <p:cNvPicPr>
            <a:picLocks noChangeAspect="1"/>
          </p:cNvPicPr>
          <p:nvPr/>
        </p:nvPicPr>
        <p:blipFill>
          <a:blip r:embed="rId2"/>
          <a:stretch>
            <a:fillRect/>
          </a:stretch>
        </p:blipFill>
        <p:spPr>
          <a:xfrm>
            <a:off x="1201864" y="1477345"/>
            <a:ext cx="6734175" cy="4333875"/>
          </a:xfrm>
          <a:prstGeom prst="rect">
            <a:avLst/>
          </a:prstGeom>
        </p:spPr>
      </p:pic>
    </p:spTree>
    <p:extLst>
      <p:ext uri="{BB962C8B-B14F-4D97-AF65-F5344CB8AC3E}">
        <p14:creationId xmlns:p14="http://schemas.microsoft.com/office/powerpoint/2010/main" val="3656300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F7FC-4254-48DB-B9DF-4B1A4D368534}"/>
              </a:ext>
            </a:extLst>
          </p:cNvPr>
          <p:cNvSpPr>
            <a:spLocks noGrp="1"/>
          </p:cNvSpPr>
          <p:nvPr>
            <p:ph type="title"/>
          </p:nvPr>
        </p:nvSpPr>
        <p:spPr>
          <a:xfrm>
            <a:off x="301752" y="398930"/>
            <a:ext cx="8534400" cy="758952"/>
          </a:xfrm>
        </p:spPr>
        <p:txBody>
          <a:bodyPr>
            <a:normAutofit fontScale="90000"/>
          </a:bodyPr>
          <a:lstStyle/>
          <a:p>
            <a:r>
              <a:rPr lang="en-US" dirty="0"/>
              <a:t>SFAC Spending Changes to </a:t>
            </a:r>
            <a:br>
              <a:rPr lang="en-US" dirty="0"/>
            </a:br>
            <a:r>
              <a:rPr lang="en-US" dirty="0"/>
              <a:t>Special Session Introduced Budget (Cont’d)</a:t>
            </a:r>
          </a:p>
        </p:txBody>
      </p:sp>
      <p:sp>
        <p:nvSpPr>
          <p:cNvPr id="3" name="Slide Number Placeholder 2">
            <a:extLst>
              <a:ext uri="{FF2B5EF4-FFF2-40B4-BE49-F238E27FC236}">
                <a16:creationId xmlns:a16="http://schemas.microsoft.com/office/drawing/2014/main" id="{E3E88F78-DA4C-4A4E-A4F2-E7B031FB3ACF}"/>
              </a:ext>
            </a:extLst>
          </p:cNvPr>
          <p:cNvSpPr>
            <a:spLocks noGrp="1"/>
          </p:cNvSpPr>
          <p:nvPr>
            <p:ph type="sldNum" sz="quarter" idx="12"/>
          </p:nvPr>
        </p:nvSpPr>
        <p:spPr/>
        <p:txBody>
          <a:bodyPr/>
          <a:lstStyle/>
          <a:p>
            <a:fld id="{A6FFBDAD-BBBF-FC47-A21E-B6646637E485}" type="slidenum">
              <a:rPr lang="en-US" smtClean="0"/>
              <a:t>13</a:t>
            </a:fld>
            <a:endParaRPr lang="en-US"/>
          </a:p>
        </p:txBody>
      </p:sp>
      <p:pic>
        <p:nvPicPr>
          <p:cNvPr id="4" name="Picture 3">
            <a:extLst>
              <a:ext uri="{FF2B5EF4-FFF2-40B4-BE49-F238E27FC236}">
                <a16:creationId xmlns:a16="http://schemas.microsoft.com/office/drawing/2014/main" id="{601E7285-798E-4124-A269-36B2AE2B52B2}"/>
              </a:ext>
            </a:extLst>
          </p:cNvPr>
          <p:cNvPicPr>
            <a:picLocks noChangeAspect="1"/>
          </p:cNvPicPr>
          <p:nvPr/>
        </p:nvPicPr>
        <p:blipFill>
          <a:blip r:embed="rId2"/>
          <a:stretch>
            <a:fillRect/>
          </a:stretch>
        </p:blipFill>
        <p:spPr>
          <a:xfrm>
            <a:off x="1204912" y="1592356"/>
            <a:ext cx="6734175" cy="4533900"/>
          </a:xfrm>
          <a:prstGeom prst="rect">
            <a:avLst/>
          </a:prstGeom>
        </p:spPr>
      </p:pic>
    </p:spTree>
    <p:extLst>
      <p:ext uri="{BB962C8B-B14F-4D97-AF65-F5344CB8AC3E}">
        <p14:creationId xmlns:p14="http://schemas.microsoft.com/office/powerpoint/2010/main" val="1316973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6DB9D-0D7C-BC4C-90CB-BF4A209D31D6}"/>
              </a:ext>
            </a:extLst>
          </p:cNvPr>
          <p:cNvSpPr>
            <a:spLocks noGrp="1"/>
          </p:cNvSpPr>
          <p:nvPr>
            <p:ph type="title"/>
          </p:nvPr>
        </p:nvSpPr>
        <p:spPr/>
        <p:txBody>
          <a:bodyPr/>
          <a:lstStyle/>
          <a:p>
            <a:r>
              <a:rPr lang="en-US" dirty="0"/>
              <a:t>SFAC Contingent Spending Items</a:t>
            </a:r>
          </a:p>
        </p:txBody>
      </p:sp>
      <p:sp>
        <p:nvSpPr>
          <p:cNvPr id="3" name="Slide Number Placeholder 2">
            <a:extLst>
              <a:ext uri="{FF2B5EF4-FFF2-40B4-BE49-F238E27FC236}">
                <a16:creationId xmlns:a16="http://schemas.microsoft.com/office/drawing/2014/main" id="{3FC6615A-2CEC-B243-AD58-54E7130B3D25}"/>
              </a:ext>
            </a:extLst>
          </p:cNvPr>
          <p:cNvSpPr>
            <a:spLocks noGrp="1"/>
          </p:cNvSpPr>
          <p:nvPr>
            <p:ph type="sldNum" sz="quarter" idx="12"/>
          </p:nvPr>
        </p:nvSpPr>
        <p:spPr/>
        <p:txBody>
          <a:bodyPr/>
          <a:lstStyle/>
          <a:p>
            <a:fld id="{A6FFBDAD-BBBF-FC47-A21E-B6646637E485}" type="slidenum">
              <a:rPr lang="en-US" smtClean="0"/>
              <a:t>14</a:t>
            </a:fld>
            <a:endParaRPr lang="en-US" dirty="0"/>
          </a:p>
        </p:txBody>
      </p:sp>
      <p:sp>
        <p:nvSpPr>
          <p:cNvPr id="4" name="Content Placeholder 3">
            <a:extLst>
              <a:ext uri="{FF2B5EF4-FFF2-40B4-BE49-F238E27FC236}">
                <a16:creationId xmlns:a16="http://schemas.microsoft.com/office/drawing/2014/main" id="{6A4CEBAC-F38D-9747-B423-0372E0FDF424}"/>
              </a:ext>
            </a:extLst>
          </p:cNvPr>
          <p:cNvSpPr>
            <a:spLocks noGrp="1"/>
          </p:cNvSpPr>
          <p:nvPr>
            <p:ph sz="quarter" idx="1"/>
          </p:nvPr>
        </p:nvSpPr>
        <p:spPr/>
        <p:txBody>
          <a:bodyPr>
            <a:normAutofit/>
          </a:bodyPr>
          <a:lstStyle/>
          <a:p>
            <a:r>
              <a:rPr lang="en-US" sz="1400" dirty="0"/>
              <a:t>Allocates contingent appropriations in priority order below based on whether GF revenues are above the official general fund revenue estimate for fiscal year 2022.</a:t>
            </a:r>
          </a:p>
        </p:txBody>
      </p:sp>
      <p:pic>
        <p:nvPicPr>
          <p:cNvPr id="6" name="Picture 5">
            <a:extLst>
              <a:ext uri="{FF2B5EF4-FFF2-40B4-BE49-F238E27FC236}">
                <a16:creationId xmlns:a16="http://schemas.microsoft.com/office/drawing/2014/main" id="{71AFAA24-F2BD-6F4D-9184-C0F7D856C03D}"/>
              </a:ext>
            </a:extLst>
          </p:cNvPr>
          <p:cNvPicPr>
            <a:picLocks noChangeAspect="1"/>
          </p:cNvPicPr>
          <p:nvPr/>
        </p:nvPicPr>
        <p:blipFill>
          <a:blip r:embed="rId2"/>
          <a:stretch>
            <a:fillRect/>
          </a:stretch>
        </p:blipFill>
        <p:spPr>
          <a:xfrm>
            <a:off x="578612" y="2225548"/>
            <a:ext cx="7950200" cy="3873500"/>
          </a:xfrm>
          <a:prstGeom prst="rect">
            <a:avLst/>
          </a:prstGeom>
        </p:spPr>
      </p:pic>
    </p:spTree>
    <p:extLst>
      <p:ext uri="{BB962C8B-B14F-4D97-AF65-F5344CB8AC3E}">
        <p14:creationId xmlns:p14="http://schemas.microsoft.com/office/powerpoint/2010/main" val="2240692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FC45-BF0A-4ACD-9E23-17A77DFBC28C}"/>
              </a:ext>
            </a:extLst>
          </p:cNvPr>
          <p:cNvSpPr>
            <a:spLocks noGrp="1"/>
          </p:cNvSpPr>
          <p:nvPr>
            <p:ph type="title"/>
          </p:nvPr>
        </p:nvSpPr>
        <p:spPr>
          <a:xfrm>
            <a:off x="301752" y="332291"/>
            <a:ext cx="8534400" cy="703729"/>
          </a:xfrm>
        </p:spPr>
        <p:txBody>
          <a:bodyPr>
            <a:normAutofit fontScale="90000"/>
          </a:bodyPr>
          <a:lstStyle/>
          <a:p>
            <a:r>
              <a:rPr lang="en-US" sz="2800" dirty="0"/>
              <a:t>Senate Allocation</a:t>
            </a:r>
            <a:br>
              <a:rPr lang="en-US" sz="2800" dirty="0"/>
            </a:br>
            <a:r>
              <a:rPr lang="en-US" sz="2800" dirty="0"/>
              <a:t> of Remaining $1.3 </a:t>
            </a:r>
            <a:r>
              <a:rPr lang="en-US" sz="2800" dirty="0" err="1"/>
              <a:t>Bil</a:t>
            </a:r>
            <a:r>
              <a:rPr lang="en-US" sz="2800" dirty="0"/>
              <a:t>. CARES ACT Funding</a:t>
            </a:r>
          </a:p>
        </p:txBody>
      </p:sp>
      <p:sp>
        <p:nvSpPr>
          <p:cNvPr id="3" name="Slide Number Placeholder 2">
            <a:extLst>
              <a:ext uri="{FF2B5EF4-FFF2-40B4-BE49-F238E27FC236}">
                <a16:creationId xmlns:a16="http://schemas.microsoft.com/office/drawing/2014/main" id="{5DE17E81-90AB-483D-A4F2-AB49C2FCC064}"/>
              </a:ext>
            </a:extLst>
          </p:cNvPr>
          <p:cNvSpPr>
            <a:spLocks noGrp="1"/>
          </p:cNvSpPr>
          <p:nvPr>
            <p:ph type="sldNum" sz="quarter" idx="12"/>
          </p:nvPr>
        </p:nvSpPr>
        <p:spPr/>
        <p:txBody>
          <a:bodyPr/>
          <a:lstStyle/>
          <a:p>
            <a:fld id="{A6FFBDAD-BBBF-FC47-A21E-B6646637E485}" type="slidenum">
              <a:rPr lang="en-US" smtClean="0"/>
              <a:t>15</a:t>
            </a:fld>
            <a:endParaRPr lang="en-US"/>
          </a:p>
        </p:txBody>
      </p:sp>
      <p:pic>
        <p:nvPicPr>
          <p:cNvPr id="4" name="Picture 3">
            <a:extLst>
              <a:ext uri="{FF2B5EF4-FFF2-40B4-BE49-F238E27FC236}">
                <a16:creationId xmlns:a16="http://schemas.microsoft.com/office/drawing/2014/main" id="{9AB0A85D-5AC8-4693-9D22-4F5CD4377403}"/>
              </a:ext>
            </a:extLst>
          </p:cNvPr>
          <p:cNvPicPr>
            <a:picLocks noChangeAspect="1"/>
          </p:cNvPicPr>
          <p:nvPr/>
        </p:nvPicPr>
        <p:blipFill>
          <a:blip r:embed="rId2"/>
          <a:stretch>
            <a:fillRect/>
          </a:stretch>
        </p:blipFill>
        <p:spPr>
          <a:xfrm>
            <a:off x="825757" y="2244436"/>
            <a:ext cx="7392961" cy="2401455"/>
          </a:xfrm>
          <a:prstGeom prst="rect">
            <a:avLst/>
          </a:prstGeom>
        </p:spPr>
      </p:pic>
    </p:spTree>
    <p:extLst>
      <p:ext uri="{BB962C8B-B14F-4D97-AF65-F5344CB8AC3E}">
        <p14:creationId xmlns:p14="http://schemas.microsoft.com/office/powerpoint/2010/main" val="2300746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311F5-DA98-4682-9C84-1B9DFEF37A35}"/>
              </a:ext>
            </a:extLst>
          </p:cNvPr>
          <p:cNvSpPr>
            <a:spLocks noGrp="1"/>
          </p:cNvSpPr>
          <p:nvPr>
            <p:ph type="title"/>
          </p:nvPr>
        </p:nvSpPr>
        <p:spPr>
          <a:xfrm>
            <a:off x="323088" y="488082"/>
            <a:ext cx="8534400" cy="758952"/>
          </a:xfrm>
        </p:spPr>
        <p:txBody>
          <a:bodyPr>
            <a:normAutofit fontScale="90000"/>
          </a:bodyPr>
          <a:lstStyle/>
          <a:p>
            <a:r>
              <a:rPr lang="en-US" dirty="0"/>
              <a:t>Significant SFAC Language Changes to</a:t>
            </a:r>
            <a:br>
              <a:rPr lang="en-US" dirty="0"/>
            </a:br>
            <a:r>
              <a:rPr lang="en-US" dirty="0"/>
              <a:t> Special Session Introduced Budget</a:t>
            </a:r>
          </a:p>
        </p:txBody>
      </p:sp>
      <p:sp>
        <p:nvSpPr>
          <p:cNvPr id="3" name="Slide Number Placeholder 2">
            <a:extLst>
              <a:ext uri="{FF2B5EF4-FFF2-40B4-BE49-F238E27FC236}">
                <a16:creationId xmlns:a16="http://schemas.microsoft.com/office/drawing/2014/main" id="{06F01DE8-9C8A-4260-BC1A-404939C93E85}"/>
              </a:ext>
            </a:extLst>
          </p:cNvPr>
          <p:cNvSpPr>
            <a:spLocks noGrp="1"/>
          </p:cNvSpPr>
          <p:nvPr>
            <p:ph type="sldNum" sz="quarter" idx="12"/>
          </p:nvPr>
        </p:nvSpPr>
        <p:spPr/>
        <p:txBody>
          <a:bodyPr/>
          <a:lstStyle/>
          <a:p>
            <a:fld id="{A6FFBDAD-BBBF-FC47-A21E-B6646637E485}" type="slidenum">
              <a:rPr lang="en-US" smtClean="0"/>
              <a:t>16</a:t>
            </a:fld>
            <a:endParaRPr lang="en-US" dirty="0"/>
          </a:p>
        </p:txBody>
      </p:sp>
      <p:sp>
        <p:nvSpPr>
          <p:cNvPr id="4" name="Content Placeholder 3">
            <a:extLst>
              <a:ext uri="{FF2B5EF4-FFF2-40B4-BE49-F238E27FC236}">
                <a16:creationId xmlns:a16="http://schemas.microsoft.com/office/drawing/2014/main" id="{5B01C59E-DE6A-42DE-B2E7-A8B408468F2D}"/>
              </a:ext>
            </a:extLst>
          </p:cNvPr>
          <p:cNvSpPr>
            <a:spLocks noGrp="1"/>
          </p:cNvSpPr>
          <p:nvPr>
            <p:ph sz="quarter" idx="1"/>
          </p:nvPr>
        </p:nvSpPr>
        <p:spPr/>
        <p:txBody>
          <a:bodyPr>
            <a:noAutofit/>
          </a:bodyPr>
          <a:lstStyle/>
          <a:p>
            <a:r>
              <a:rPr lang="en-US" sz="1500" dirty="0"/>
              <a:t>Language provides for a moratorium on utility disconnections for non-payment of bills or fees during a declared state of emergency of a communicable disease of public health threat, to include electric companies and natural gas suppliers subject to regulation of the State Corporation Commission (SCC), electric and gas municipal utilities, and water suppliers and wastewater service providers. It also requires utilities to offer customers a COVID Relief Repayment Plan to pay past-due amounts, provides for an exemption from the moratorium for utilities under certain conditions, directs the SCC to allow for the timely recovery of bad debt obligations for utilities, excluding Phase II utilities, and directs Phase II utilities to forgive jurisdictional customer debt for those 30 days in arrears as of September 30, 2020.</a:t>
            </a:r>
          </a:p>
          <a:p>
            <a:r>
              <a:rPr lang="en-US" sz="1500" dirty="0">
                <a:solidFill>
                  <a:srgbClr val="333333"/>
                </a:solidFill>
              </a:rPr>
              <a:t>A</a:t>
            </a:r>
            <a:r>
              <a:rPr lang="en-US" sz="1500" b="0" i="0" dirty="0">
                <a:solidFill>
                  <a:srgbClr val="333333"/>
                </a:solidFill>
                <a:effectLst/>
              </a:rPr>
              <a:t>dds language prohibiting the reduction of private day school rates for students with disabilities due to the use of remote learning or telehealth services during a pandemic or declared public health emergency.</a:t>
            </a:r>
          </a:p>
          <a:p>
            <a:r>
              <a:rPr lang="en-US" sz="1500" dirty="0">
                <a:solidFill>
                  <a:srgbClr val="333333"/>
                </a:solidFill>
              </a:rPr>
              <a:t>R</a:t>
            </a:r>
            <a:r>
              <a:rPr lang="en-US" sz="1500" b="0" i="0" dirty="0">
                <a:solidFill>
                  <a:srgbClr val="333333"/>
                </a:solidFill>
                <a:effectLst/>
              </a:rPr>
              <a:t>emoves language directing the Secretaries of Natural Resources and Agriculture and Forestry to develop a plan to require landfill operators to pay a solid waste disposal fee.</a:t>
            </a:r>
          </a:p>
          <a:p>
            <a:r>
              <a:rPr lang="en-US" sz="1500" dirty="0"/>
              <a:t>Language establishing a Joint Subcommittee of the House Appropriations and Senate Finance and Appropriations Committee to review, provide advice to the Governor and provide oversight of the use of the Coronavirus Relief Fund (CRF) or other federal relief funds whereby discretion is provided to the state on how such funds shall be allocated.</a:t>
            </a:r>
          </a:p>
          <a:p>
            <a:r>
              <a:rPr lang="en-US" sz="1500" dirty="0"/>
              <a:t>Language concerning implementation for a new constitutional re-districting commission.</a:t>
            </a:r>
          </a:p>
        </p:txBody>
      </p:sp>
    </p:spTree>
    <p:extLst>
      <p:ext uri="{BB962C8B-B14F-4D97-AF65-F5344CB8AC3E}">
        <p14:creationId xmlns:p14="http://schemas.microsoft.com/office/powerpoint/2010/main" val="1892321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BA441-10C0-478F-A8C3-0FC07A962155}"/>
              </a:ext>
            </a:extLst>
          </p:cNvPr>
          <p:cNvSpPr>
            <a:spLocks noGrp="1"/>
          </p:cNvSpPr>
          <p:nvPr>
            <p:ph type="title"/>
          </p:nvPr>
        </p:nvSpPr>
        <p:spPr/>
        <p:txBody>
          <a:bodyPr>
            <a:normAutofit fontScale="90000"/>
          </a:bodyPr>
          <a:lstStyle/>
          <a:p>
            <a:r>
              <a:rPr lang="en-US" dirty="0"/>
              <a:t>Analyzing Budget Conference</a:t>
            </a:r>
            <a:br>
              <a:rPr lang="en-US" dirty="0"/>
            </a:br>
            <a:r>
              <a:rPr lang="en-US" sz="2200" dirty="0"/>
              <a:t>(Three Step Formula for Understanding Conflict Resolution)</a:t>
            </a:r>
          </a:p>
        </p:txBody>
      </p:sp>
      <p:sp>
        <p:nvSpPr>
          <p:cNvPr id="3" name="Slide Number Placeholder 2">
            <a:extLst>
              <a:ext uri="{FF2B5EF4-FFF2-40B4-BE49-F238E27FC236}">
                <a16:creationId xmlns:a16="http://schemas.microsoft.com/office/drawing/2014/main" id="{B742282B-5B8A-435E-9888-CCA437BB5536}"/>
              </a:ext>
            </a:extLst>
          </p:cNvPr>
          <p:cNvSpPr>
            <a:spLocks noGrp="1"/>
          </p:cNvSpPr>
          <p:nvPr>
            <p:ph type="sldNum" sz="quarter" idx="12"/>
          </p:nvPr>
        </p:nvSpPr>
        <p:spPr/>
        <p:txBody>
          <a:bodyPr/>
          <a:lstStyle/>
          <a:p>
            <a:fld id="{A6FFBDAD-BBBF-FC47-A21E-B6646637E485}" type="slidenum">
              <a:rPr lang="en-US" smtClean="0"/>
              <a:t>17</a:t>
            </a:fld>
            <a:endParaRPr lang="en-US" dirty="0"/>
          </a:p>
        </p:txBody>
      </p:sp>
      <p:sp>
        <p:nvSpPr>
          <p:cNvPr id="4" name="Content Placeholder 3">
            <a:extLst>
              <a:ext uri="{FF2B5EF4-FFF2-40B4-BE49-F238E27FC236}">
                <a16:creationId xmlns:a16="http://schemas.microsoft.com/office/drawing/2014/main" id="{B5765D1D-972B-4C50-937C-5E8E8EBE1971}"/>
              </a:ext>
            </a:extLst>
          </p:cNvPr>
          <p:cNvSpPr>
            <a:spLocks noGrp="1"/>
          </p:cNvSpPr>
          <p:nvPr>
            <p:ph sz="quarter" idx="1"/>
          </p:nvPr>
        </p:nvSpPr>
        <p:spPr>
          <a:xfrm>
            <a:off x="301752" y="1467697"/>
            <a:ext cx="8503920" cy="4572000"/>
          </a:xfrm>
        </p:spPr>
        <p:txBody>
          <a:bodyPr>
            <a:normAutofit/>
          </a:bodyPr>
          <a:lstStyle/>
          <a:p>
            <a:pPr marL="0" indent="0">
              <a:buNone/>
            </a:pPr>
            <a:r>
              <a:rPr lang="en-US" sz="2400" dirty="0"/>
              <a:t>Step One:  Resolve Differences on Revenues &amp; Resources</a:t>
            </a:r>
            <a:endParaRPr lang="en-US" sz="1900" dirty="0"/>
          </a:p>
          <a:p>
            <a:pPr marL="0" indent="0">
              <a:buNone/>
            </a:pPr>
            <a:endParaRPr lang="en-US" sz="2400" dirty="0"/>
          </a:p>
        </p:txBody>
      </p:sp>
      <p:graphicFrame>
        <p:nvGraphicFramePr>
          <p:cNvPr id="5" name="Table 5">
            <a:extLst>
              <a:ext uri="{FF2B5EF4-FFF2-40B4-BE49-F238E27FC236}">
                <a16:creationId xmlns:a16="http://schemas.microsoft.com/office/drawing/2014/main" id="{BC80B72A-CAC6-484E-9A34-1C238860824A}"/>
              </a:ext>
            </a:extLst>
          </p:cNvPr>
          <p:cNvGraphicFramePr>
            <a:graphicFrameLocks noGrp="1"/>
          </p:cNvGraphicFramePr>
          <p:nvPr>
            <p:extLst>
              <p:ext uri="{D42A27DB-BD31-4B8C-83A1-F6EECF244321}">
                <p14:modId xmlns:p14="http://schemas.microsoft.com/office/powerpoint/2010/main" val="3240199288"/>
              </p:ext>
            </p:extLst>
          </p:nvPr>
        </p:nvGraphicFramePr>
        <p:xfrm>
          <a:off x="1505712" y="1950744"/>
          <a:ext cx="6096000" cy="4363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9076255"/>
                    </a:ext>
                  </a:extLst>
                </a:gridCol>
                <a:gridCol w="3048000">
                  <a:extLst>
                    <a:ext uri="{9D8B030D-6E8A-4147-A177-3AD203B41FA5}">
                      <a16:colId xmlns:a16="http://schemas.microsoft.com/office/drawing/2014/main" val="753848596"/>
                    </a:ext>
                  </a:extLst>
                </a:gridCol>
              </a:tblGrid>
              <a:tr h="0">
                <a:tc>
                  <a:txBody>
                    <a:bodyPr/>
                    <a:lstStyle/>
                    <a:p>
                      <a:pPr algn="ctr"/>
                      <a:r>
                        <a:rPr lang="en-US" dirty="0"/>
                        <a:t>House Plan</a:t>
                      </a:r>
                    </a:p>
                  </a:txBody>
                  <a:tcPr/>
                </a:tc>
                <a:tc>
                  <a:txBody>
                    <a:bodyPr/>
                    <a:lstStyle/>
                    <a:p>
                      <a:pPr algn="ctr"/>
                      <a:r>
                        <a:rPr lang="en-US" dirty="0"/>
                        <a:t>Senate Plan</a:t>
                      </a:r>
                    </a:p>
                  </a:txBody>
                  <a:tcPr/>
                </a:tc>
                <a:extLst>
                  <a:ext uri="{0D108BD9-81ED-4DB2-BD59-A6C34878D82A}">
                    <a16:rowId xmlns:a16="http://schemas.microsoft.com/office/drawing/2014/main" val="4038562584"/>
                  </a:ext>
                </a:extLst>
              </a:tr>
              <a:tr h="370840">
                <a:tc gridSpan="2">
                  <a:txBody>
                    <a:bodyPr/>
                    <a:lstStyle/>
                    <a:p>
                      <a:pPr algn="ctr"/>
                      <a:r>
                        <a:rPr lang="en-US" i="1" dirty="0"/>
                        <a:t>Major Items to Resolve</a:t>
                      </a:r>
                    </a:p>
                  </a:txBody>
                  <a:tcPr/>
                </a:tc>
                <a:tc hMerge="1">
                  <a:txBody>
                    <a:bodyPr/>
                    <a:lstStyle/>
                    <a:p>
                      <a:endParaRPr lang="en-US" dirty="0"/>
                    </a:p>
                  </a:txBody>
                  <a:tcPr/>
                </a:tc>
                <a:extLst>
                  <a:ext uri="{0D108BD9-81ED-4DB2-BD59-A6C34878D82A}">
                    <a16:rowId xmlns:a16="http://schemas.microsoft.com/office/drawing/2014/main" val="2437963391"/>
                  </a:ext>
                </a:extLst>
              </a:tr>
              <a:tr h="370840">
                <a:tc>
                  <a:txBody>
                    <a:bodyPr/>
                    <a:lstStyle/>
                    <a:p>
                      <a:r>
                        <a:rPr lang="en-US" sz="1600" dirty="0"/>
                        <a:t>$222.5 million in cuts &amp; revenue</a:t>
                      </a:r>
                    </a:p>
                  </a:txBody>
                  <a:tcPr/>
                </a:tc>
                <a:tc>
                  <a:txBody>
                    <a:bodyPr/>
                    <a:lstStyle/>
                    <a:p>
                      <a:r>
                        <a:rPr lang="en-US" sz="1600" dirty="0"/>
                        <a:t>$224.5 million in cuts &amp; revenue</a:t>
                      </a:r>
                    </a:p>
                  </a:txBody>
                  <a:tcPr/>
                </a:tc>
                <a:extLst>
                  <a:ext uri="{0D108BD9-81ED-4DB2-BD59-A6C34878D82A}">
                    <a16:rowId xmlns:a16="http://schemas.microsoft.com/office/drawing/2014/main" val="3431052142"/>
                  </a:ext>
                </a:extLst>
              </a:tr>
              <a:tr h="370840">
                <a:tc>
                  <a:txBody>
                    <a:bodyPr/>
                    <a:lstStyle/>
                    <a:p>
                      <a:r>
                        <a:rPr lang="en-US" sz="1600" dirty="0"/>
                        <a:t>$0 in Medicaid managed care rate reductions</a:t>
                      </a:r>
                    </a:p>
                  </a:txBody>
                  <a:tcPr/>
                </a:tc>
                <a:tc>
                  <a:txBody>
                    <a:bodyPr/>
                    <a:lstStyle/>
                    <a:p>
                      <a:r>
                        <a:rPr lang="en-US" sz="1600" dirty="0"/>
                        <a:t>$142.5 in Medicaid managed care rate reductions</a:t>
                      </a:r>
                    </a:p>
                  </a:txBody>
                  <a:tcPr/>
                </a:tc>
                <a:extLst>
                  <a:ext uri="{0D108BD9-81ED-4DB2-BD59-A6C34878D82A}">
                    <a16:rowId xmlns:a16="http://schemas.microsoft.com/office/drawing/2014/main" val="3531699123"/>
                  </a:ext>
                </a:extLst>
              </a:tr>
              <a:tr h="370840">
                <a:tc>
                  <a:txBody>
                    <a:bodyPr/>
                    <a:lstStyle/>
                    <a:p>
                      <a:r>
                        <a:rPr lang="en-US" sz="1600" dirty="0"/>
                        <a:t>$46.1 million in State Health Insurance Premium Holiday</a:t>
                      </a:r>
                    </a:p>
                  </a:txBody>
                  <a:tcPr/>
                </a:tc>
                <a:tc>
                  <a:txBody>
                    <a:bodyPr/>
                    <a:lstStyle/>
                    <a:p>
                      <a:r>
                        <a:rPr lang="en-US" sz="1600" dirty="0"/>
                        <a:t>$0 in State Health Insurance Premium Holiday</a:t>
                      </a:r>
                    </a:p>
                  </a:txBody>
                  <a:tcPr/>
                </a:tc>
                <a:extLst>
                  <a:ext uri="{0D108BD9-81ED-4DB2-BD59-A6C34878D82A}">
                    <a16:rowId xmlns:a16="http://schemas.microsoft.com/office/drawing/2014/main" val="2275546359"/>
                  </a:ext>
                </a:extLst>
              </a:tr>
              <a:tr h="370840">
                <a:tc>
                  <a:txBody>
                    <a:bodyPr/>
                    <a:lstStyle/>
                    <a:p>
                      <a:r>
                        <a:rPr lang="en-US" sz="1600" dirty="0"/>
                        <a:t>$47.0 million to match federal money for COVID-19 relief</a:t>
                      </a:r>
                    </a:p>
                  </a:txBody>
                  <a:tcPr/>
                </a:tc>
                <a:tc>
                  <a:txBody>
                    <a:bodyPr/>
                    <a:lstStyle/>
                    <a:p>
                      <a:r>
                        <a:rPr lang="en-US" sz="1600" dirty="0"/>
                        <a:t>$30.0 million to match federal money for COVID-19 relief</a:t>
                      </a:r>
                    </a:p>
                  </a:txBody>
                  <a:tcPr/>
                </a:tc>
                <a:extLst>
                  <a:ext uri="{0D108BD9-81ED-4DB2-BD59-A6C34878D82A}">
                    <a16:rowId xmlns:a16="http://schemas.microsoft.com/office/drawing/2014/main" val="1831921115"/>
                  </a:ext>
                </a:extLst>
              </a:tr>
              <a:tr h="370840">
                <a:tc>
                  <a:txBody>
                    <a:bodyPr/>
                    <a:lstStyle/>
                    <a:p>
                      <a:r>
                        <a:rPr lang="en-US" sz="1600" dirty="0"/>
                        <a:t>$55.0 million to turn Gov’s spending into contingencies</a:t>
                      </a:r>
                    </a:p>
                    <a:p>
                      <a:pPr marL="285750" indent="-285750">
                        <a:buFont typeface="Arial" panose="020B0604020202020204" pitchFamily="34" charset="0"/>
                        <a:buChar char="•"/>
                      </a:pPr>
                      <a:r>
                        <a:rPr lang="en-US" sz="1600" dirty="0"/>
                        <a:t>Housing Trust Fund, Broadband, Dam Rehab, and Land Conservation</a:t>
                      </a:r>
                    </a:p>
                  </a:txBody>
                  <a:tcPr/>
                </a:tc>
                <a:tc>
                  <a:txBody>
                    <a:bodyPr/>
                    <a:lstStyle/>
                    <a:p>
                      <a:r>
                        <a:rPr lang="en-US" sz="1600" dirty="0"/>
                        <a:t>$0 to make Gov’s spending contingent</a:t>
                      </a:r>
                    </a:p>
                  </a:txBody>
                  <a:tcPr/>
                </a:tc>
                <a:extLst>
                  <a:ext uri="{0D108BD9-81ED-4DB2-BD59-A6C34878D82A}">
                    <a16:rowId xmlns:a16="http://schemas.microsoft.com/office/drawing/2014/main" val="3175693395"/>
                  </a:ext>
                </a:extLst>
              </a:tr>
            </a:tbl>
          </a:graphicData>
        </a:graphic>
      </p:graphicFrame>
    </p:spTree>
    <p:extLst>
      <p:ext uri="{BB962C8B-B14F-4D97-AF65-F5344CB8AC3E}">
        <p14:creationId xmlns:p14="http://schemas.microsoft.com/office/powerpoint/2010/main" val="3675946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E2F0A-CD07-456C-B171-8C12B029BE60}"/>
              </a:ext>
            </a:extLst>
          </p:cNvPr>
          <p:cNvSpPr>
            <a:spLocks noGrp="1"/>
          </p:cNvSpPr>
          <p:nvPr>
            <p:ph type="title"/>
          </p:nvPr>
        </p:nvSpPr>
        <p:spPr/>
        <p:txBody>
          <a:bodyPr>
            <a:normAutofit fontScale="90000"/>
          </a:bodyPr>
          <a:lstStyle/>
          <a:p>
            <a:r>
              <a:rPr lang="en-US" dirty="0"/>
              <a:t>Analyzing Budget Conference</a:t>
            </a:r>
            <a:br>
              <a:rPr lang="en-US" dirty="0"/>
            </a:br>
            <a:r>
              <a:rPr lang="en-US" sz="2000" dirty="0"/>
              <a:t>(Three Step Formula for Understanding Conflict Resolution)</a:t>
            </a:r>
          </a:p>
        </p:txBody>
      </p:sp>
      <p:sp>
        <p:nvSpPr>
          <p:cNvPr id="3" name="Slide Number Placeholder 2">
            <a:extLst>
              <a:ext uri="{FF2B5EF4-FFF2-40B4-BE49-F238E27FC236}">
                <a16:creationId xmlns:a16="http://schemas.microsoft.com/office/drawing/2014/main" id="{141B0C4E-301B-456B-8C59-E38C17E1A962}"/>
              </a:ext>
            </a:extLst>
          </p:cNvPr>
          <p:cNvSpPr>
            <a:spLocks noGrp="1"/>
          </p:cNvSpPr>
          <p:nvPr>
            <p:ph type="sldNum" sz="quarter" idx="12"/>
          </p:nvPr>
        </p:nvSpPr>
        <p:spPr/>
        <p:txBody>
          <a:bodyPr/>
          <a:lstStyle/>
          <a:p>
            <a:fld id="{A6FFBDAD-BBBF-FC47-A21E-B6646637E485}" type="slidenum">
              <a:rPr lang="en-US" smtClean="0"/>
              <a:t>18</a:t>
            </a:fld>
            <a:endParaRPr lang="en-US" dirty="0"/>
          </a:p>
        </p:txBody>
      </p:sp>
      <p:sp>
        <p:nvSpPr>
          <p:cNvPr id="4" name="Content Placeholder 3">
            <a:extLst>
              <a:ext uri="{FF2B5EF4-FFF2-40B4-BE49-F238E27FC236}">
                <a16:creationId xmlns:a16="http://schemas.microsoft.com/office/drawing/2014/main" id="{284D57BD-6113-4D22-8233-4AA3CC349621}"/>
              </a:ext>
            </a:extLst>
          </p:cNvPr>
          <p:cNvSpPr>
            <a:spLocks noGrp="1"/>
          </p:cNvSpPr>
          <p:nvPr>
            <p:ph sz="quarter" idx="1"/>
          </p:nvPr>
        </p:nvSpPr>
        <p:spPr>
          <a:xfrm>
            <a:off x="301752" y="1394691"/>
            <a:ext cx="8503920" cy="4704357"/>
          </a:xfrm>
        </p:spPr>
        <p:txBody>
          <a:bodyPr/>
          <a:lstStyle/>
          <a:p>
            <a:pPr marL="0" indent="0">
              <a:buNone/>
            </a:pPr>
            <a:r>
              <a:rPr lang="en-US" sz="2400" dirty="0"/>
              <a:t>Step Two:  Resolve Differences on Spending*</a:t>
            </a:r>
          </a:p>
          <a:p>
            <a:pPr marL="0" indent="0">
              <a:buNone/>
            </a:pPr>
            <a:endParaRPr lang="en-US" dirty="0"/>
          </a:p>
        </p:txBody>
      </p:sp>
      <p:graphicFrame>
        <p:nvGraphicFramePr>
          <p:cNvPr id="7" name="Table 7">
            <a:extLst>
              <a:ext uri="{FF2B5EF4-FFF2-40B4-BE49-F238E27FC236}">
                <a16:creationId xmlns:a16="http://schemas.microsoft.com/office/drawing/2014/main" id="{00C0932D-1049-498C-986B-059F5D46AB69}"/>
              </a:ext>
            </a:extLst>
          </p:cNvPr>
          <p:cNvGraphicFramePr>
            <a:graphicFrameLocks noGrp="1"/>
          </p:cNvGraphicFramePr>
          <p:nvPr>
            <p:extLst>
              <p:ext uri="{D42A27DB-BD31-4B8C-83A1-F6EECF244321}">
                <p14:modId xmlns:p14="http://schemas.microsoft.com/office/powerpoint/2010/main" val="467840772"/>
              </p:ext>
            </p:extLst>
          </p:nvPr>
        </p:nvGraphicFramePr>
        <p:xfrm>
          <a:off x="1313688" y="1877507"/>
          <a:ext cx="6096000" cy="39116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4153822784"/>
                    </a:ext>
                  </a:extLst>
                </a:gridCol>
                <a:gridCol w="3048000">
                  <a:extLst>
                    <a:ext uri="{9D8B030D-6E8A-4147-A177-3AD203B41FA5}">
                      <a16:colId xmlns:a16="http://schemas.microsoft.com/office/drawing/2014/main" val="1535346743"/>
                    </a:ext>
                  </a:extLst>
                </a:gridCol>
              </a:tblGrid>
              <a:tr h="370840">
                <a:tc>
                  <a:txBody>
                    <a:bodyPr/>
                    <a:lstStyle/>
                    <a:p>
                      <a:pPr algn="ctr"/>
                      <a:r>
                        <a:rPr lang="en-US" dirty="0"/>
                        <a:t>House Plan</a:t>
                      </a:r>
                    </a:p>
                  </a:txBody>
                  <a:tcPr/>
                </a:tc>
                <a:tc>
                  <a:txBody>
                    <a:bodyPr/>
                    <a:lstStyle/>
                    <a:p>
                      <a:pPr algn="ctr"/>
                      <a:r>
                        <a:rPr lang="en-US" dirty="0"/>
                        <a:t>Senate Plan</a:t>
                      </a:r>
                    </a:p>
                  </a:txBody>
                  <a:tcPr/>
                </a:tc>
                <a:extLst>
                  <a:ext uri="{0D108BD9-81ED-4DB2-BD59-A6C34878D82A}">
                    <a16:rowId xmlns:a16="http://schemas.microsoft.com/office/drawing/2014/main" val="1476489493"/>
                  </a:ext>
                </a:extLst>
              </a:tr>
              <a:tr h="370840">
                <a:tc gridSpan="2">
                  <a:txBody>
                    <a:bodyPr/>
                    <a:lstStyle/>
                    <a:p>
                      <a:pPr algn="ctr"/>
                      <a:r>
                        <a:rPr lang="en-US" i="1" dirty="0"/>
                        <a:t>Major Items to Resolve</a:t>
                      </a:r>
                    </a:p>
                  </a:txBody>
                  <a:tcPr/>
                </a:tc>
                <a:tc hMerge="1">
                  <a:txBody>
                    <a:bodyPr/>
                    <a:lstStyle/>
                    <a:p>
                      <a:endParaRPr lang="en-US" dirty="0"/>
                    </a:p>
                  </a:txBody>
                  <a:tcPr/>
                </a:tc>
                <a:extLst>
                  <a:ext uri="{0D108BD9-81ED-4DB2-BD59-A6C34878D82A}">
                    <a16:rowId xmlns:a16="http://schemas.microsoft.com/office/drawing/2014/main" val="724627764"/>
                  </a:ext>
                </a:extLst>
              </a:tr>
              <a:tr h="370840">
                <a:tc>
                  <a:txBody>
                    <a:bodyPr/>
                    <a:lstStyle/>
                    <a:p>
                      <a:r>
                        <a:rPr lang="en-US" sz="1600" dirty="0"/>
                        <a:t>$202.3 million in net additional spending</a:t>
                      </a:r>
                    </a:p>
                  </a:txBody>
                  <a:tcPr/>
                </a:tc>
                <a:tc>
                  <a:txBody>
                    <a:bodyPr/>
                    <a:lstStyle/>
                    <a:p>
                      <a:r>
                        <a:rPr lang="en-US" sz="1600" dirty="0"/>
                        <a:t>$225.8 million in net additional spending</a:t>
                      </a:r>
                    </a:p>
                  </a:txBody>
                  <a:tcPr/>
                </a:tc>
                <a:extLst>
                  <a:ext uri="{0D108BD9-81ED-4DB2-BD59-A6C34878D82A}">
                    <a16:rowId xmlns:a16="http://schemas.microsoft.com/office/drawing/2014/main" val="1362935340"/>
                  </a:ext>
                </a:extLst>
              </a:tr>
              <a:tr h="370840">
                <a:tc>
                  <a:txBody>
                    <a:bodyPr/>
                    <a:lstStyle/>
                    <a:p>
                      <a:r>
                        <a:rPr lang="en-US" sz="1400" dirty="0"/>
                        <a:t>$61.0 million additional cash reserve</a:t>
                      </a:r>
                    </a:p>
                  </a:txBody>
                  <a:tcPr/>
                </a:tc>
                <a:tc>
                  <a:txBody>
                    <a:bodyPr/>
                    <a:lstStyle/>
                    <a:p>
                      <a:r>
                        <a:rPr lang="en-US" sz="1400" dirty="0"/>
                        <a:t>$0</a:t>
                      </a:r>
                    </a:p>
                  </a:txBody>
                  <a:tcPr/>
                </a:tc>
                <a:extLst>
                  <a:ext uri="{0D108BD9-81ED-4DB2-BD59-A6C34878D82A}">
                    <a16:rowId xmlns:a16="http://schemas.microsoft.com/office/drawing/2014/main" val="2160332446"/>
                  </a:ext>
                </a:extLst>
              </a:tr>
              <a:tr h="370840">
                <a:tc>
                  <a:txBody>
                    <a:bodyPr/>
                    <a:lstStyle/>
                    <a:p>
                      <a:r>
                        <a:rPr lang="en-US" sz="1400" dirty="0"/>
                        <a:t>$80.0 million for higher education affordability</a:t>
                      </a:r>
                    </a:p>
                  </a:txBody>
                  <a:tcPr/>
                </a:tc>
                <a:tc>
                  <a:txBody>
                    <a:bodyPr/>
                    <a:lstStyle/>
                    <a:p>
                      <a:r>
                        <a:rPr lang="en-US" sz="1400" dirty="0"/>
                        <a:t>$34.0 million for GMU and ODU</a:t>
                      </a:r>
                    </a:p>
                  </a:txBody>
                  <a:tcPr/>
                </a:tc>
                <a:extLst>
                  <a:ext uri="{0D108BD9-81ED-4DB2-BD59-A6C34878D82A}">
                    <a16:rowId xmlns:a16="http://schemas.microsoft.com/office/drawing/2014/main" val="678656075"/>
                  </a:ext>
                </a:extLst>
              </a:tr>
              <a:tr h="370840">
                <a:tc>
                  <a:txBody>
                    <a:bodyPr/>
                    <a:lstStyle/>
                    <a:p>
                      <a:r>
                        <a:rPr lang="en-US" sz="1400" dirty="0"/>
                        <a:t>$2.0 million for Legal Aid Eviction Lawyers</a:t>
                      </a:r>
                    </a:p>
                  </a:txBody>
                  <a:tcPr/>
                </a:tc>
                <a:tc>
                  <a:txBody>
                    <a:bodyPr/>
                    <a:lstStyle/>
                    <a:p>
                      <a:r>
                        <a:rPr lang="en-US" sz="1400" dirty="0"/>
                        <a:t>$9.5 million for additional Public Defenders</a:t>
                      </a:r>
                    </a:p>
                  </a:txBody>
                  <a:tcPr/>
                </a:tc>
                <a:extLst>
                  <a:ext uri="{0D108BD9-81ED-4DB2-BD59-A6C34878D82A}">
                    <a16:rowId xmlns:a16="http://schemas.microsoft.com/office/drawing/2014/main" val="3104710500"/>
                  </a:ext>
                </a:extLst>
              </a:tr>
              <a:tr h="370840">
                <a:tc>
                  <a:txBody>
                    <a:bodyPr/>
                    <a:lstStyle/>
                    <a:p>
                      <a:r>
                        <a:rPr lang="en-US" sz="1400" dirty="0"/>
                        <a:t>$0</a:t>
                      </a:r>
                    </a:p>
                  </a:txBody>
                  <a:tcPr/>
                </a:tc>
                <a:tc>
                  <a:txBody>
                    <a:bodyPr/>
                    <a:lstStyle/>
                    <a:p>
                      <a:r>
                        <a:rPr lang="en-US" sz="1400" dirty="0"/>
                        <a:t>$13.3 million for District Court Clerk positions</a:t>
                      </a:r>
                    </a:p>
                  </a:txBody>
                  <a:tcPr/>
                </a:tc>
                <a:extLst>
                  <a:ext uri="{0D108BD9-81ED-4DB2-BD59-A6C34878D82A}">
                    <a16:rowId xmlns:a16="http://schemas.microsoft.com/office/drawing/2014/main" val="886944732"/>
                  </a:ext>
                </a:extLst>
              </a:tr>
              <a:tr h="370840">
                <a:tc>
                  <a:txBody>
                    <a:bodyPr/>
                    <a:lstStyle/>
                    <a:p>
                      <a:r>
                        <a:rPr lang="en-US" sz="1400" dirty="0"/>
                        <a:t>$0</a:t>
                      </a:r>
                    </a:p>
                  </a:txBody>
                  <a:tcPr/>
                </a:tc>
                <a:tc>
                  <a:txBody>
                    <a:bodyPr/>
                    <a:lstStyle/>
                    <a:p>
                      <a:r>
                        <a:rPr lang="en-US" sz="1400" dirty="0"/>
                        <a:t>$3.5 million for local pretrial &amp; probation services</a:t>
                      </a:r>
                    </a:p>
                  </a:txBody>
                  <a:tcPr/>
                </a:tc>
                <a:extLst>
                  <a:ext uri="{0D108BD9-81ED-4DB2-BD59-A6C34878D82A}">
                    <a16:rowId xmlns:a16="http://schemas.microsoft.com/office/drawing/2014/main" val="2726524831"/>
                  </a:ext>
                </a:extLst>
              </a:tr>
            </a:tbl>
          </a:graphicData>
        </a:graphic>
      </p:graphicFrame>
      <p:sp>
        <p:nvSpPr>
          <p:cNvPr id="5" name="TextBox 4">
            <a:extLst>
              <a:ext uri="{FF2B5EF4-FFF2-40B4-BE49-F238E27FC236}">
                <a16:creationId xmlns:a16="http://schemas.microsoft.com/office/drawing/2014/main" id="{CA92F84D-4E5F-41E3-A874-74A1AE0F545C}"/>
              </a:ext>
            </a:extLst>
          </p:cNvPr>
          <p:cNvSpPr txBox="1"/>
          <p:nvPr/>
        </p:nvSpPr>
        <p:spPr>
          <a:xfrm>
            <a:off x="637309" y="5914382"/>
            <a:ext cx="3679212" cy="369332"/>
          </a:xfrm>
          <a:prstGeom prst="rect">
            <a:avLst/>
          </a:prstGeom>
          <a:noFill/>
        </p:spPr>
        <p:txBody>
          <a:bodyPr wrap="none" rtlCol="0">
            <a:spAutoFit/>
          </a:bodyPr>
          <a:lstStyle/>
          <a:p>
            <a:r>
              <a:rPr lang="en-US" dirty="0"/>
              <a:t>* </a:t>
            </a:r>
            <a:r>
              <a:rPr lang="en-US" sz="1200" dirty="0">
                <a:latin typeface="Times New Roman" panose="02020603050405020304" pitchFamily="18" charset="0"/>
                <a:cs typeface="Times New Roman" panose="02020603050405020304" pitchFamily="18" charset="0"/>
              </a:rPr>
              <a:t>Not including contingent appropriations and spending</a:t>
            </a:r>
          </a:p>
        </p:txBody>
      </p:sp>
    </p:spTree>
    <p:extLst>
      <p:ext uri="{BB962C8B-B14F-4D97-AF65-F5344CB8AC3E}">
        <p14:creationId xmlns:p14="http://schemas.microsoft.com/office/powerpoint/2010/main" val="881575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58D2-8723-4DF7-8C3F-E71BD13B9A71}"/>
              </a:ext>
            </a:extLst>
          </p:cNvPr>
          <p:cNvSpPr>
            <a:spLocks noGrp="1"/>
          </p:cNvSpPr>
          <p:nvPr>
            <p:ph type="title"/>
          </p:nvPr>
        </p:nvSpPr>
        <p:spPr/>
        <p:txBody>
          <a:bodyPr>
            <a:normAutofit fontScale="90000"/>
          </a:bodyPr>
          <a:lstStyle/>
          <a:p>
            <a:r>
              <a:rPr lang="en-US" dirty="0"/>
              <a:t>Analyzing Budget Conference</a:t>
            </a:r>
            <a:br>
              <a:rPr lang="en-US" dirty="0"/>
            </a:br>
            <a:r>
              <a:rPr lang="en-US" sz="2000" dirty="0"/>
              <a:t>(Three Step Formula for Understanding Conflict Resolution)</a:t>
            </a:r>
          </a:p>
        </p:txBody>
      </p:sp>
      <p:sp>
        <p:nvSpPr>
          <p:cNvPr id="3" name="Slide Number Placeholder 2">
            <a:extLst>
              <a:ext uri="{FF2B5EF4-FFF2-40B4-BE49-F238E27FC236}">
                <a16:creationId xmlns:a16="http://schemas.microsoft.com/office/drawing/2014/main" id="{A9AD0A61-9215-4439-8AE3-445554D69195}"/>
              </a:ext>
            </a:extLst>
          </p:cNvPr>
          <p:cNvSpPr>
            <a:spLocks noGrp="1"/>
          </p:cNvSpPr>
          <p:nvPr>
            <p:ph type="sldNum" sz="quarter" idx="12"/>
          </p:nvPr>
        </p:nvSpPr>
        <p:spPr/>
        <p:txBody>
          <a:bodyPr/>
          <a:lstStyle/>
          <a:p>
            <a:fld id="{A6FFBDAD-BBBF-FC47-A21E-B6646637E485}" type="slidenum">
              <a:rPr lang="en-US" smtClean="0"/>
              <a:t>19</a:t>
            </a:fld>
            <a:endParaRPr lang="en-US" dirty="0"/>
          </a:p>
        </p:txBody>
      </p:sp>
      <p:sp>
        <p:nvSpPr>
          <p:cNvPr id="4" name="Content Placeholder 3">
            <a:extLst>
              <a:ext uri="{FF2B5EF4-FFF2-40B4-BE49-F238E27FC236}">
                <a16:creationId xmlns:a16="http://schemas.microsoft.com/office/drawing/2014/main" id="{ADE3C271-583A-4FD3-82EC-2FF6E9C30C13}"/>
              </a:ext>
            </a:extLst>
          </p:cNvPr>
          <p:cNvSpPr>
            <a:spLocks noGrp="1"/>
          </p:cNvSpPr>
          <p:nvPr>
            <p:ph sz="quarter" idx="1"/>
          </p:nvPr>
        </p:nvSpPr>
        <p:spPr>
          <a:xfrm>
            <a:off x="486479" y="1320800"/>
            <a:ext cx="8503920" cy="4652644"/>
          </a:xfrm>
        </p:spPr>
        <p:txBody>
          <a:bodyPr/>
          <a:lstStyle/>
          <a:p>
            <a:pPr marL="0" indent="0">
              <a:buNone/>
            </a:pPr>
            <a:r>
              <a:rPr lang="en-US" sz="2400" dirty="0"/>
              <a:t>Step Two:  Resolve Differences on Spending Cont.</a:t>
            </a:r>
          </a:p>
          <a:p>
            <a:pPr marL="0" indent="0">
              <a:buNone/>
            </a:pPr>
            <a:endParaRPr lang="en-US" dirty="0"/>
          </a:p>
        </p:txBody>
      </p:sp>
      <p:graphicFrame>
        <p:nvGraphicFramePr>
          <p:cNvPr id="5" name="Table 5">
            <a:extLst>
              <a:ext uri="{FF2B5EF4-FFF2-40B4-BE49-F238E27FC236}">
                <a16:creationId xmlns:a16="http://schemas.microsoft.com/office/drawing/2014/main" id="{BBA36AD2-1C25-4618-92B4-6E098C104208}"/>
              </a:ext>
            </a:extLst>
          </p:cNvPr>
          <p:cNvGraphicFramePr>
            <a:graphicFrameLocks noGrp="1"/>
          </p:cNvGraphicFramePr>
          <p:nvPr>
            <p:extLst>
              <p:ext uri="{D42A27DB-BD31-4B8C-83A1-F6EECF244321}">
                <p14:modId xmlns:p14="http://schemas.microsoft.com/office/powerpoint/2010/main" val="805401514"/>
              </p:ext>
            </p:extLst>
          </p:nvPr>
        </p:nvGraphicFramePr>
        <p:xfrm>
          <a:off x="1386840" y="1899937"/>
          <a:ext cx="6066905" cy="4094480"/>
        </p:xfrm>
        <a:graphic>
          <a:graphicData uri="http://schemas.openxmlformats.org/drawingml/2006/table">
            <a:tbl>
              <a:tblPr firstRow="1" bandRow="1">
                <a:tableStyleId>{5C22544A-7EE6-4342-B048-85BDC9FD1C3A}</a:tableStyleId>
              </a:tblPr>
              <a:tblGrid>
                <a:gridCol w="3055620">
                  <a:extLst>
                    <a:ext uri="{9D8B030D-6E8A-4147-A177-3AD203B41FA5}">
                      <a16:colId xmlns:a16="http://schemas.microsoft.com/office/drawing/2014/main" val="298174762"/>
                    </a:ext>
                  </a:extLst>
                </a:gridCol>
                <a:gridCol w="3011285">
                  <a:extLst>
                    <a:ext uri="{9D8B030D-6E8A-4147-A177-3AD203B41FA5}">
                      <a16:colId xmlns:a16="http://schemas.microsoft.com/office/drawing/2014/main" val="2584382811"/>
                    </a:ext>
                  </a:extLst>
                </a:gridCol>
              </a:tblGrid>
              <a:tr h="370840">
                <a:tc>
                  <a:txBody>
                    <a:bodyPr/>
                    <a:lstStyle/>
                    <a:p>
                      <a:pPr algn="ctr"/>
                      <a:r>
                        <a:rPr lang="en-US" dirty="0"/>
                        <a:t>House Plan</a:t>
                      </a:r>
                    </a:p>
                  </a:txBody>
                  <a:tcPr/>
                </a:tc>
                <a:tc>
                  <a:txBody>
                    <a:bodyPr/>
                    <a:lstStyle/>
                    <a:p>
                      <a:pPr algn="ctr"/>
                      <a:r>
                        <a:rPr lang="en-US" dirty="0"/>
                        <a:t>Senate Plan</a:t>
                      </a:r>
                    </a:p>
                  </a:txBody>
                  <a:tcPr/>
                </a:tc>
                <a:extLst>
                  <a:ext uri="{0D108BD9-81ED-4DB2-BD59-A6C34878D82A}">
                    <a16:rowId xmlns:a16="http://schemas.microsoft.com/office/drawing/2014/main" val="1900527942"/>
                  </a:ext>
                </a:extLst>
              </a:tr>
              <a:tr h="370840">
                <a:tc gridSpan="2">
                  <a:txBody>
                    <a:bodyPr/>
                    <a:lstStyle/>
                    <a:p>
                      <a:pPr algn="ctr"/>
                      <a:r>
                        <a:rPr lang="en-US" i="1" dirty="0"/>
                        <a:t>Major Items to Resolve</a:t>
                      </a:r>
                    </a:p>
                  </a:txBody>
                  <a:tcPr/>
                </a:tc>
                <a:tc hMerge="1">
                  <a:txBody>
                    <a:bodyPr/>
                    <a:lstStyle/>
                    <a:p>
                      <a:endParaRPr lang="en-US" dirty="0"/>
                    </a:p>
                  </a:txBody>
                  <a:tcPr/>
                </a:tc>
                <a:extLst>
                  <a:ext uri="{0D108BD9-81ED-4DB2-BD59-A6C34878D82A}">
                    <a16:rowId xmlns:a16="http://schemas.microsoft.com/office/drawing/2014/main" val="546397444"/>
                  </a:ext>
                </a:extLst>
              </a:tr>
              <a:tr h="370840">
                <a:tc>
                  <a:txBody>
                    <a:bodyPr/>
                    <a:lstStyle/>
                    <a:p>
                      <a:r>
                        <a:rPr lang="en-US" sz="1400" dirty="0"/>
                        <a:t>$0</a:t>
                      </a:r>
                    </a:p>
                  </a:txBody>
                  <a:tcPr/>
                </a:tc>
                <a:tc>
                  <a:txBody>
                    <a:bodyPr/>
                    <a:lstStyle/>
                    <a:p>
                      <a:r>
                        <a:rPr lang="en-US" sz="1400" dirty="0"/>
                        <a:t>$18.4 million for $500 bonus for law enforcement officers</a:t>
                      </a:r>
                    </a:p>
                  </a:txBody>
                  <a:tcPr/>
                </a:tc>
                <a:extLst>
                  <a:ext uri="{0D108BD9-81ED-4DB2-BD59-A6C34878D82A}">
                    <a16:rowId xmlns:a16="http://schemas.microsoft.com/office/drawing/2014/main" val="2620655887"/>
                  </a:ext>
                </a:extLst>
              </a:tr>
              <a:tr h="370840">
                <a:tc>
                  <a:txBody>
                    <a:bodyPr/>
                    <a:lstStyle/>
                    <a:p>
                      <a:r>
                        <a:rPr lang="en-US" sz="1400" dirty="0"/>
                        <a:t>$20.4 million in Health &amp; Human Resources</a:t>
                      </a:r>
                    </a:p>
                  </a:txBody>
                  <a:tcPr/>
                </a:tc>
                <a:tc>
                  <a:txBody>
                    <a:bodyPr/>
                    <a:lstStyle/>
                    <a:p>
                      <a:r>
                        <a:rPr lang="en-US" sz="1400" dirty="0"/>
                        <a:t>$124.4 million in Health &amp; Human Resources</a:t>
                      </a:r>
                    </a:p>
                  </a:txBody>
                  <a:tcPr/>
                </a:tc>
                <a:extLst>
                  <a:ext uri="{0D108BD9-81ED-4DB2-BD59-A6C34878D82A}">
                    <a16:rowId xmlns:a16="http://schemas.microsoft.com/office/drawing/2014/main" val="1195670062"/>
                  </a:ext>
                </a:extLst>
              </a:tr>
              <a:tr h="370840">
                <a:tc>
                  <a:txBody>
                    <a:bodyPr/>
                    <a:lstStyle/>
                    <a:p>
                      <a:endParaRPr lang="en-US" sz="1400" dirty="0"/>
                    </a:p>
                  </a:txBody>
                  <a:tcPr/>
                </a:tc>
                <a:tc>
                  <a:txBody>
                    <a:bodyPr/>
                    <a:lstStyle/>
                    <a:p>
                      <a:r>
                        <a:rPr lang="en-US" sz="1400" dirty="0"/>
                        <a:t>E.g., $17.5 mil. in Medicaid adult dental benefits; $17.5 mil. statewide discharge assistance plans; $15.0 mil. increase statewide supportive housing capacity; $11.5 mil. for partial implementation of STEP-VA</a:t>
                      </a:r>
                    </a:p>
                  </a:txBody>
                  <a:tcPr/>
                </a:tc>
                <a:extLst>
                  <a:ext uri="{0D108BD9-81ED-4DB2-BD59-A6C34878D82A}">
                    <a16:rowId xmlns:a16="http://schemas.microsoft.com/office/drawing/2014/main" val="4072339988"/>
                  </a:ext>
                </a:extLst>
              </a:tr>
              <a:tr h="370840">
                <a:tc>
                  <a:txBody>
                    <a:bodyPr/>
                    <a:lstStyle/>
                    <a:p>
                      <a:r>
                        <a:rPr lang="en-US" sz="1400" dirty="0"/>
                        <a:t>$20.3 mil in FY 21 and $187.0 mil. in FY 22 in contingent appropriations depending on FY 21 revenues meeting forecast</a:t>
                      </a:r>
                    </a:p>
                  </a:txBody>
                  <a:tcPr/>
                </a:tc>
                <a:tc>
                  <a:txBody>
                    <a:bodyPr/>
                    <a:lstStyle/>
                    <a:p>
                      <a:r>
                        <a:rPr lang="en-US" sz="1400" dirty="0"/>
                        <a:t>$373.5 mil. in contingent priority spending depending on FY 22 revenues exceeding forecast</a:t>
                      </a:r>
                    </a:p>
                  </a:txBody>
                  <a:tcPr/>
                </a:tc>
                <a:extLst>
                  <a:ext uri="{0D108BD9-81ED-4DB2-BD59-A6C34878D82A}">
                    <a16:rowId xmlns:a16="http://schemas.microsoft.com/office/drawing/2014/main" val="372059443"/>
                  </a:ext>
                </a:extLst>
              </a:tr>
            </a:tbl>
          </a:graphicData>
        </a:graphic>
      </p:graphicFrame>
    </p:spTree>
    <p:extLst>
      <p:ext uri="{BB962C8B-B14F-4D97-AF65-F5344CB8AC3E}">
        <p14:creationId xmlns:p14="http://schemas.microsoft.com/office/powerpoint/2010/main" val="1349659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628426-3017-447D-B8A9-9B9DA2C01CC0}"/>
              </a:ext>
            </a:extLst>
          </p:cNvPr>
          <p:cNvSpPr>
            <a:spLocks noGrp="1"/>
          </p:cNvSpPr>
          <p:nvPr>
            <p:ph type="sldNum" sz="quarter" idx="12"/>
          </p:nvPr>
        </p:nvSpPr>
        <p:spPr/>
        <p:txBody>
          <a:bodyPr/>
          <a:lstStyle/>
          <a:p>
            <a:fld id="{A6FFBDAD-BBBF-FC47-A21E-B6646637E485}" type="slidenum">
              <a:rPr lang="en-US" smtClean="0"/>
              <a:t>2</a:t>
            </a:fld>
            <a:endParaRPr lang="en-US"/>
          </a:p>
        </p:txBody>
      </p:sp>
      <p:sp>
        <p:nvSpPr>
          <p:cNvPr id="3" name="Title 1">
            <a:extLst>
              <a:ext uri="{FF2B5EF4-FFF2-40B4-BE49-F238E27FC236}">
                <a16:creationId xmlns:a16="http://schemas.microsoft.com/office/drawing/2014/main" id="{4EB7EA4F-F4C4-4B9A-BE1D-628325133144}"/>
              </a:ext>
            </a:extLst>
          </p:cNvPr>
          <p:cNvSpPr txBox="1">
            <a:spLocks/>
          </p:cNvSpPr>
          <p:nvPr/>
        </p:nvSpPr>
        <p:spPr>
          <a:xfrm>
            <a:off x="301752" y="288719"/>
            <a:ext cx="8534400" cy="986627"/>
          </a:xfrm>
          <a:prstGeom prst="rect">
            <a:avLst/>
          </a:prstGeom>
        </p:spPr>
        <p:txBody>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sz="2800" b="1" dirty="0">
                <a:solidFill>
                  <a:srgbClr val="002060"/>
                </a:solidFill>
                <a:latin typeface="Times New Roman" charset="0"/>
                <a:cs typeface="Times New Roman" charset="0"/>
              </a:rPr>
              <a:t>2020-22 State Budget Revisions in Special Session</a:t>
            </a:r>
          </a:p>
          <a:p>
            <a:pPr defTabSz="914400"/>
            <a:r>
              <a:rPr lang="en-US" sz="2800" b="1" dirty="0">
                <a:solidFill>
                  <a:srgbClr val="002060"/>
                </a:solidFill>
                <a:latin typeface="Times New Roman" charset="0"/>
                <a:cs typeface="Times New Roman" charset="0"/>
              </a:rPr>
              <a:t> </a:t>
            </a:r>
            <a:r>
              <a:rPr lang="en-US" sz="2400" b="1" i="1" dirty="0">
                <a:solidFill>
                  <a:srgbClr val="002060"/>
                </a:solidFill>
                <a:latin typeface="Times New Roman" charset="0"/>
                <a:cs typeface="Times New Roman" charset="0"/>
              </a:rPr>
              <a:t>Economic</a:t>
            </a:r>
            <a:r>
              <a:rPr lang="en-US" sz="2800" b="1" dirty="0">
                <a:solidFill>
                  <a:srgbClr val="002060"/>
                </a:solidFill>
                <a:latin typeface="Times New Roman" charset="0"/>
                <a:cs typeface="Times New Roman" charset="0"/>
              </a:rPr>
              <a:t> </a:t>
            </a:r>
            <a:r>
              <a:rPr lang="en-US" sz="2400" b="1" i="1" dirty="0">
                <a:solidFill>
                  <a:srgbClr val="002060"/>
                </a:solidFill>
                <a:latin typeface="Times New Roman" charset="0"/>
                <a:cs typeface="Times New Roman" charset="0"/>
              </a:rPr>
              <a:t>Uncertainty Drives Consensus to Save Cash</a:t>
            </a:r>
            <a:endParaRPr lang="en-US" sz="2400" i="1" dirty="0">
              <a:solidFill>
                <a:srgbClr val="002060"/>
              </a:solidFill>
            </a:endParaRPr>
          </a:p>
        </p:txBody>
      </p:sp>
      <p:sp>
        <p:nvSpPr>
          <p:cNvPr id="4" name="Content Placeholder 2">
            <a:extLst>
              <a:ext uri="{FF2B5EF4-FFF2-40B4-BE49-F238E27FC236}">
                <a16:creationId xmlns:a16="http://schemas.microsoft.com/office/drawing/2014/main" id="{0C27B2AD-D948-4E3D-93C3-AF5501A406E3}"/>
              </a:ext>
            </a:extLst>
          </p:cNvPr>
          <p:cNvSpPr txBox="1">
            <a:spLocks/>
          </p:cNvSpPr>
          <p:nvPr/>
        </p:nvSpPr>
        <p:spPr>
          <a:xfrm>
            <a:off x="454152" y="1313636"/>
            <a:ext cx="8229600" cy="4876194"/>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182880" indent="-182880" defTabSz="914400">
              <a:spcAft>
                <a:spcPts val="600"/>
              </a:spcAft>
            </a:pPr>
            <a:r>
              <a:rPr lang="en-US" sz="1500" dirty="0">
                <a:latin typeface="Times New Roman" panose="02020603050405020304" pitchFamily="18" charset="0"/>
                <a:cs typeface="Times New Roman" panose="02020603050405020304" pitchFamily="18" charset="0"/>
              </a:rPr>
              <a:t>FY 2020 had a $232 mil. GF revenue loss.  This was 1.1 percent lower than the adopted budget forecast – triggering a required revenue re-forecast.  This was offset by $277 mil. in agency FY 2020 unspent balances reverted.</a:t>
            </a:r>
          </a:p>
          <a:p>
            <a:pPr marL="182880" indent="-182880" defTabSz="914400">
              <a:spcAft>
                <a:spcPts val="600"/>
              </a:spcAft>
            </a:pPr>
            <a:r>
              <a:rPr lang="en-US" sz="1500" dirty="0">
                <a:latin typeface="Times New Roman" panose="02020603050405020304" pitchFamily="18" charset="0"/>
                <a:cs typeface="Times New Roman" panose="02020603050405020304" pitchFamily="18" charset="0"/>
              </a:rPr>
              <a:t>The August GF forecast reduces 2020-22 biennium revenues by $2,806.5 million due to a lower starting base and reductions in FY 2021 growth forecasts. FY 2020 state transportation revenues dropped $121 million compared with the March budget.</a:t>
            </a:r>
          </a:p>
          <a:p>
            <a:pPr marL="182880" indent="-182880" defTabSz="914400">
              <a:spcAft>
                <a:spcPts val="600"/>
              </a:spcAft>
            </a:pPr>
            <a:r>
              <a:rPr lang="en-US" sz="1500" dirty="0">
                <a:latin typeface="Times New Roman" panose="02020603050405020304" pitchFamily="18" charset="0"/>
                <a:cs typeface="Times New Roman" panose="02020603050405020304" pitchFamily="18" charset="0"/>
              </a:rPr>
              <a:t>State transportation revenue forecast is reduced by $750 million for the 2020-22 biennium.</a:t>
            </a:r>
          </a:p>
          <a:p>
            <a:pPr marL="182880" indent="-182880" defTabSz="914400">
              <a:spcAft>
                <a:spcPts val="600"/>
              </a:spcAft>
            </a:pPr>
            <a:r>
              <a:rPr lang="en-US" sz="1500" dirty="0">
                <a:latin typeface="Times New Roman" panose="02020603050405020304" pitchFamily="18" charset="0"/>
                <a:cs typeface="Times New Roman" panose="02020603050405020304" pitchFamily="18" charset="0"/>
              </a:rPr>
              <a:t>After two months, new revenue forecast is on track, but there is still little certainty in these new revenue forecasts. Economic forecasts vary significantly because of the continuing impact of the health crisis.</a:t>
            </a:r>
          </a:p>
          <a:p>
            <a:pPr marL="182880" indent="-182880" defTabSz="914400">
              <a:spcAft>
                <a:spcPts val="600"/>
              </a:spcAft>
            </a:pPr>
            <a:r>
              <a:rPr lang="en-US" sz="1500" dirty="0">
                <a:latin typeface="Times New Roman" panose="02020603050405020304" pitchFamily="18" charset="0"/>
                <a:cs typeface="Times New Roman" panose="02020603050405020304" pitchFamily="18" charset="0"/>
              </a:rPr>
              <a:t>Gov. Northam’s introduced special session budget leaves a FY22 unappropriated balance of $490 mil., although it spends more in FY 2022 than forecasted revenue – relying on prior year balances.</a:t>
            </a:r>
          </a:p>
          <a:p>
            <a:pPr marL="182880" indent="-182880" defTabSz="914400">
              <a:spcAft>
                <a:spcPts val="600"/>
              </a:spcAft>
            </a:pPr>
            <a:r>
              <a:rPr lang="en-US" sz="1500" dirty="0">
                <a:latin typeface="Times New Roman" panose="02020603050405020304" pitchFamily="18" charset="0"/>
                <a:cs typeface="Times New Roman" panose="02020603050405020304" pitchFamily="18" charset="0"/>
              </a:rPr>
              <a:t>Although differing in substance, House and Senate budget revisions add over $200 million in GF spending changes through savings and spending reductions.  They both allocate “gray machine” revenues for local K-12 to offset the loss of sales tax revenue.  Both budgets fund their respective adopted criminal justice reform initiatives. Finally, both budgets allocate remaining $1.3 </a:t>
            </a:r>
            <a:r>
              <a:rPr lang="en-US" sz="1500" dirty="0" err="1">
                <a:latin typeface="Times New Roman" panose="02020603050405020304" pitchFamily="18" charset="0"/>
                <a:cs typeface="Times New Roman" panose="02020603050405020304" pitchFamily="18" charset="0"/>
              </a:rPr>
              <a:t>bil</a:t>
            </a:r>
            <a:r>
              <a:rPr lang="en-US" sz="1500" dirty="0">
                <a:latin typeface="Times New Roman" panose="02020603050405020304" pitchFamily="18" charset="0"/>
                <a:cs typeface="Times New Roman" panose="02020603050405020304" pitchFamily="18" charset="0"/>
              </a:rPr>
              <a:t>. CARES Act funding (House more comprehensive). Neither budget dips into $1.2 B of reserves (House budget adds $61 M).</a:t>
            </a:r>
          </a:p>
          <a:p>
            <a:pPr defTabSz="914400">
              <a:lnSpc>
                <a:spcPct val="110000"/>
              </a:lnSpc>
              <a:spcAft>
                <a:spcPts val="1200"/>
              </a:spcAft>
              <a:buFont typeface="Arial" charset="0"/>
              <a:buNone/>
            </a:pPr>
            <a:r>
              <a:rPr lang="en-US" sz="1400" dirty="0">
                <a:latin typeface="Times New Roman" charset="0"/>
                <a:cs typeface="Times New Roman" charset="0"/>
              </a:rPr>
              <a:t>	</a:t>
            </a:r>
            <a:endParaRPr lang="en-US" sz="1400" dirty="0"/>
          </a:p>
        </p:txBody>
      </p:sp>
      <p:sp>
        <p:nvSpPr>
          <p:cNvPr id="5" name="Slide Number Placeholder 2">
            <a:extLst>
              <a:ext uri="{FF2B5EF4-FFF2-40B4-BE49-F238E27FC236}">
                <a16:creationId xmlns:a16="http://schemas.microsoft.com/office/drawing/2014/main" id="{81A93BAB-2008-4BFD-B7A9-806F57234EE9}"/>
              </a:ext>
            </a:extLst>
          </p:cNvPr>
          <p:cNvSpPr txBox="1">
            <a:spLocks/>
          </p:cNvSpPr>
          <p:nvPr/>
        </p:nvSpPr>
        <p:spPr>
          <a:xfrm>
            <a:off x="4361688" y="1026372"/>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2</a:t>
            </a:fld>
            <a:endParaRPr lang="en-US"/>
          </a:p>
        </p:txBody>
      </p:sp>
    </p:spTree>
    <p:extLst>
      <p:ext uri="{BB962C8B-B14F-4D97-AF65-F5344CB8AC3E}">
        <p14:creationId xmlns:p14="http://schemas.microsoft.com/office/powerpoint/2010/main" val="1897255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19C1D-4829-4E33-8912-B7BB9BAC9D47}"/>
              </a:ext>
            </a:extLst>
          </p:cNvPr>
          <p:cNvSpPr>
            <a:spLocks noGrp="1"/>
          </p:cNvSpPr>
          <p:nvPr>
            <p:ph type="title"/>
          </p:nvPr>
        </p:nvSpPr>
        <p:spPr/>
        <p:txBody>
          <a:bodyPr>
            <a:normAutofit fontScale="90000"/>
          </a:bodyPr>
          <a:lstStyle/>
          <a:p>
            <a:r>
              <a:rPr lang="en-US" dirty="0"/>
              <a:t>Analyzing Budget Conference</a:t>
            </a:r>
            <a:br>
              <a:rPr lang="en-US" dirty="0"/>
            </a:br>
            <a:r>
              <a:rPr lang="en-US" sz="2000" dirty="0"/>
              <a:t>(Three Step Formula for Understanding Conflict Resolution)</a:t>
            </a:r>
          </a:p>
        </p:txBody>
      </p:sp>
      <p:sp>
        <p:nvSpPr>
          <p:cNvPr id="3" name="Slide Number Placeholder 2">
            <a:extLst>
              <a:ext uri="{FF2B5EF4-FFF2-40B4-BE49-F238E27FC236}">
                <a16:creationId xmlns:a16="http://schemas.microsoft.com/office/drawing/2014/main" id="{B09683F8-5FF7-452B-88FB-4B28DDA51242}"/>
              </a:ext>
            </a:extLst>
          </p:cNvPr>
          <p:cNvSpPr>
            <a:spLocks noGrp="1"/>
          </p:cNvSpPr>
          <p:nvPr>
            <p:ph type="sldNum" sz="quarter" idx="12"/>
          </p:nvPr>
        </p:nvSpPr>
        <p:spPr/>
        <p:txBody>
          <a:bodyPr/>
          <a:lstStyle/>
          <a:p>
            <a:fld id="{A6FFBDAD-BBBF-FC47-A21E-B6646637E485}" type="slidenum">
              <a:rPr lang="en-US" smtClean="0"/>
              <a:t>20</a:t>
            </a:fld>
            <a:endParaRPr lang="en-US" dirty="0"/>
          </a:p>
        </p:txBody>
      </p:sp>
      <p:sp>
        <p:nvSpPr>
          <p:cNvPr id="4" name="Content Placeholder 3">
            <a:extLst>
              <a:ext uri="{FF2B5EF4-FFF2-40B4-BE49-F238E27FC236}">
                <a16:creationId xmlns:a16="http://schemas.microsoft.com/office/drawing/2014/main" id="{3B78F338-F719-4C7D-8445-A1064583CE55}"/>
              </a:ext>
            </a:extLst>
          </p:cNvPr>
          <p:cNvSpPr>
            <a:spLocks noGrp="1"/>
          </p:cNvSpPr>
          <p:nvPr>
            <p:ph sz="quarter" idx="1"/>
          </p:nvPr>
        </p:nvSpPr>
        <p:spPr>
          <a:xfrm>
            <a:off x="338328" y="1274618"/>
            <a:ext cx="8503920" cy="4440382"/>
          </a:xfrm>
        </p:spPr>
        <p:txBody>
          <a:bodyPr>
            <a:normAutofit/>
          </a:bodyPr>
          <a:lstStyle/>
          <a:p>
            <a:pPr marL="0" indent="0">
              <a:buNone/>
            </a:pPr>
            <a:r>
              <a:rPr lang="en-US" sz="2400" dirty="0"/>
              <a:t>Step Three:  Resolve Differences on Policy Language</a:t>
            </a:r>
          </a:p>
          <a:p>
            <a:pPr marL="0" indent="0">
              <a:buNone/>
            </a:pPr>
            <a:endParaRPr lang="en-US" sz="2400" dirty="0"/>
          </a:p>
        </p:txBody>
      </p:sp>
      <p:graphicFrame>
        <p:nvGraphicFramePr>
          <p:cNvPr id="5" name="Table 5">
            <a:extLst>
              <a:ext uri="{FF2B5EF4-FFF2-40B4-BE49-F238E27FC236}">
                <a16:creationId xmlns:a16="http://schemas.microsoft.com/office/drawing/2014/main" id="{8A3D0740-302D-4228-848C-93C0AC10DDC8}"/>
              </a:ext>
            </a:extLst>
          </p:cNvPr>
          <p:cNvGraphicFramePr>
            <a:graphicFrameLocks noGrp="1"/>
          </p:cNvGraphicFramePr>
          <p:nvPr>
            <p:extLst>
              <p:ext uri="{D42A27DB-BD31-4B8C-83A1-F6EECF244321}">
                <p14:modId xmlns:p14="http://schemas.microsoft.com/office/powerpoint/2010/main" val="2202330914"/>
              </p:ext>
            </p:extLst>
          </p:nvPr>
        </p:nvGraphicFramePr>
        <p:xfrm>
          <a:off x="1542288" y="1824470"/>
          <a:ext cx="6096000" cy="45720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389486369"/>
                    </a:ext>
                  </a:extLst>
                </a:gridCol>
                <a:gridCol w="3048000">
                  <a:extLst>
                    <a:ext uri="{9D8B030D-6E8A-4147-A177-3AD203B41FA5}">
                      <a16:colId xmlns:a16="http://schemas.microsoft.com/office/drawing/2014/main" val="1809362964"/>
                    </a:ext>
                  </a:extLst>
                </a:gridCol>
              </a:tblGrid>
              <a:tr h="359328">
                <a:tc>
                  <a:txBody>
                    <a:bodyPr/>
                    <a:lstStyle/>
                    <a:p>
                      <a:pPr algn="ctr"/>
                      <a:r>
                        <a:rPr lang="en-US" dirty="0"/>
                        <a:t>House Plan</a:t>
                      </a:r>
                    </a:p>
                  </a:txBody>
                  <a:tcPr/>
                </a:tc>
                <a:tc>
                  <a:txBody>
                    <a:bodyPr/>
                    <a:lstStyle/>
                    <a:p>
                      <a:pPr algn="ctr"/>
                      <a:r>
                        <a:rPr lang="en-US" dirty="0"/>
                        <a:t>Senate Plan</a:t>
                      </a:r>
                    </a:p>
                  </a:txBody>
                  <a:tcPr/>
                </a:tc>
                <a:extLst>
                  <a:ext uri="{0D108BD9-81ED-4DB2-BD59-A6C34878D82A}">
                    <a16:rowId xmlns:a16="http://schemas.microsoft.com/office/drawing/2014/main" val="3857573599"/>
                  </a:ext>
                </a:extLst>
              </a:tr>
              <a:tr h="359328">
                <a:tc gridSpan="2">
                  <a:txBody>
                    <a:bodyPr/>
                    <a:lstStyle/>
                    <a:p>
                      <a:pPr algn="ctr"/>
                      <a:r>
                        <a:rPr lang="en-US" i="1" dirty="0"/>
                        <a:t>Major Items to Resolve</a:t>
                      </a:r>
                    </a:p>
                  </a:txBody>
                  <a:tcPr/>
                </a:tc>
                <a:tc hMerge="1">
                  <a:txBody>
                    <a:bodyPr/>
                    <a:lstStyle/>
                    <a:p>
                      <a:endParaRPr lang="en-US" dirty="0"/>
                    </a:p>
                  </a:txBody>
                  <a:tcPr/>
                </a:tc>
                <a:extLst>
                  <a:ext uri="{0D108BD9-81ED-4DB2-BD59-A6C34878D82A}">
                    <a16:rowId xmlns:a16="http://schemas.microsoft.com/office/drawing/2014/main" val="3988173149"/>
                  </a:ext>
                </a:extLst>
              </a:tr>
              <a:tr h="11222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Language postponing impact of K-12 ADM losses, directing DOE to not adjust payments in January but to wait for action in 2021 Session.</a:t>
                      </a:r>
                    </a:p>
                    <a:p>
                      <a:endParaRPr lang="en-US" sz="1400" dirty="0"/>
                    </a:p>
                  </a:txBody>
                  <a:tcPr/>
                </a:tc>
                <a:tc>
                  <a:txBody>
                    <a:bodyPr/>
                    <a:lstStyle/>
                    <a:p>
                      <a:r>
                        <a:rPr lang="en-US" sz="1400" dirty="0"/>
                        <a:t>No language</a:t>
                      </a:r>
                    </a:p>
                  </a:txBody>
                  <a:tcPr/>
                </a:tc>
                <a:extLst>
                  <a:ext uri="{0D108BD9-81ED-4DB2-BD59-A6C34878D82A}">
                    <a16:rowId xmlns:a16="http://schemas.microsoft.com/office/drawing/2014/main" val="2504417354"/>
                  </a:ext>
                </a:extLst>
              </a:tr>
              <a:tr h="23602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Language giving schools divisions more flexibility in FY21, including waiving pupil/teacher ratios for school counselors and English learner teachers; delaying requirement to reserve 30% of Infrastructure &amp; Operations Per Pupil Funds (Lottery PPA) for non-recurring costs; and permitting textbook funds to be used for remote learning or reopening costs.</a:t>
                      </a:r>
                    </a:p>
                    <a:p>
                      <a:endParaRPr lang="en-US" sz="1600" dirty="0"/>
                    </a:p>
                  </a:txBody>
                  <a:tcPr/>
                </a:tc>
                <a:tc>
                  <a:txBody>
                    <a:bodyPr/>
                    <a:lstStyle/>
                    <a:p>
                      <a:r>
                        <a:rPr lang="en-US" sz="1400" dirty="0"/>
                        <a:t>No language</a:t>
                      </a:r>
                    </a:p>
                  </a:txBody>
                  <a:tcPr/>
                </a:tc>
                <a:extLst>
                  <a:ext uri="{0D108BD9-81ED-4DB2-BD59-A6C34878D82A}">
                    <a16:rowId xmlns:a16="http://schemas.microsoft.com/office/drawing/2014/main" val="301008358"/>
                  </a:ext>
                </a:extLst>
              </a:tr>
            </a:tbl>
          </a:graphicData>
        </a:graphic>
      </p:graphicFrame>
    </p:spTree>
    <p:extLst>
      <p:ext uri="{BB962C8B-B14F-4D97-AF65-F5344CB8AC3E}">
        <p14:creationId xmlns:p14="http://schemas.microsoft.com/office/powerpoint/2010/main" val="2512520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8B618-D557-4870-826E-B3AF91AD080F}"/>
              </a:ext>
            </a:extLst>
          </p:cNvPr>
          <p:cNvSpPr>
            <a:spLocks noGrp="1"/>
          </p:cNvSpPr>
          <p:nvPr>
            <p:ph type="title"/>
          </p:nvPr>
        </p:nvSpPr>
        <p:spPr/>
        <p:txBody>
          <a:bodyPr>
            <a:normAutofit fontScale="90000"/>
          </a:bodyPr>
          <a:lstStyle/>
          <a:p>
            <a:r>
              <a:rPr lang="en-US" dirty="0"/>
              <a:t>Analyzing Budget Conference</a:t>
            </a:r>
            <a:br>
              <a:rPr lang="en-US" dirty="0"/>
            </a:br>
            <a:r>
              <a:rPr lang="en-US" sz="2000" dirty="0"/>
              <a:t>(Three Step Formula for Understanding Conflict Resolution)</a:t>
            </a:r>
          </a:p>
        </p:txBody>
      </p:sp>
      <p:sp>
        <p:nvSpPr>
          <p:cNvPr id="3" name="Slide Number Placeholder 2">
            <a:extLst>
              <a:ext uri="{FF2B5EF4-FFF2-40B4-BE49-F238E27FC236}">
                <a16:creationId xmlns:a16="http://schemas.microsoft.com/office/drawing/2014/main" id="{18340BFC-90CE-4EC4-AA23-BFEC4C11BC73}"/>
              </a:ext>
            </a:extLst>
          </p:cNvPr>
          <p:cNvSpPr>
            <a:spLocks noGrp="1"/>
          </p:cNvSpPr>
          <p:nvPr>
            <p:ph type="sldNum" sz="quarter" idx="12"/>
          </p:nvPr>
        </p:nvSpPr>
        <p:spPr/>
        <p:txBody>
          <a:bodyPr/>
          <a:lstStyle/>
          <a:p>
            <a:fld id="{A6FFBDAD-BBBF-FC47-A21E-B6646637E485}" type="slidenum">
              <a:rPr lang="en-US" smtClean="0"/>
              <a:t>21</a:t>
            </a:fld>
            <a:endParaRPr lang="en-US" dirty="0"/>
          </a:p>
        </p:txBody>
      </p:sp>
      <p:sp>
        <p:nvSpPr>
          <p:cNvPr id="4" name="Content Placeholder 3">
            <a:extLst>
              <a:ext uri="{FF2B5EF4-FFF2-40B4-BE49-F238E27FC236}">
                <a16:creationId xmlns:a16="http://schemas.microsoft.com/office/drawing/2014/main" id="{83B70381-8A48-4675-BE66-A4808FDAE874}"/>
              </a:ext>
            </a:extLst>
          </p:cNvPr>
          <p:cNvSpPr>
            <a:spLocks noGrp="1"/>
          </p:cNvSpPr>
          <p:nvPr>
            <p:ph sz="quarter" idx="1"/>
          </p:nvPr>
        </p:nvSpPr>
        <p:spPr>
          <a:xfrm>
            <a:off x="301752" y="1240704"/>
            <a:ext cx="8503920" cy="4572000"/>
          </a:xfrm>
        </p:spPr>
        <p:txBody>
          <a:bodyPr/>
          <a:lstStyle/>
          <a:p>
            <a:pPr marL="0" indent="0">
              <a:buNone/>
            </a:pPr>
            <a:r>
              <a:rPr lang="en-US" sz="2400" dirty="0"/>
              <a:t>Step Three:  Resolve Differences on Policy Language Cont.</a:t>
            </a:r>
          </a:p>
          <a:p>
            <a:pPr marL="0" indent="0">
              <a:buNone/>
            </a:pPr>
            <a:endParaRPr lang="en-US" dirty="0"/>
          </a:p>
        </p:txBody>
      </p:sp>
      <p:graphicFrame>
        <p:nvGraphicFramePr>
          <p:cNvPr id="7" name="Table 7">
            <a:extLst>
              <a:ext uri="{FF2B5EF4-FFF2-40B4-BE49-F238E27FC236}">
                <a16:creationId xmlns:a16="http://schemas.microsoft.com/office/drawing/2014/main" id="{6F3A7147-31AC-40F4-A2B9-FE6E5CAD5425}"/>
              </a:ext>
            </a:extLst>
          </p:cNvPr>
          <p:cNvGraphicFramePr>
            <a:graphicFrameLocks noGrp="1"/>
          </p:cNvGraphicFramePr>
          <p:nvPr>
            <p:extLst>
              <p:ext uri="{D42A27DB-BD31-4B8C-83A1-F6EECF244321}">
                <p14:modId xmlns:p14="http://schemas.microsoft.com/office/powerpoint/2010/main" val="3028959990"/>
              </p:ext>
            </p:extLst>
          </p:nvPr>
        </p:nvGraphicFramePr>
        <p:xfrm>
          <a:off x="1084520" y="1972629"/>
          <a:ext cx="6752917" cy="3657600"/>
        </p:xfrm>
        <a:graphic>
          <a:graphicData uri="http://schemas.openxmlformats.org/drawingml/2006/table">
            <a:tbl>
              <a:tblPr firstRow="1" bandRow="1">
                <a:tableStyleId>{5C22544A-7EE6-4342-B048-85BDC9FD1C3A}</a:tableStyleId>
              </a:tblPr>
              <a:tblGrid>
                <a:gridCol w="2991542">
                  <a:extLst>
                    <a:ext uri="{9D8B030D-6E8A-4147-A177-3AD203B41FA5}">
                      <a16:colId xmlns:a16="http://schemas.microsoft.com/office/drawing/2014/main" val="2630331808"/>
                    </a:ext>
                  </a:extLst>
                </a:gridCol>
                <a:gridCol w="3761375">
                  <a:extLst>
                    <a:ext uri="{9D8B030D-6E8A-4147-A177-3AD203B41FA5}">
                      <a16:colId xmlns:a16="http://schemas.microsoft.com/office/drawing/2014/main" val="4289120380"/>
                    </a:ext>
                  </a:extLst>
                </a:gridCol>
              </a:tblGrid>
              <a:tr h="328251">
                <a:tc>
                  <a:txBody>
                    <a:bodyPr/>
                    <a:lstStyle/>
                    <a:p>
                      <a:pPr algn="ctr"/>
                      <a:r>
                        <a:rPr lang="en-US" dirty="0"/>
                        <a:t>House Plan</a:t>
                      </a:r>
                    </a:p>
                  </a:txBody>
                  <a:tcPr/>
                </a:tc>
                <a:tc>
                  <a:txBody>
                    <a:bodyPr/>
                    <a:lstStyle/>
                    <a:p>
                      <a:pPr algn="ctr"/>
                      <a:r>
                        <a:rPr lang="en-US" dirty="0"/>
                        <a:t>Senate Plan</a:t>
                      </a:r>
                    </a:p>
                  </a:txBody>
                  <a:tcPr/>
                </a:tc>
                <a:extLst>
                  <a:ext uri="{0D108BD9-81ED-4DB2-BD59-A6C34878D82A}">
                    <a16:rowId xmlns:a16="http://schemas.microsoft.com/office/drawing/2014/main" val="2579236066"/>
                  </a:ext>
                </a:extLst>
              </a:tr>
              <a:tr h="328251">
                <a:tc gridSpan="2">
                  <a:txBody>
                    <a:bodyPr/>
                    <a:lstStyle/>
                    <a:p>
                      <a:pPr algn="ctr"/>
                      <a:r>
                        <a:rPr lang="en-US" i="1" dirty="0"/>
                        <a:t>Major Items to Resolve</a:t>
                      </a:r>
                    </a:p>
                  </a:txBody>
                  <a:tcPr/>
                </a:tc>
                <a:tc hMerge="1">
                  <a:txBody>
                    <a:bodyPr/>
                    <a:lstStyle/>
                    <a:p>
                      <a:endParaRPr lang="en-US"/>
                    </a:p>
                  </a:txBody>
                  <a:tcPr/>
                </a:tc>
                <a:extLst>
                  <a:ext uri="{0D108BD9-81ED-4DB2-BD59-A6C34878D82A}">
                    <a16:rowId xmlns:a16="http://schemas.microsoft.com/office/drawing/2014/main" val="2146009981"/>
                  </a:ext>
                </a:extLst>
              </a:tr>
              <a:tr h="836366">
                <a:tc>
                  <a:txBody>
                    <a:bodyPr/>
                    <a:lstStyle/>
                    <a:p>
                      <a:r>
                        <a:rPr lang="en-US" sz="1800" dirty="0"/>
                        <a:t>No language</a:t>
                      </a:r>
                    </a:p>
                  </a:txBody>
                  <a:tcPr/>
                </a:tc>
                <a:tc>
                  <a:txBody>
                    <a:bodyPr/>
                    <a:lstStyle/>
                    <a:p>
                      <a:r>
                        <a:rPr lang="en-US" sz="1800">
                          <a:solidFill>
                            <a:srgbClr val="333333"/>
                          </a:solidFill>
                        </a:rPr>
                        <a:t>L</a:t>
                      </a:r>
                      <a:r>
                        <a:rPr lang="en-US" sz="1800" b="0" i="0">
                          <a:solidFill>
                            <a:srgbClr val="333333"/>
                          </a:solidFill>
                          <a:effectLst/>
                        </a:rPr>
                        <a:t>anguage prohibiting the reduction of private day school rates for students with disabilities due to the use of remote learning or telehealth services during a declared public health emergency.</a:t>
                      </a:r>
                      <a:endParaRPr lang="en-US" sz="1800" dirty="0"/>
                    </a:p>
                  </a:txBody>
                  <a:tcPr/>
                </a:tc>
                <a:extLst>
                  <a:ext uri="{0D108BD9-81ED-4DB2-BD59-A6C34878D82A}">
                    <a16:rowId xmlns:a16="http://schemas.microsoft.com/office/drawing/2014/main" val="857654081"/>
                  </a:ext>
                </a:extLst>
              </a:tr>
              <a:tr h="458652">
                <a:tc>
                  <a:txBody>
                    <a:bodyPr/>
                    <a:lstStyle/>
                    <a:p>
                      <a:r>
                        <a:rPr lang="en-US" sz="1800" dirty="0"/>
                        <a:t>No language</a:t>
                      </a:r>
                    </a:p>
                  </a:txBody>
                  <a:tcPr/>
                </a:tc>
                <a:tc>
                  <a:txBody>
                    <a:bodyPr/>
                    <a:lstStyle/>
                    <a:p>
                      <a:r>
                        <a:rPr lang="en-US" sz="1800" dirty="0"/>
                        <a:t>Language establishes a new constitutional re-districting commission if voters approve constitutional amendment.</a:t>
                      </a:r>
                    </a:p>
                  </a:txBody>
                  <a:tcPr/>
                </a:tc>
                <a:extLst>
                  <a:ext uri="{0D108BD9-81ED-4DB2-BD59-A6C34878D82A}">
                    <a16:rowId xmlns:a16="http://schemas.microsoft.com/office/drawing/2014/main" val="1906460590"/>
                  </a:ext>
                </a:extLst>
              </a:tr>
            </a:tbl>
          </a:graphicData>
        </a:graphic>
      </p:graphicFrame>
    </p:spTree>
    <p:extLst>
      <p:ext uri="{BB962C8B-B14F-4D97-AF65-F5344CB8AC3E}">
        <p14:creationId xmlns:p14="http://schemas.microsoft.com/office/powerpoint/2010/main" val="3227980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8B618-D557-4870-826E-B3AF91AD080F}"/>
              </a:ext>
            </a:extLst>
          </p:cNvPr>
          <p:cNvSpPr>
            <a:spLocks noGrp="1"/>
          </p:cNvSpPr>
          <p:nvPr>
            <p:ph type="title"/>
          </p:nvPr>
        </p:nvSpPr>
        <p:spPr/>
        <p:txBody>
          <a:bodyPr>
            <a:normAutofit fontScale="90000"/>
          </a:bodyPr>
          <a:lstStyle/>
          <a:p>
            <a:r>
              <a:rPr lang="en-US" dirty="0"/>
              <a:t>Analyzing Budget Conference</a:t>
            </a:r>
            <a:br>
              <a:rPr lang="en-US" dirty="0"/>
            </a:br>
            <a:r>
              <a:rPr lang="en-US" sz="2000" dirty="0"/>
              <a:t>(Three Step Formula for Understanding Conflict Resolution)</a:t>
            </a:r>
          </a:p>
        </p:txBody>
      </p:sp>
      <p:sp>
        <p:nvSpPr>
          <p:cNvPr id="3" name="Slide Number Placeholder 2">
            <a:extLst>
              <a:ext uri="{FF2B5EF4-FFF2-40B4-BE49-F238E27FC236}">
                <a16:creationId xmlns:a16="http://schemas.microsoft.com/office/drawing/2014/main" id="{18340BFC-90CE-4EC4-AA23-BFEC4C11BC73}"/>
              </a:ext>
            </a:extLst>
          </p:cNvPr>
          <p:cNvSpPr>
            <a:spLocks noGrp="1"/>
          </p:cNvSpPr>
          <p:nvPr>
            <p:ph type="sldNum" sz="quarter" idx="12"/>
          </p:nvPr>
        </p:nvSpPr>
        <p:spPr/>
        <p:txBody>
          <a:bodyPr/>
          <a:lstStyle/>
          <a:p>
            <a:fld id="{A6FFBDAD-BBBF-FC47-A21E-B6646637E485}" type="slidenum">
              <a:rPr lang="en-US" smtClean="0"/>
              <a:t>22</a:t>
            </a:fld>
            <a:endParaRPr lang="en-US" dirty="0"/>
          </a:p>
        </p:txBody>
      </p:sp>
      <p:sp>
        <p:nvSpPr>
          <p:cNvPr id="4" name="Content Placeholder 3">
            <a:extLst>
              <a:ext uri="{FF2B5EF4-FFF2-40B4-BE49-F238E27FC236}">
                <a16:creationId xmlns:a16="http://schemas.microsoft.com/office/drawing/2014/main" id="{83B70381-8A48-4675-BE66-A4808FDAE874}"/>
              </a:ext>
            </a:extLst>
          </p:cNvPr>
          <p:cNvSpPr>
            <a:spLocks noGrp="1"/>
          </p:cNvSpPr>
          <p:nvPr>
            <p:ph sz="quarter" idx="1"/>
          </p:nvPr>
        </p:nvSpPr>
        <p:spPr/>
        <p:txBody>
          <a:bodyPr/>
          <a:lstStyle/>
          <a:p>
            <a:pPr marL="0" indent="0">
              <a:buNone/>
            </a:pPr>
            <a:r>
              <a:rPr lang="en-US" sz="2400" dirty="0"/>
              <a:t>Step Three:  Resolve Differences on Policy Language Cont.</a:t>
            </a:r>
          </a:p>
          <a:p>
            <a:pPr marL="0" indent="0">
              <a:buNone/>
            </a:pPr>
            <a:endParaRPr lang="en-US" dirty="0"/>
          </a:p>
        </p:txBody>
      </p:sp>
      <p:graphicFrame>
        <p:nvGraphicFramePr>
          <p:cNvPr id="7" name="Table 7">
            <a:extLst>
              <a:ext uri="{FF2B5EF4-FFF2-40B4-BE49-F238E27FC236}">
                <a16:creationId xmlns:a16="http://schemas.microsoft.com/office/drawing/2014/main" id="{6F3A7147-31AC-40F4-A2B9-FE6E5CAD5425}"/>
              </a:ext>
            </a:extLst>
          </p:cNvPr>
          <p:cNvGraphicFramePr>
            <a:graphicFrameLocks noGrp="1"/>
          </p:cNvGraphicFramePr>
          <p:nvPr>
            <p:extLst>
              <p:ext uri="{D42A27DB-BD31-4B8C-83A1-F6EECF244321}">
                <p14:modId xmlns:p14="http://schemas.microsoft.com/office/powerpoint/2010/main" val="3029127878"/>
              </p:ext>
            </p:extLst>
          </p:nvPr>
        </p:nvGraphicFramePr>
        <p:xfrm>
          <a:off x="1520952" y="2007193"/>
          <a:ext cx="6096000" cy="4033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630331808"/>
                    </a:ext>
                  </a:extLst>
                </a:gridCol>
                <a:gridCol w="3048000">
                  <a:extLst>
                    <a:ext uri="{9D8B030D-6E8A-4147-A177-3AD203B41FA5}">
                      <a16:colId xmlns:a16="http://schemas.microsoft.com/office/drawing/2014/main" val="934701620"/>
                    </a:ext>
                  </a:extLst>
                </a:gridCol>
              </a:tblGrid>
              <a:tr h="370840">
                <a:tc>
                  <a:txBody>
                    <a:bodyPr/>
                    <a:lstStyle/>
                    <a:p>
                      <a:pPr algn="ctr"/>
                      <a:r>
                        <a:rPr lang="en-US" dirty="0"/>
                        <a:t>House Plan</a:t>
                      </a:r>
                    </a:p>
                  </a:txBody>
                  <a:tcPr/>
                </a:tc>
                <a:tc>
                  <a:txBody>
                    <a:bodyPr/>
                    <a:lstStyle/>
                    <a:p>
                      <a:pPr algn="ctr"/>
                      <a:r>
                        <a:rPr lang="en-US" dirty="0"/>
                        <a:t>Senate Plan</a:t>
                      </a:r>
                    </a:p>
                  </a:txBody>
                  <a:tcPr/>
                </a:tc>
                <a:extLst>
                  <a:ext uri="{0D108BD9-81ED-4DB2-BD59-A6C34878D82A}">
                    <a16:rowId xmlns:a16="http://schemas.microsoft.com/office/drawing/2014/main" val="2579236066"/>
                  </a:ext>
                </a:extLst>
              </a:tr>
              <a:tr h="370840">
                <a:tc gridSpan="2">
                  <a:txBody>
                    <a:bodyPr/>
                    <a:lstStyle/>
                    <a:p>
                      <a:pPr algn="ctr"/>
                      <a:r>
                        <a:rPr lang="en-US" i="1" dirty="0"/>
                        <a:t>Major Items to Resolve</a:t>
                      </a:r>
                    </a:p>
                  </a:txBody>
                  <a:tcPr/>
                </a:tc>
                <a:tc hMerge="1">
                  <a:txBody>
                    <a:bodyPr/>
                    <a:lstStyle/>
                    <a:p>
                      <a:endParaRPr lang="en-US" dirty="0"/>
                    </a:p>
                  </a:txBody>
                  <a:tcPr/>
                </a:tc>
                <a:extLst>
                  <a:ext uri="{0D108BD9-81ED-4DB2-BD59-A6C34878D82A}">
                    <a16:rowId xmlns:a16="http://schemas.microsoft.com/office/drawing/2014/main" val="2146009981"/>
                  </a:ext>
                </a:extLst>
              </a:tr>
              <a:tr h="370840">
                <a:tc>
                  <a:txBody>
                    <a:bodyPr/>
                    <a:lstStyle/>
                    <a:p>
                      <a:r>
                        <a:rPr kumimoji="0" lang="en-US" sz="1500" b="1" i="0" kern="1200" dirty="0">
                          <a:solidFill>
                            <a:schemeClr val="dk1"/>
                          </a:solidFill>
                          <a:effectLst/>
                          <a:latin typeface="+mn-lt"/>
                          <a:ea typeface="+mn-ea"/>
                          <a:cs typeface="+mn-cs"/>
                        </a:rPr>
                        <a:t>Housing Evictions</a:t>
                      </a:r>
                      <a:r>
                        <a:rPr kumimoji="0" lang="en-US" sz="1500" b="0" i="0" kern="1200" dirty="0">
                          <a:solidFill>
                            <a:schemeClr val="dk1"/>
                          </a:solidFill>
                          <a:effectLst/>
                          <a:latin typeface="+mn-lt"/>
                          <a:ea typeface="+mn-ea"/>
                          <a:cs typeface="+mn-cs"/>
                        </a:rPr>
                        <a:t>: Establishes a policy of payment plans and application for rental assistance during the time when the Center for Disease Control and Prevention's (CDC) order is in place, halting evictions nationally until December 31, 2020. Additionally, this amendment establishes Virginia's policy towards evictions should the CDC order no longer be in effect.  Similar but not identical to Senate amendment.</a:t>
                      </a:r>
                      <a:endParaRPr lang="en-US" sz="1500" dirty="0"/>
                    </a:p>
                  </a:txBody>
                  <a:tcPr/>
                </a:tc>
                <a:tc>
                  <a:txBody>
                    <a:bodyPr/>
                    <a:lstStyle/>
                    <a:p>
                      <a:r>
                        <a:rPr kumimoji="0" lang="en-US" sz="1500" b="1" i="0" kern="1200" dirty="0">
                          <a:solidFill>
                            <a:schemeClr val="dk1"/>
                          </a:solidFill>
                          <a:effectLst/>
                          <a:latin typeface="+mn-lt"/>
                          <a:ea typeface="+mn-ea"/>
                          <a:cs typeface="+mn-cs"/>
                        </a:rPr>
                        <a:t>Housing Evictions</a:t>
                      </a:r>
                      <a:r>
                        <a:rPr lang="en-US" sz="1500" dirty="0"/>
                        <a:t>: </a:t>
                      </a:r>
                      <a:r>
                        <a:rPr kumimoji="0" lang="en-US" sz="1500" b="0" i="0" kern="1200" dirty="0">
                          <a:solidFill>
                            <a:schemeClr val="dk1"/>
                          </a:solidFill>
                          <a:effectLst/>
                          <a:latin typeface="+mn-lt"/>
                          <a:ea typeface="+mn-ea"/>
                          <a:cs typeface="+mn-cs"/>
                        </a:rPr>
                        <a:t>Replaces Gov’s language in SB 5015 to establish the terms by which a landlord may evict a tenant for nonpayment. Notification requirements are spelled out and payment plan option is offered to the tenant.  This applies to owners with more than 4 dwelling units.  Landlords with less rental units are subject to different rules.</a:t>
                      </a:r>
                      <a:endParaRPr lang="en-US" sz="1500" dirty="0"/>
                    </a:p>
                  </a:txBody>
                  <a:tcPr/>
                </a:tc>
                <a:extLst>
                  <a:ext uri="{0D108BD9-81ED-4DB2-BD59-A6C34878D82A}">
                    <a16:rowId xmlns:a16="http://schemas.microsoft.com/office/drawing/2014/main" val="2735193741"/>
                  </a:ext>
                </a:extLst>
              </a:tr>
            </a:tbl>
          </a:graphicData>
        </a:graphic>
      </p:graphicFrame>
    </p:spTree>
    <p:extLst>
      <p:ext uri="{BB962C8B-B14F-4D97-AF65-F5344CB8AC3E}">
        <p14:creationId xmlns:p14="http://schemas.microsoft.com/office/powerpoint/2010/main" val="3038697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8B618-D557-4870-826E-B3AF91AD080F}"/>
              </a:ext>
            </a:extLst>
          </p:cNvPr>
          <p:cNvSpPr>
            <a:spLocks noGrp="1"/>
          </p:cNvSpPr>
          <p:nvPr>
            <p:ph type="title"/>
          </p:nvPr>
        </p:nvSpPr>
        <p:spPr/>
        <p:txBody>
          <a:bodyPr>
            <a:normAutofit fontScale="90000"/>
          </a:bodyPr>
          <a:lstStyle/>
          <a:p>
            <a:r>
              <a:rPr lang="en-US" dirty="0"/>
              <a:t>Analyzing Budget Conference</a:t>
            </a:r>
            <a:br>
              <a:rPr lang="en-US" dirty="0"/>
            </a:br>
            <a:r>
              <a:rPr lang="en-US" sz="2000" dirty="0"/>
              <a:t>(Three Step Formula for Understanding Conflict Resolution)</a:t>
            </a:r>
          </a:p>
        </p:txBody>
      </p:sp>
      <p:sp>
        <p:nvSpPr>
          <p:cNvPr id="3" name="Slide Number Placeholder 2">
            <a:extLst>
              <a:ext uri="{FF2B5EF4-FFF2-40B4-BE49-F238E27FC236}">
                <a16:creationId xmlns:a16="http://schemas.microsoft.com/office/drawing/2014/main" id="{18340BFC-90CE-4EC4-AA23-BFEC4C11BC73}"/>
              </a:ext>
            </a:extLst>
          </p:cNvPr>
          <p:cNvSpPr>
            <a:spLocks noGrp="1"/>
          </p:cNvSpPr>
          <p:nvPr>
            <p:ph type="sldNum" sz="quarter" idx="12"/>
          </p:nvPr>
        </p:nvSpPr>
        <p:spPr/>
        <p:txBody>
          <a:bodyPr/>
          <a:lstStyle/>
          <a:p>
            <a:fld id="{A6FFBDAD-BBBF-FC47-A21E-B6646637E485}" type="slidenum">
              <a:rPr lang="en-US" smtClean="0"/>
              <a:t>23</a:t>
            </a:fld>
            <a:endParaRPr lang="en-US" dirty="0"/>
          </a:p>
        </p:txBody>
      </p:sp>
      <p:sp>
        <p:nvSpPr>
          <p:cNvPr id="4" name="Content Placeholder 3">
            <a:extLst>
              <a:ext uri="{FF2B5EF4-FFF2-40B4-BE49-F238E27FC236}">
                <a16:creationId xmlns:a16="http://schemas.microsoft.com/office/drawing/2014/main" id="{83B70381-8A48-4675-BE66-A4808FDAE874}"/>
              </a:ext>
            </a:extLst>
          </p:cNvPr>
          <p:cNvSpPr>
            <a:spLocks noGrp="1"/>
          </p:cNvSpPr>
          <p:nvPr>
            <p:ph sz="quarter" idx="1"/>
          </p:nvPr>
        </p:nvSpPr>
        <p:spPr/>
        <p:txBody>
          <a:bodyPr/>
          <a:lstStyle/>
          <a:p>
            <a:pPr marL="0" indent="0">
              <a:buNone/>
            </a:pPr>
            <a:r>
              <a:rPr lang="en-US" sz="2400" dirty="0"/>
              <a:t>Step Three:  Resolve Differences on Policy Language Cont.</a:t>
            </a:r>
          </a:p>
          <a:p>
            <a:pPr marL="0" indent="0">
              <a:buNone/>
            </a:pPr>
            <a:endParaRPr lang="en-US" dirty="0"/>
          </a:p>
        </p:txBody>
      </p:sp>
      <p:graphicFrame>
        <p:nvGraphicFramePr>
          <p:cNvPr id="7" name="Table 7">
            <a:extLst>
              <a:ext uri="{FF2B5EF4-FFF2-40B4-BE49-F238E27FC236}">
                <a16:creationId xmlns:a16="http://schemas.microsoft.com/office/drawing/2014/main" id="{6F3A7147-31AC-40F4-A2B9-FE6E5CAD5425}"/>
              </a:ext>
            </a:extLst>
          </p:cNvPr>
          <p:cNvGraphicFramePr>
            <a:graphicFrameLocks noGrp="1"/>
          </p:cNvGraphicFramePr>
          <p:nvPr>
            <p:extLst>
              <p:ext uri="{D42A27DB-BD31-4B8C-83A1-F6EECF244321}">
                <p14:modId xmlns:p14="http://schemas.microsoft.com/office/powerpoint/2010/main" val="3167538362"/>
              </p:ext>
            </p:extLst>
          </p:nvPr>
        </p:nvGraphicFramePr>
        <p:xfrm>
          <a:off x="1520952" y="2007193"/>
          <a:ext cx="6096000" cy="42468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630331808"/>
                    </a:ext>
                  </a:extLst>
                </a:gridCol>
                <a:gridCol w="3048000">
                  <a:extLst>
                    <a:ext uri="{9D8B030D-6E8A-4147-A177-3AD203B41FA5}">
                      <a16:colId xmlns:a16="http://schemas.microsoft.com/office/drawing/2014/main" val="934701620"/>
                    </a:ext>
                  </a:extLst>
                </a:gridCol>
              </a:tblGrid>
              <a:tr h="370840">
                <a:tc>
                  <a:txBody>
                    <a:bodyPr/>
                    <a:lstStyle/>
                    <a:p>
                      <a:pPr algn="ctr"/>
                      <a:r>
                        <a:rPr lang="en-US" dirty="0"/>
                        <a:t>House Plan</a:t>
                      </a:r>
                    </a:p>
                  </a:txBody>
                  <a:tcPr/>
                </a:tc>
                <a:tc>
                  <a:txBody>
                    <a:bodyPr/>
                    <a:lstStyle/>
                    <a:p>
                      <a:pPr algn="ctr"/>
                      <a:r>
                        <a:rPr lang="en-US" dirty="0"/>
                        <a:t>Senate Plan</a:t>
                      </a:r>
                    </a:p>
                  </a:txBody>
                  <a:tcPr/>
                </a:tc>
                <a:extLst>
                  <a:ext uri="{0D108BD9-81ED-4DB2-BD59-A6C34878D82A}">
                    <a16:rowId xmlns:a16="http://schemas.microsoft.com/office/drawing/2014/main" val="2579236066"/>
                  </a:ext>
                </a:extLst>
              </a:tr>
              <a:tr h="370840">
                <a:tc gridSpan="2">
                  <a:txBody>
                    <a:bodyPr/>
                    <a:lstStyle/>
                    <a:p>
                      <a:pPr algn="ctr"/>
                      <a:r>
                        <a:rPr lang="en-US" i="1" dirty="0"/>
                        <a:t>Major Items to Resolve</a:t>
                      </a:r>
                    </a:p>
                  </a:txBody>
                  <a:tcPr/>
                </a:tc>
                <a:tc hMerge="1">
                  <a:txBody>
                    <a:bodyPr/>
                    <a:lstStyle/>
                    <a:p>
                      <a:endParaRPr lang="en-US" dirty="0"/>
                    </a:p>
                  </a:txBody>
                  <a:tcPr/>
                </a:tc>
                <a:extLst>
                  <a:ext uri="{0D108BD9-81ED-4DB2-BD59-A6C34878D82A}">
                    <a16:rowId xmlns:a16="http://schemas.microsoft.com/office/drawing/2014/main" val="2146009981"/>
                  </a:ext>
                </a:extLst>
              </a:tr>
              <a:tr h="370840">
                <a:tc>
                  <a:txBody>
                    <a:bodyPr/>
                    <a:lstStyle/>
                    <a:p>
                      <a:r>
                        <a:rPr kumimoji="0" lang="en-US" sz="1400" b="1" i="0" kern="1200" dirty="0">
                          <a:solidFill>
                            <a:schemeClr val="dk1"/>
                          </a:solidFill>
                          <a:effectLst/>
                          <a:latin typeface="+mn-lt"/>
                          <a:ea typeface="+mn-ea"/>
                          <a:cs typeface="+mn-cs"/>
                        </a:rPr>
                        <a:t>Utility Disconnections:  </a:t>
                      </a:r>
                      <a:r>
                        <a:rPr kumimoji="0" lang="en-US" sz="1400" b="0" i="0" kern="1200" dirty="0">
                          <a:solidFill>
                            <a:schemeClr val="dk1"/>
                          </a:solidFill>
                          <a:effectLst/>
                          <a:latin typeface="+mn-lt"/>
                          <a:ea typeface="+mn-ea"/>
                          <a:cs typeface="+mn-cs"/>
                        </a:rPr>
                        <a:t>Outlines a policy to extend Virginia's moratorium on utility disconnections.</a:t>
                      </a:r>
                      <a:endParaRPr lang="en-US" sz="1400" dirty="0"/>
                    </a:p>
                  </a:txBody>
                  <a:tcPr/>
                </a:tc>
                <a:tc>
                  <a:txBody>
                    <a:bodyPr/>
                    <a:lstStyle/>
                    <a:p>
                      <a:r>
                        <a:rPr kumimoji="0" lang="en-US" sz="1400" b="1" i="0" kern="1200" dirty="0">
                          <a:solidFill>
                            <a:schemeClr val="dk1"/>
                          </a:solidFill>
                          <a:effectLst/>
                          <a:latin typeface="+mn-lt"/>
                          <a:ea typeface="+mn-ea"/>
                          <a:cs typeface="+mn-cs"/>
                        </a:rPr>
                        <a:t>Utility Disconnections:  </a:t>
                      </a:r>
                      <a:r>
                        <a:rPr kumimoji="0" lang="en-US" sz="1400" b="0" i="0" kern="1200" dirty="0">
                          <a:solidFill>
                            <a:schemeClr val="dk1"/>
                          </a:solidFill>
                          <a:effectLst/>
                          <a:latin typeface="+mn-lt"/>
                          <a:ea typeface="+mn-ea"/>
                          <a:cs typeface="+mn-cs"/>
                        </a:rPr>
                        <a:t>Similar but not identical to House amendment.  Replaces language in HB 5005 and provides for a moratorium on utility disconnections for non-payment of bills during a declared state of emergency, to include electric companies and natural gas suppliers subject to regulation SCC, electric and gas municipal utilities, and water suppliers and wastewater service providers. Also requires a COVID Relief Repayment Plan to pay past-due amounts and other items.</a:t>
                      </a:r>
                      <a:endParaRPr lang="en-US" sz="1400" dirty="0"/>
                    </a:p>
                  </a:txBody>
                  <a:tcPr/>
                </a:tc>
                <a:extLst>
                  <a:ext uri="{0D108BD9-81ED-4DB2-BD59-A6C34878D82A}">
                    <a16:rowId xmlns:a16="http://schemas.microsoft.com/office/drawing/2014/main" val="2735193741"/>
                  </a:ext>
                </a:extLst>
              </a:tr>
            </a:tbl>
          </a:graphicData>
        </a:graphic>
      </p:graphicFrame>
    </p:spTree>
    <p:extLst>
      <p:ext uri="{BB962C8B-B14F-4D97-AF65-F5344CB8AC3E}">
        <p14:creationId xmlns:p14="http://schemas.microsoft.com/office/powerpoint/2010/main" val="1057384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33F7B-F039-4394-9648-A0195FB14E0A}"/>
              </a:ext>
            </a:extLst>
          </p:cNvPr>
          <p:cNvSpPr>
            <a:spLocks noGrp="1"/>
          </p:cNvSpPr>
          <p:nvPr>
            <p:ph type="title"/>
          </p:nvPr>
        </p:nvSpPr>
        <p:spPr>
          <a:xfrm>
            <a:off x="176246" y="488082"/>
            <a:ext cx="8534400" cy="758952"/>
          </a:xfrm>
        </p:spPr>
        <p:txBody>
          <a:bodyPr>
            <a:normAutofit fontScale="90000"/>
          </a:bodyPr>
          <a:lstStyle/>
          <a:p>
            <a:r>
              <a:rPr lang="en-US" dirty="0"/>
              <a:t> </a:t>
            </a:r>
            <a:r>
              <a:rPr lang="en-US" dirty="0">
                <a:solidFill>
                  <a:srgbClr val="002060"/>
                </a:solidFill>
              </a:rPr>
              <a:t>“Wild Cards” Will Continue </a:t>
            </a:r>
            <a:br>
              <a:rPr lang="en-US" dirty="0">
                <a:solidFill>
                  <a:srgbClr val="002060"/>
                </a:solidFill>
              </a:rPr>
            </a:br>
            <a:r>
              <a:rPr lang="en-US" dirty="0">
                <a:solidFill>
                  <a:srgbClr val="002060"/>
                </a:solidFill>
              </a:rPr>
              <a:t>to Drive Budget Uncertainty</a:t>
            </a:r>
          </a:p>
        </p:txBody>
      </p:sp>
      <p:sp>
        <p:nvSpPr>
          <p:cNvPr id="3" name="Slide Number Placeholder 2">
            <a:extLst>
              <a:ext uri="{FF2B5EF4-FFF2-40B4-BE49-F238E27FC236}">
                <a16:creationId xmlns:a16="http://schemas.microsoft.com/office/drawing/2014/main" id="{9C99582D-D429-43A6-BAC0-6959A6B5368D}"/>
              </a:ext>
            </a:extLst>
          </p:cNvPr>
          <p:cNvSpPr>
            <a:spLocks noGrp="1"/>
          </p:cNvSpPr>
          <p:nvPr>
            <p:ph type="sldNum" sz="quarter" idx="12"/>
          </p:nvPr>
        </p:nvSpPr>
        <p:spPr/>
        <p:txBody>
          <a:bodyPr/>
          <a:lstStyle/>
          <a:p>
            <a:fld id="{A6FFBDAD-BBBF-FC47-A21E-B6646637E485}" type="slidenum">
              <a:rPr lang="en-US" smtClean="0"/>
              <a:t>24</a:t>
            </a:fld>
            <a:endParaRPr lang="en-US" dirty="0"/>
          </a:p>
        </p:txBody>
      </p:sp>
      <p:sp>
        <p:nvSpPr>
          <p:cNvPr id="4" name="Content Placeholder 3">
            <a:extLst>
              <a:ext uri="{FF2B5EF4-FFF2-40B4-BE49-F238E27FC236}">
                <a16:creationId xmlns:a16="http://schemas.microsoft.com/office/drawing/2014/main" id="{543A042D-366E-4449-9F9E-86D33A7E14CA}"/>
              </a:ext>
            </a:extLst>
          </p:cNvPr>
          <p:cNvSpPr>
            <a:spLocks noGrp="1"/>
          </p:cNvSpPr>
          <p:nvPr>
            <p:ph sz="quarter"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Continued high level of general fund revenue uncertainty.  Economic recovery depends on the end of the pandemic. </a:t>
            </a:r>
          </a:p>
          <a:p>
            <a:r>
              <a:rPr lang="en-US" dirty="0">
                <a:latin typeface="Times New Roman" panose="02020603050405020304" pitchFamily="18" charset="0"/>
                <a:cs typeface="Times New Roman" panose="02020603050405020304" pitchFamily="18" charset="0"/>
              </a:rPr>
              <a:t>Additional needs related to COVID-19:  testing, PPE, childcare, housing, broadband, and K-12 </a:t>
            </a:r>
            <a:r>
              <a:rPr lang="en-US" dirty="0" err="1">
                <a:latin typeface="Times New Roman" panose="02020603050405020304" pitchFamily="18" charset="0"/>
                <a:cs typeface="Times New Roman" panose="02020603050405020304" pitchFamily="18" charset="0"/>
              </a:rPr>
              <a:t>reopenings</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Medicaid spending forecast not due until mid-November.</a:t>
            </a:r>
          </a:p>
          <a:p>
            <a:pPr lvl="1"/>
            <a:r>
              <a:rPr lang="en-US" dirty="0">
                <a:solidFill>
                  <a:schemeClr val="tx1"/>
                </a:solidFill>
                <a:latin typeface="Times New Roman" panose="02020603050405020304" pitchFamily="18" charset="0"/>
                <a:cs typeface="Times New Roman" panose="02020603050405020304" pitchFamily="18" charset="0"/>
              </a:rPr>
              <a:t>Additional budget pressure from higher caseloads are expected at some point because higher unemployment could be factored in caseload growth.</a:t>
            </a:r>
          </a:p>
          <a:p>
            <a:pPr lvl="1"/>
            <a:r>
              <a:rPr lang="en-US" dirty="0">
                <a:solidFill>
                  <a:schemeClr val="tx1"/>
                </a:solidFill>
                <a:latin typeface="Times New Roman" panose="02020603050405020304" pitchFamily="18" charset="0"/>
                <a:cs typeface="Times New Roman" panose="02020603050405020304" pitchFamily="18" charset="0"/>
              </a:rPr>
              <a:t>Unclear when utilization declines in medical services due to COVID-19 restrictions eventually reverse and return to normal levels.</a:t>
            </a:r>
          </a:p>
          <a:p>
            <a:pPr lvl="1"/>
            <a:r>
              <a:rPr lang="en-US" dirty="0">
                <a:solidFill>
                  <a:schemeClr val="tx1"/>
                </a:solidFill>
                <a:latin typeface="Times New Roman" panose="02020603050405020304" pitchFamily="18" charset="0"/>
                <a:cs typeface="Times New Roman" panose="02020603050405020304" pitchFamily="18" charset="0"/>
              </a:rPr>
              <a:t>Still unclear if Feds extend FMAP increase to the end of state FY 21.</a:t>
            </a:r>
          </a:p>
          <a:p>
            <a:pPr lvl="1">
              <a:buFont typeface="Courier New" panose="02070309020205020404" pitchFamily="49" charset="0"/>
              <a:buChar char="o"/>
            </a:pPr>
            <a:endParaRPr lang="en-US" dirty="0">
              <a:solidFill>
                <a:schemeClr val="tx1"/>
              </a:solidFill>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VEC projects by end of the year a record $750.0 million deficit for Unemployment Insurance Trust Fund.</a:t>
            </a:r>
          </a:p>
          <a:p>
            <a:r>
              <a:rPr lang="en-US" dirty="0">
                <a:latin typeface="Times New Roman" panose="02020603050405020304" pitchFamily="18" charset="0"/>
                <a:cs typeface="Times New Roman" panose="02020603050405020304" pitchFamily="18" charset="0"/>
              </a:rPr>
              <a:t>Future congressional actions to provide additional federal stimulus funding or spending flexibility are unclear.</a:t>
            </a:r>
          </a:p>
        </p:txBody>
      </p:sp>
    </p:spTree>
    <p:extLst>
      <p:ext uri="{BB962C8B-B14F-4D97-AF65-F5344CB8AC3E}">
        <p14:creationId xmlns:p14="http://schemas.microsoft.com/office/powerpoint/2010/main" val="3604156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3C75A-1A0E-4480-BF83-CE068A4D12AF}"/>
              </a:ext>
            </a:extLst>
          </p:cNvPr>
          <p:cNvSpPr>
            <a:spLocks noGrp="1"/>
          </p:cNvSpPr>
          <p:nvPr>
            <p:ph type="title"/>
          </p:nvPr>
        </p:nvSpPr>
        <p:spPr/>
        <p:txBody>
          <a:bodyPr>
            <a:normAutofit/>
          </a:bodyPr>
          <a:lstStyle/>
          <a:p>
            <a:r>
              <a:rPr lang="en-US" dirty="0">
                <a:solidFill>
                  <a:srgbClr val="002060"/>
                </a:solidFill>
              </a:rPr>
              <a:t>Critical Local Needs in Special Session</a:t>
            </a:r>
          </a:p>
        </p:txBody>
      </p:sp>
      <p:sp>
        <p:nvSpPr>
          <p:cNvPr id="3" name="Slide Number Placeholder 2">
            <a:extLst>
              <a:ext uri="{FF2B5EF4-FFF2-40B4-BE49-F238E27FC236}">
                <a16:creationId xmlns:a16="http://schemas.microsoft.com/office/drawing/2014/main" id="{A8AE9659-F8E2-4266-AD0E-DE37667A0FDC}"/>
              </a:ext>
            </a:extLst>
          </p:cNvPr>
          <p:cNvSpPr>
            <a:spLocks noGrp="1"/>
          </p:cNvSpPr>
          <p:nvPr>
            <p:ph type="sldNum" sz="quarter" idx="12"/>
          </p:nvPr>
        </p:nvSpPr>
        <p:spPr/>
        <p:txBody>
          <a:bodyPr/>
          <a:lstStyle/>
          <a:p>
            <a:fld id="{A6FFBDAD-BBBF-FC47-A21E-B6646637E485}" type="slidenum">
              <a:rPr lang="en-US" smtClean="0"/>
              <a:t>25</a:t>
            </a:fld>
            <a:endParaRPr lang="en-US" dirty="0"/>
          </a:p>
        </p:txBody>
      </p:sp>
      <p:sp>
        <p:nvSpPr>
          <p:cNvPr id="4" name="Content Placeholder 3">
            <a:extLst>
              <a:ext uri="{FF2B5EF4-FFF2-40B4-BE49-F238E27FC236}">
                <a16:creationId xmlns:a16="http://schemas.microsoft.com/office/drawing/2014/main" id="{01CB9451-0D48-4B7F-B619-ED7A6742F97A}"/>
              </a:ext>
            </a:extLst>
          </p:cNvPr>
          <p:cNvSpPr>
            <a:spLocks noGrp="1"/>
          </p:cNvSpPr>
          <p:nvPr>
            <p:ph sz="quarter" idx="1"/>
          </p:nvPr>
        </p:nvSpPr>
        <p:spPr/>
        <p:txBody>
          <a:bodyPr>
            <a:normAutofit fontScale="77500" lnSpcReduction="20000"/>
          </a:bodyPr>
          <a:lstStyle/>
          <a:p>
            <a:r>
              <a:rPr lang="en-US" dirty="0"/>
              <a:t>Adopting Governor’s proposal to restore Housing Trust Fund spending of $23 mil. each year plus an additional increase of $25 mil. for FY 2021.</a:t>
            </a:r>
          </a:p>
          <a:p>
            <a:r>
              <a:rPr lang="en-US" dirty="0"/>
              <a:t>Adopting Governor’s proposal to restore Broadband spending of $16 mil. each year plus a onetime additional increase of $15 mil. for FY 2021.</a:t>
            </a:r>
          </a:p>
          <a:p>
            <a:r>
              <a:rPr lang="en-US" dirty="0"/>
              <a:t>Restoring this year’s $95 million proposed sales tax reduction in K-12 funding.  Localities have already adopted their FY 2021 budgets.</a:t>
            </a:r>
          </a:p>
          <a:p>
            <a:r>
              <a:rPr lang="en-US" dirty="0"/>
              <a:t>Providing state funding to implement criminal justice and mental health reforms passed in the Special Session.</a:t>
            </a:r>
          </a:p>
          <a:p>
            <a:r>
              <a:rPr lang="en-US" dirty="0"/>
              <a:t>Approving Governor’s $2.0 million election funding proposal to reimburse localities for paying the postage for absentee balloting.</a:t>
            </a:r>
          </a:p>
          <a:p>
            <a:r>
              <a:rPr lang="en-US" dirty="0"/>
              <a:t>Use remaining balance of $1.3 billion in state CARES Act allocations for loans/grants to businesses, utility payment relief and rental assistance, broadband access, and first responder needs including hazardous pay, supplies and equipment.</a:t>
            </a:r>
          </a:p>
          <a:p>
            <a:endParaRPr lang="en-US" dirty="0"/>
          </a:p>
        </p:txBody>
      </p:sp>
    </p:spTree>
    <p:extLst>
      <p:ext uri="{BB962C8B-B14F-4D97-AF65-F5344CB8AC3E}">
        <p14:creationId xmlns:p14="http://schemas.microsoft.com/office/powerpoint/2010/main" val="2317601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65BA7-5011-438F-8B85-923DDB497538}"/>
              </a:ext>
            </a:extLst>
          </p:cNvPr>
          <p:cNvSpPr>
            <a:spLocks noGrp="1"/>
          </p:cNvSpPr>
          <p:nvPr>
            <p:ph type="title"/>
          </p:nvPr>
        </p:nvSpPr>
        <p:spPr/>
        <p:txBody>
          <a:bodyPr/>
          <a:lstStyle/>
          <a:p>
            <a:r>
              <a:rPr lang="en-US" dirty="0">
                <a:solidFill>
                  <a:srgbClr val="002060"/>
                </a:solidFill>
              </a:rPr>
              <a:t>Critical Local Needs in January Session</a:t>
            </a:r>
            <a:endParaRPr lang="en-US" dirty="0"/>
          </a:p>
        </p:txBody>
      </p:sp>
      <p:sp>
        <p:nvSpPr>
          <p:cNvPr id="3" name="Slide Number Placeholder 2">
            <a:extLst>
              <a:ext uri="{FF2B5EF4-FFF2-40B4-BE49-F238E27FC236}">
                <a16:creationId xmlns:a16="http://schemas.microsoft.com/office/drawing/2014/main" id="{50E022CC-BAF5-4F1C-B27B-128D79666CEF}"/>
              </a:ext>
            </a:extLst>
          </p:cNvPr>
          <p:cNvSpPr>
            <a:spLocks noGrp="1"/>
          </p:cNvSpPr>
          <p:nvPr>
            <p:ph type="sldNum" sz="quarter" idx="12"/>
          </p:nvPr>
        </p:nvSpPr>
        <p:spPr/>
        <p:txBody>
          <a:bodyPr/>
          <a:lstStyle/>
          <a:p>
            <a:fld id="{A6FFBDAD-BBBF-FC47-A21E-B6646637E485}" type="slidenum">
              <a:rPr lang="en-US" smtClean="0"/>
              <a:t>26</a:t>
            </a:fld>
            <a:endParaRPr lang="en-US" dirty="0"/>
          </a:p>
        </p:txBody>
      </p:sp>
      <p:sp>
        <p:nvSpPr>
          <p:cNvPr id="4" name="Content Placeholder 3">
            <a:extLst>
              <a:ext uri="{FF2B5EF4-FFF2-40B4-BE49-F238E27FC236}">
                <a16:creationId xmlns:a16="http://schemas.microsoft.com/office/drawing/2014/main" id="{82729D2A-8EEF-4CD6-82D6-24CA20ABE2DA}"/>
              </a:ext>
            </a:extLst>
          </p:cNvPr>
          <p:cNvSpPr>
            <a:spLocks noGrp="1"/>
          </p:cNvSpPr>
          <p:nvPr>
            <p:ph sz="quarter" idx="1"/>
          </p:nvPr>
        </p:nvSpPr>
        <p:spPr/>
        <p:txBody>
          <a:bodyPr>
            <a:normAutofit lnSpcReduction="10000"/>
          </a:bodyPr>
          <a:lstStyle/>
          <a:p>
            <a:r>
              <a:rPr lang="en-US" dirty="0"/>
              <a:t>Restore the $8.6 million of new 599 money the General Assembly appropriated for each year of the biennium. </a:t>
            </a:r>
          </a:p>
          <a:p>
            <a:pPr lvl="1"/>
            <a:r>
              <a:rPr lang="en-US" dirty="0"/>
              <a:t>Tie new unfunded mandates on local law enforcement to greater levels of state financial assistance.  This includes Crisis Intervention Teams and mental health initiatives in jails; new training and accreditation standards; establishing Citizen Review Boards; and use of body cameras.</a:t>
            </a:r>
          </a:p>
          <a:p>
            <a:r>
              <a:rPr lang="en-US" dirty="0"/>
              <a:t>Continue funding programs to fight homelessness.</a:t>
            </a:r>
          </a:p>
          <a:p>
            <a:pPr lvl="1"/>
            <a:r>
              <a:rPr lang="en-US" dirty="0"/>
              <a:t>Provide state funding for rental and mortgage assistance.</a:t>
            </a:r>
          </a:p>
          <a:p>
            <a:r>
              <a:rPr lang="en-US" dirty="0"/>
              <a:t>Provide state funding to help eligible households keep the lights on.</a:t>
            </a:r>
          </a:p>
          <a:p>
            <a:endParaRPr lang="en-US" dirty="0"/>
          </a:p>
        </p:txBody>
      </p:sp>
    </p:spTree>
    <p:extLst>
      <p:ext uri="{BB962C8B-B14F-4D97-AF65-F5344CB8AC3E}">
        <p14:creationId xmlns:p14="http://schemas.microsoft.com/office/powerpoint/2010/main" val="3142698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5D19-4D8C-4630-BBD9-3183576E62C3}"/>
              </a:ext>
            </a:extLst>
          </p:cNvPr>
          <p:cNvSpPr>
            <a:spLocks noGrp="1"/>
          </p:cNvSpPr>
          <p:nvPr>
            <p:ph type="title"/>
          </p:nvPr>
        </p:nvSpPr>
        <p:spPr/>
        <p:txBody>
          <a:bodyPr>
            <a:normAutofit fontScale="90000"/>
          </a:bodyPr>
          <a:lstStyle/>
          <a:p>
            <a:r>
              <a:rPr lang="en-US" dirty="0">
                <a:solidFill>
                  <a:srgbClr val="002060"/>
                </a:solidFill>
              </a:rPr>
              <a:t>Critical Local Needs in January Session, Cont.</a:t>
            </a:r>
            <a:endParaRPr lang="en-US" dirty="0"/>
          </a:p>
        </p:txBody>
      </p:sp>
      <p:sp>
        <p:nvSpPr>
          <p:cNvPr id="3" name="Slide Number Placeholder 2">
            <a:extLst>
              <a:ext uri="{FF2B5EF4-FFF2-40B4-BE49-F238E27FC236}">
                <a16:creationId xmlns:a16="http://schemas.microsoft.com/office/drawing/2014/main" id="{92D18DE4-1021-4A64-8981-E8BCB54ED997}"/>
              </a:ext>
            </a:extLst>
          </p:cNvPr>
          <p:cNvSpPr>
            <a:spLocks noGrp="1"/>
          </p:cNvSpPr>
          <p:nvPr>
            <p:ph type="sldNum" sz="quarter" idx="12"/>
          </p:nvPr>
        </p:nvSpPr>
        <p:spPr/>
        <p:txBody>
          <a:bodyPr/>
          <a:lstStyle/>
          <a:p>
            <a:fld id="{A6FFBDAD-BBBF-FC47-A21E-B6646637E485}" type="slidenum">
              <a:rPr lang="en-US" smtClean="0"/>
              <a:t>27</a:t>
            </a:fld>
            <a:endParaRPr lang="en-US" dirty="0"/>
          </a:p>
        </p:txBody>
      </p:sp>
      <p:sp>
        <p:nvSpPr>
          <p:cNvPr id="4" name="Content Placeholder 3">
            <a:extLst>
              <a:ext uri="{FF2B5EF4-FFF2-40B4-BE49-F238E27FC236}">
                <a16:creationId xmlns:a16="http://schemas.microsoft.com/office/drawing/2014/main" id="{49DEA32C-B026-4191-B6EB-FD372FAF52EB}"/>
              </a:ext>
            </a:extLst>
          </p:cNvPr>
          <p:cNvSpPr>
            <a:spLocks noGrp="1"/>
          </p:cNvSpPr>
          <p:nvPr>
            <p:ph sz="quarter" idx="1"/>
          </p:nvPr>
        </p:nvSpPr>
        <p:spPr/>
        <p:txBody>
          <a:bodyPr>
            <a:normAutofit fontScale="85000" lnSpcReduction="20000"/>
          </a:bodyPr>
          <a:lstStyle/>
          <a:p>
            <a:r>
              <a:rPr lang="en-US" dirty="0"/>
              <a:t>Restore spending cuts in K-12 affecting salaries, access to school meals, at-risk students, Pre-K access for at-risk students, and enrollment loss.</a:t>
            </a:r>
          </a:p>
          <a:p>
            <a:pPr lvl="1"/>
            <a:r>
              <a:rPr lang="en-US" dirty="0"/>
              <a:t> </a:t>
            </a:r>
            <a:r>
              <a:rPr lang="en-US" dirty="0">
                <a:solidFill>
                  <a:schemeClr val="tx1"/>
                </a:solidFill>
              </a:rPr>
              <a:t>$283.5 million in FY22 not including the $93.6 million cut of sales tax revenue in FY22</a:t>
            </a:r>
          </a:p>
          <a:p>
            <a:r>
              <a:rPr lang="en-US" dirty="0"/>
              <a:t>Restore economic development initiatives like $12.5 million for business ready sites and $250,000 each year for Enterprise Zones.</a:t>
            </a:r>
          </a:p>
          <a:p>
            <a:r>
              <a:rPr lang="en-US" dirty="0">
                <a:solidFill>
                  <a:schemeClr val="tx1"/>
                </a:solidFill>
              </a:rPr>
              <a:t>Restore the $5.6 million each year for salary increases at local DSS offices.</a:t>
            </a:r>
          </a:p>
          <a:p>
            <a:r>
              <a:rPr lang="en-US" dirty="0"/>
              <a:t>Restore $17.4 million for prevention services at local DSS offices.</a:t>
            </a:r>
          </a:p>
          <a:p>
            <a:r>
              <a:rPr lang="en-US" dirty="0">
                <a:solidFill>
                  <a:schemeClr val="tx1"/>
                </a:solidFill>
              </a:rPr>
              <a:t>Restore the $2.0 million taken each year from Communications Sales &amp; Use Tax Fund.</a:t>
            </a:r>
          </a:p>
        </p:txBody>
      </p:sp>
    </p:spTree>
    <p:extLst>
      <p:ext uri="{BB962C8B-B14F-4D97-AF65-F5344CB8AC3E}">
        <p14:creationId xmlns:p14="http://schemas.microsoft.com/office/powerpoint/2010/main" val="599336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3113035-8B3E-4C5A-8A10-9C15906CDF98}"/>
              </a:ext>
            </a:extLst>
          </p:cNvPr>
          <p:cNvSpPr>
            <a:spLocks noGrp="1"/>
          </p:cNvSpPr>
          <p:nvPr>
            <p:ph type="sldNum" sz="quarter" idx="12"/>
          </p:nvPr>
        </p:nvSpPr>
        <p:spPr/>
        <p:txBody>
          <a:bodyPr/>
          <a:lstStyle/>
          <a:p>
            <a:fld id="{A6FFBDAD-BBBF-FC47-A21E-B6646637E485}" type="slidenum">
              <a:rPr lang="en-US" smtClean="0"/>
              <a:t>3</a:t>
            </a:fld>
            <a:endParaRPr lang="en-US"/>
          </a:p>
        </p:txBody>
      </p:sp>
      <p:pic>
        <p:nvPicPr>
          <p:cNvPr id="10" name="Picture 9">
            <a:extLst>
              <a:ext uri="{FF2B5EF4-FFF2-40B4-BE49-F238E27FC236}">
                <a16:creationId xmlns:a16="http://schemas.microsoft.com/office/drawing/2014/main" id="{9782B548-3B15-4410-8B98-130EE36532A6}"/>
              </a:ext>
            </a:extLst>
          </p:cNvPr>
          <p:cNvPicPr>
            <a:picLocks noChangeAspect="1"/>
          </p:cNvPicPr>
          <p:nvPr/>
        </p:nvPicPr>
        <p:blipFill>
          <a:blip r:embed="rId2"/>
          <a:stretch>
            <a:fillRect/>
          </a:stretch>
        </p:blipFill>
        <p:spPr>
          <a:xfrm>
            <a:off x="471268" y="407333"/>
            <a:ext cx="8367068" cy="5899756"/>
          </a:xfrm>
          <a:prstGeom prst="rect">
            <a:avLst/>
          </a:prstGeom>
        </p:spPr>
      </p:pic>
    </p:spTree>
    <p:extLst>
      <p:ext uri="{BB962C8B-B14F-4D97-AF65-F5344CB8AC3E}">
        <p14:creationId xmlns:p14="http://schemas.microsoft.com/office/powerpoint/2010/main" val="1563360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4092FE-7802-4B50-872F-C8F8F0EEB836}"/>
              </a:ext>
            </a:extLst>
          </p:cNvPr>
          <p:cNvSpPr>
            <a:spLocks noGrp="1"/>
          </p:cNvSpPr>
          <p:nvPr>
            <p:ph type="sldNum" sz="quarter" idx="12"/>
          </p:nvPr>
        </p:nvSpPr>
        <p:spPr/>
        <p:txBody>
          <a:bodyPr/>
          <a:lstStyle/>
          <a:p>
            <a:fld id="{A6FFBDAD-BBBF-FC47-A21E-B6646637E485}" type="slidenum">
              <a:rPr lang="en-US" smtClean="0"/>
              <a:t>4</a:t>
            </a:fld>
            <a:endParaRPr lang="en-US"/>
          </a:p>
        </p:txBody>
      </p:sp>
      <p:pic>
        <p:nvPicPr>
          <p:cNvPr id="5" name="Picture 4">
            <a:extLst>
              <a:ext uri="{FF2B5EF4-FFF2-40B4-BE49-F238E27FC236}">
                <a16:creationId xmlns:a16="http://schemas.microsoft.com/office/drawing/2014/main" id="{C94D1509-2288-43B6-949B-1CFF126589BF}"/>
              </a:ext>
            </a:extLst>
          </p:cNvPr>
          <p:cNvPicPr>
            <a:picLocks noChangeAspect="1"/>
          </p:cNvPicPr>
          <p:nvPr/>
        </p:nvPicPr>
        <p:blipFill>
          <a:blip r:embed="rId2"/>
          <a:stretch>
            <a:fillRect/>
          </a:stretch>
        </p:blipFill>
        <p:spPr>
          <a:xfrm>
            <a:off x="1775011" y="417419"/>
            <a:ext cx="5610225" cy="5772150"/>
          </a:xfrm>
          <a:prstGeom prst="rect">
            <a:avLst/>
          </a:prstGeom>
        </p:spPr>
      </p:pic>
    </p:spTree>
    <p:extLst>
      <p:ext uri="{BB962C8B-B14F-4D97-AF65-F5344CB8AC3E}">
        <p14:creationId xmlns:p14="http://schemas.microsoft.com/office/powerpoint/2010/main" val="389995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2709-9B0E-4E81-B9DD-0CA1C9F20C2E}"/>
              </a:ext>
            </a:extLst>
          </p:cNvPr>
          <p:cNvSpPr>
            <a:spLocks noGrp="1"/>
          </p:cNvSpPr>
          <p:nvPr>
            <p:ph type="title"/>
          </p:nvPr>
        </p:nvSpPr>
        <p:spPr>
          <a:xfrm>
            <a:off x="301752" y="379476"/>
            <a:ext cx="8534400" cy="758952"/>
          </a:xfrm>
        </p:spPr>
        <p:txBody>
          <a:bodyPr>
            <a:normAutofit fontScale="90000"/>
          </a:bodyPr>
          <a:lstStyle/>
          <a:p>
            <a:r>
              <a:rPr lang="en-US" dirty="0"/>
              <a:t>HAC Changes to</a:t>
            </a:r>
            <a:br>
              <a:rPr lang="en-US" dirty="0"/>
            </a:br>
            <a:r>
              <a:rPr lang="en-US" dirty="0"/>
              <a:t> Special Session Introduced Budget</a:t>
            </a:r>
          </a:p>
        </p:txBody>
      </p:sp>
      <p:sp>
        <p:nvSpPr>
          <p:cNvPr id="3" name="Slide Number Placeholder 2">
            <a:extLst>
              <a:ext uri="{FF2B5EF4-FFF2-40B4-BE49-F238E27FC236}">
                <a16:creationId xmlns:a16="http://schemas.microsoft.com/office/drawing/2014/main" id="{C09672FC-AD93-4208-A45C-6B5715F83A2A}"/>
              </a:ext>
            </a:extLst>
          </p:cNvPr>
          <p:cNvSpPr>
            <a:spLocks noGrp="1"/>
          </p:cNvSpPr>
          <p:nvPr>
            <p:ph type="sldNum" sz="quarter" idx="12"/>
          </p:nvPr>
        </p:nvSpPr>
        <p:spPr/>
        <p:txBody>
          <a:bodyPr/>
          <a:lstStyle/>
          <a:p>
            <a:fld id="{A6FFBDAD-BBBF-FC47-A21E-B6646637E485}" type="slidenum">
              <a:rPr lang="en-US" smtClean="0"/>
              <a:t>5</a:t>
            </a:fld>
            <a:endParaRPr lang="en-US" dirty="0"/>
          </a:p>
        </p:txBody>
      </p:sp>
      <p:sp>
        <p:nvSpPr>
          <p:cNvPr id="4" name="Content Placeholder 3">
            <a:extLst>
              <a:ext uri="{FF2B5EF4-FFF2-40B4-BE49-F238E27FC236}">
                <a16:creationId xmlns:a16="http://schemas.microsoft.com/office/drawing/2014/main" id="{46EA2638-B3C4-49B2-9085-27E36C2925D9}"/>
              </a:ext>
            </a:extLst>
          </p:cNvPr>
          <p:cNvSpPr>
            <a:spLocks noGrp="1"/>
          </p:cNvSpPr>
          <p:nvPr>
            <p:ph sz="quarter" idx="1"/>
          </p:nvPr>
        </p:nvSpPr>
        <p:spPr/>
        <p:txBody>
          <a:bodyPr>
            <a:normAutofit lnSpcReduction="10000"/>
          </a:bodyPr>
          <a:lstStyle/>
          <a:p>
            <a:r>
              <a:rPr lang="en-US" dirty="0"/>
              <a:t>$222 million in GF spending reductions and savings.</a:t>
            </a:r>
          </a:p>
          <a:p>
            <a:r>
              <a:rPr lang="en-US" dirty="0"/>
              <a:t>$202 million of GF spending increases - including $28 mil. of contingent criminal justice reform costs.</a:t>
            </a:r>
          </a:p>
          <a:p>
            <a:r>
              <a:rPr lang="en-US" dirty="0"/>
              <a:t>$20 million in FY 21 and $187 mil. in FY 22 appropriations contingent on revenues meeting certain targets in the 2021 regular session and final actual FY 2021 revenues.</a:t>
            </a:r>
          </a:p>
          <a:p>
            <a:r>
              <a:rPr lang="en-US" dirty="0"/>
              <a:t>$95 million in additional K-12 aid contingent on “gray machine” revenues meeting that level. </a:t>
            </a:r>
          </a:p>
          <a:p>
            <a:pPr lvl="1">
              <a:buFont typeface="Wingdings" panose="05000000000000000000" pitchFamily="2" charset="2"/>
              <a:buChar char="ü"/>
            </a:pPr>
            <a:r>
              <a:rPr lang="en-US" dirty="0">
                <a:solidFill>
                  <a:schemeClr val="tx1"/>
                </a:solidFill>
              </a:rPr>
              <a:t>ABC reported $12 mil. in “gray machine” revenue in first month.</a:t>
            </a:r>
          </a:p>
          <a:p>
            <a:endParaRPr lang="en-US" dirty="0"/>
          </a:p>
        </p:txBody>
      </p:sp>
    </p:spTree>
    <p:extLst>
      <p:ext uri="{BB962C8B-B14F-4D97-AF65-F5344CB8AC3E}">
        <p14:creationId xmlns:p14="http://schemas.microsoft.com/office/powerpoint/2010/main" val="3462451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2709-9B0E-4E81-B9DD-0CA1C9F20C2E}"/>
              </a:ext>
            </a:extLst>
          </p:cNvPr>
          <p:cNvSpPr>
            <a:spLocks noGrp="1"/>
          </p:cNvSpPr>
          <p:nvPr>
            <p:ph type="title"/>
          </p:nvPr>
        </p:nvSpPr>
        <p:spPr>
          <a:xfrm>
            <a:off x="301752" y="379476"/>
            <a:ext cx="8534400" cy="758952"/>
          </a:xfrm>
        </p:spPr>
        <p:txBody>
          <a:bodyPr>
            <a:normAutofit fontScale="90000"/>
          </a:bodyPr>
          <a:lstStyle/>
          <a:p>
            <a:r>
              <a:rPr lang="en-US" dirty="0"/>
              <a:t>SFAC Changes to</a:t>
            </a:r>
            <a:br>
              <a:rPr lang="en-US" dirty="0"/>
            </a:br>
            <a:r>
              <a:rPr lang="en-US" dirty="0"/>
              <a:t> Special Session Introduced Budget</a:t>
            </a:r>
          </a:p>
        </p:txBody>
      </p:sp>
      <p:sp>
        <p:nvSpPr>
          <p:cNvPr id="3" name="Slide Number Placeholder 2">
            <a:extLst>
              <a:ext uri="{FF2B5EF4-FFF2-40B4-BE49-F238E27FC236}">
                <a16:creationId xmlns:a16="http://schemas.microsoft.com/office/drawing/2014/main" id="{C09672FC-AD93-4208-A45C-6B5715F83A2A}"/>
              </a:ext>
            </a:extLst>
          </p:cNvPr>
          <p:cNvSpPr>
            <a:spLocks noGrp="1"/>
          </p:cNvSpPr>
          <p:nvPr>
            <p:ph type="sldNum" sz="quarter" idx="12"/>
          </p:nvPr>
        </p:nvSpPr>
        <p:spPr/>
        <p:txBody>
          <a:bodyPr/>
          <a:lstStyle/>
          <a:p>
            <a:fld id="{A6FFBDAD-BBBF-FC47-A21E-B6646637E485}" type="slidenum">
              <a:rPr lang="en-US" smtClean="0"/>
              <a:t>6</a:t>
            </a:fld>
            <a:endParaRPr lang="en-US" dirty="0"/>
          </a:p>
        </p:txBody>
      </p:sp>
      <p:sp>
        <p:nvSpPr>
          <p:cNvPr id="4" name="Content Placeholder 3">
            <a:extLst>
              <a:ext uri="{FF2B5EF4-FFF2-40B4-BE49-F238E27FC236}">
                <a16:creationId xmlns:a16="http://schemas.microsoft.com/office/drawing/2014/main" id="{46EA2638-B3C4-49B2-9085-27E36C2925D9}"/>
              </a:ext>
            </a:extLst>
          </p:cNvPr>
          <p:cNvSpPr>
            <a:spLocks noGrp="1"/>
          </p:cNvSpPr>
          <p:nvPr>
            <p:ph sz="quarter" idx="1"/>
          </p:nvPr>
        </p:nvSpPr>
        <p:spPr/>
        <p:txBody>
          <a:bodyPr>
            <a:normAutofit/>
          </a:bodyPr>
          <a:lstStyle/>
          <a:p>
            <a:r>
              <a:rPr lang="en-US" dirty="0"/>
              <a:t>$224 million in GF spending reductions and savings.</a:t>
            </a:r>
          </a:p>
          <a:p>
            <a:r>
              <a:rPr lang="en-US" dirty="0"/>
              <a:t>$226 million of GF spending increases - including $11 mil. criminal justice reform costs.</a:t>
            </a:r>
          </a:p>
          <a:p>
            <a:r>
              <a:rPr lang="en-US" dirty="0"/>
              <a:t>$373 million in FY 2022 contingent spending in priority order if FY 22 revenue collections exceed official forecast.</a:t>
            </a:r>
          </a:p>
          <a:p>
            <a:r>
              <a:rPr lang="en-US" dirty="0"/>
              <a:t>$95 million in additional K-12 aid contingent on “gray machine” revenues meeting that level. </a:t>
            </a:r>
          </a:p>
          <a:p>
            <a:pPr lvl="1">
              <a:buFont typeface="Wingdings" panose="05000000000000000000" pitchFamily="2" charset="2"/>
              <a:buChar char="ü"/>
            </a:pPr>
            <a:r>
              <a:rPr lang="en-US" dirty="0">
                <a:solidFill>
                  <a:schemeClr val="tx1"/>
                </a:solidFill>
              </a:rPr>
              <a:t>ABC reported $12 mil. in “gray machine” revenue in first month.</a:t>
            </a:r>
          </a:p>
          <a:p>
            <a:endParaRPr lang="en-US" dirty="0"/>
          </a:p>
        </p:txBody>
      </p:sp>
    </p:spTree>
    <p:extLst>
      <p:ext uri="{BB962C8B-B14F-4D97-AF65-F5344CB8AC3E}">
        <p14:creationId xmlns:p14="http://schemas.microsoft.com/office/powerpoint/2010/main" val="75990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B16F0-B97D-43C9-BB91-2691DEBDF5F1}"/>
              </a:ext>
            </a:extLst>
          </p:cNvPr>
          <p:cNvSpPr>
            <a:spLocks noGrp="1"/>
          </p:cNvSpPr>
          <p:nvPr>
            <p:ph type="title"/>
          </p:nvPr>
        </p:nvSpPr>
        <p:spPr/>
        <p:txBody>
          <a:bodyPr>
            <a:normAutofit/>
          </a:bodyPr>
          <a:lstStyle/>
          <a:p>
            <a:r>
              <a:rPr lang="en-US" sz="2400" dirty="0"/>
              <a:t>Savings Actions Proposed in House and Senate Budget</a:t>
            </a:r>
          </a:p>
        </p:txBody>
      </p:sp>
      <p:sp>
        <p:nvSpPr>
          <p:cNvPr id="3" name="Slide Number Placeholder 2">
            <a:extLst>
              <a:ext uri="{FF2B5EF4-FFF2-40B4-BE49-F238E27FC236}">
                <a16:creationId xmlns:a16="http://schemas.microsoft.com/office/drawing/2014/main" id="{85B473E6-6313-417C-827B-150DDB21DEC7}"/>
              </a:ext>
            </a:extLst>
          </p:cNvPr>
          <p:cNvSpPr>
            <a:spLocks noGrp="1"/>
          </p:cNvSpPr>
          <p:nvPr>
            <p:ph type="sldNum" sz="quarter" idx="12"/>
          </p:nvPr>
        </p:nvSpPr>
        <p:spPr/>
        <p:txBody>
          <a:bodyPr/>
          <a:lstStyle/>
          <a:p>
            <a:fld id="{A6FFBDAD-BBBF-FC47-A21E-B6646637E485}" type="slidenum">
              <a:rPr lang="en-US" smtClean="0"/>
              <a:t>7</a:t>
            </a:fld>
            <a:endParaRPr lang="en-US"/>
          </a:p>
        </p:txBody>
      </p:sp>
      <p:pic>
        <p:nvPicPr>
          <p:cNvPr id="8" name="Picture 7">
            <a:extLst>
              <a:ext uri="{FF2B5EF4-FFF2-40B4-BE49-F238E27FC236}">
                <a16:creationId xmlns:a16="http://schemas.microsoft.com/office/drawing/2014/main" id="{B8F87B55-9895-4D43-AAE9-5939E3420473}"/>
              </a:ext>
            </a:extLst>
          </p:cNvPr>
          <p:cNvPicPr>
            <a:picLocks noChangeAspect="1"/>
          </p:cNvPicPr>
          <p:nvPr/>
        </p:nvPicPr>
        <p:blipFill>
          <a:blip r:embed="rId2"/>
          <a:stretch>
            <a:fillRect/>
          </a:stretch>
        </p:blipFill>
        <p:spPr>
          <a:xfrm>
            <a:off x="609599" y="1477345"/>
            <a:ext cx="7953375" cy="4419600"/>
          </a:xfrm>
          <a:prstGeom prst="rect">
            <a:avLst/>
          </a:prstGeom>
        </p:spPr>
      </p:pic>
    </p:spTree>
    <p:extLst>
      <p:ext uri="{BB962C8B-B14F-4D97-AF65-F5344CB8AC3E}">
        <p14:creationId xmlns:p14="http://schemas.microsoft.com/office/powerpoint/2010/main" val="2013280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7CA48F3-DC62-46AA-AD90-AD22F92C21C0}"/>
              </a:ext>
            </a:extLst>
          </p:cNvPr>
          <p:cNvSpPr>
            <a:spLocks noGrp="1"/>
          </p:cNvSpPr>
          <p:nvPr>
            <p:ph type="sldNum" sz="quarter" idx="12"/>
          </p:nvPr>
        </p:nvSpPr>
        <p:spPr/>
        <p:txBody>
          <a:bodyPr/>
          <a:lstStyle/>
          <a:p>
            <a:fld id="{A6FFBDAD-BBBF-FC47-A21E-B6646637E485}" type="slidenum">
              <a:rPr lang="en-US" smtClean="0"/>
              <a:t>8</a:t>
            </a:fld>
            <a:endParaRPr lang="en-US"/>
          </a:p>
        </p:txBody>
      </p:sp>
      <p:sp>
        <p:nvSpPr>
          <p:cNvPr id="3" name="Title 1">
            <a:extLst>
              <a:ext uri="{FF2B5EF4-FFF2-40B4-BE49-F238E27FC236}">
                <a16:creationId xmlns:a16="http://schemas.microsoft.com/office/drawing/2014/main" id="{298D58A5-3F16-4116-997F-758B696E797F}"/>
              </a:ext>
            </a:extLst>
          </p:cNvPr>
          <p:cNvSpPr txBox="1">
            <a:spLocks/>
          </p:cNvSpPr>
          <p:nvPr/>
        </p:nvSpPr>
        <p:spPr>
          <a:xfrm>
            <a:off x="301752" y="379476"/>
            <a:ext cx="8534400" cy="758952"/>
          </a:xfrm>
          <a:prstGeom prst="rect">
            <a:avLst/>
          </a:prstGeom>
        </p:spPr>
        <p:txBody>
          <a:bodyPr>
            <a:normAutofit fontScale="82500" lnSpcReduction="200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defTabSz="914400"/>
            <a:r>
              <a:rPr lang="en-US" dirty="0"/>
              <a:t>HAC Spending Changes* to</a:t>
            </a:r>
            <a:br>
              <a:rPr lang="en-US" dirty="0"/>
            </a:br>
            <a:r>
              <a:rPr lang="en-US" dirty="0"/>
              <a:t> Special Session Introduced Budget</a:t>
            </a:r>
          </a:p>
        </p:txBody>
      </p:sp>
      <p:sp>
        <p:nvSpPr>
          <p:cNvPr id="4" name="Slide Number Placeholder 2">
            <a:extLst>
              <a:ext uri="{FF2B5EF4-FFF2-40B4-BE49-F238E27FC236}">
                <a16:creationId xmlns:a16="http://schemas.microsoft.com/office/drawing/2014/main" id="{429A0AC0-94D0-48C9-A1BC-3BD44401B739}"/>
              </a:ext>
            </a:extLst>
          </p:cNvPr>
          <p:cNvSpPr txBox="1">
            <a:spLocks/>
          </p:cNvSpPr>
          <p:nvPr/>
        </p:nvSpPr>
        <p:spPr>
          <a:xfrm>
            <a:off x="4361688" y="1026372"/>
            <a:ext cx="457200" cy="441325"/>
          </a:xfrm>
          <a:prstGeom prst="rect">
            <a:avLst/>
          </a:prstGeom>
        </p:spPr>
        <p:txBody>
          <a:bodyPr vert="horz" lIns="45720" rIns="45720" anchor="ctr">
            <a:normAutofit/>
          </a:bodyPr>
          <a:lstStyle>
            <a:defPPr>
              <a:defRPr lang="en-US"/>
            </a:defPPr>
            <a:lvl1pPr marL="0" algn="ctr" defTabSz="457200" rtl="0" eaLnBrk="1" latinLnBrk="0" hangingPunct="1">
              <a:defRPr kumimoji="0" sz="16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6FFBDAD-BBBF-FC47-A21E-B6646637E485}" type="slidenum">
              <a:rPr lang="en-US" smtClean="0"/>
              <a:pPr/>
              <a:t>8</a:t>
            </a:fld>
            <a:endParaRPr lang="en-US" dirty="0"/>
          </a:p>
        </p:txBody>
      </p:sp>
      <p:sp>
        <p:nvSpPr>
          <p:cNvPr id="9" name="TextBox 8">
            <a:extLst>
              <a:ext uri="{FF2B5EF4-FFF2-40B4-BE49-F238E27FC236}">
                <a16:creationId xmlns:a16="http://schemas.microsoft.com/office/drawing/2014/main" id="{E7CEA4B2-B518-4919-9ACF-6870801803A1}"/>
              </a:ext>
            </a:extLst>
          </p:cNvPr>
          <p:cNvSpPr txBox="1"/>
          <p:nvPr/>
        </p:nvSpPr>
        <p:spPr>
          <a:xfrm>
            <a:off x="596940" y="5855855"/>
            <a:ext cx="1719445" cy="276999"/>
          </a:xfrm>
          <a:prstGeom prst="rect">
            <a:avLst/>
          </a:prstGeom>
          <a:noFill/>
        </p:spPr>
        <p:txBody>
          <a:bodyPr wrap="none" rtlCol="0">
            <a:spAutoFit/>
          </a:bodyPr>
          <a:lstStyle/>
          <a:p>
            <a:r>
              <a:rPr lang="en-US" sz="1200" dirty="0">
                <a:latin typeface="Times New Roman" panose="02020603050405020304" pitchFamily="18" charset="0"/>
                <a:cs typeface="Times New Roman" panose="02020603050405020304" pitchFamily="18" charset="0"/>
              </a:rPr>
              <a:t>* Without Contingencies</a:t>
            </a:r>
          </a:p>
        </p:txBody>
      </p:sp>
      <p:pic>
        <p:nvPicPr>
          <p:cNvPr id="10" name="Picture 9">
            <a:extLst>
              <a:ext uri="{FF2B5EF4-FFF2-40B4-BE49-F238E27FC236}">
                <a16:creationId xmlns:a16="http://schemas.microsoft.com/office/drawing/2014/main" id="{F9013BD3-A8CC-4275-B86E-122582AE6618}"/>
              </a:ext>
            </a:extLst>
          </p:cNvPr>
          <p:cNvPicPr>
            <a:picLocks noChangeAspect="1"/>
          </p:cNvPicPr>
          <p:nvPr/>
        </p:nvPicPr>
        <p:blipFill>
          <a:blip r:embed="rId2"/>
          <a:stretch>
            <a:fillRect/>
          </a:stretch>
        </p:blipFill>
        <p:spPr>
          <a:xfrm>
            <a:off x="964018" y="1467697"/>
            <a:ext cx="7225624" cy="4000230"/>
          </a:xfrm>
          <a:prstGeom prst="rect">
            <a:avLst/>
          </a:prstGeom>
        </p:spPr>
      </p:pic>
    </p:spTree>
    <p:extLst>
      <p:ext uri="{BB962C8B-B14F-4D97-AF65-F5344CB8AC3E}">
        <p14:creationId xmlns:p14="http://schemas.microsoft.com/office/powerpoint/2010/main" val="1471787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0C34A-A092-C848-B7E5-979F2FBFCBE8}"/>
              </a:ext>
            </a:extLst>
          </p:cNvPr>
          <p:cNvSpPr>
            <a:spLocks noGrp="1"/>
          </p:cNvSpPr>
          <p:nvPr>
            <p:ph type="title"/>
          </p:nvPr>
        </p:nvSpPr>
        <p:spPr/>
        <p:txBody>
          <a:bodyPr/>
          <a:lstStyle/>
          <a:p>
            <a:r>
              <a:rPr lang="en-US" dirty="0"/>
              <a:t>HAC Contingent Appropriations</a:t>
            </a:r>
          </a:p>
        </p:txBody>
      </p:sp>
      <p:sp>
        <p:nvSpPr>
          <p:cNvPr id="3" name="Slide Number Placeholder 2">
            <a:extLst>
              <a:ext uri="{FF2B5EF4-FFF2-40B4-BE49-F238E27FC236}">
                <a16:creationId xmlns:a16="http://schemas.microsoft.com/office/drawing/2014/main" id="{47C79793-89EA-0647-8537-E472E212F9A5}"/>
              </a:ext>
            </a:extLst>
          </p:cNvPr>
          <p:cNvSpPr>
            <a:spLocks noGrp="1"/>
          </p:cNvSpPr>
          <p:nvPr>
            <p:ph type="sldNum" sz="quarter" idx="12"/>
          </p:nvPr>
        </p:nvSpPr>
        <p:spPr/>
        <p:txBody>
          <a:bodyPr/>
          <a:lstStyle/>
          <a:p>
            <a:fld id="{A6FFBDAD-BBBF-FC47-A21E-B6646637E485}" type="slidenum">
              <a:rPr lang="en-US" smtClean="0"/>
              <a:t>9</a:t>
            </a:fld>
            <a:endParaRPr lang="en-US" dirty="0"/>
          </a:p>
        </p:txBody>
      </p:sp>
      <p:sp>
        <p:nvSpPr>
          <p:cNvPr id="4" name="Content Placeholder 3">
            <a:extLst>
              <a:ext uri="{FF2B5EF4-FFF2-40B4-BE49-F238E27FC236}">
                <a16:creationId xmlns:a16="http://schemas.microsoft.com/office/drawing/2014/main" id="{1DD62CF0-6C74-3D46-A9CD-D4ACD974263F}"/>
              </a:ext>
            </a:extLst>
          </p:cNvPr>
          <p:cNvSpPr>
            <a:spLocks noGrp="1"/>
          </p:cNvSpPr>
          <p:nvPr>
            <p:ph sz="quarter" idx="1"/>
          </p:nvPr>
        </p:nvSpPr>
        <p:spPr/>
        <p:txBody>
          <a:bodyPr>
            <a:normAutofit/>
          </a:bodyPr>
          <a:lstStyle/>
          <a:p>
            <a:r>
              <a:rPr lang="en-US" sz="1400" dirty="0"/>
              <a:t>Allocates FY 21 contingent appropriations based on whether the December revenue forecast for FY 21 is not cut by more than $100M, and FY 22 contingent appropriations based on whether actual FY 21 revenues meet the forecast.</a:t>
            </a:r>
          </a:p>
        </p:txBody>
      </p:sp>
      <p:pic>
        <p:nvPicPr>
          <p:cNvPr id="5" name="Picture 4">
            <a:extLst>
              <a:ext uri="{FF2B5EF4-FFF2-40B4-BE49-F238E27FC236}">
                <a16:creationId xmlns:a16="http://schemas.microsoft.com/office/drawing/2014/main" id="{EA5678B2-E4F2-EF43-85A6-53A58B2FFC4E}"/>
              </a:ext>
            </a:extLst>
          </p:cNvPr>
          <p:cNvPicPr>
            <a:picLocks noChangeAspect="1"/>
          </p:cNvPicPr>
          <p:nvPr/>
        </p:nvPicPr>
        <p:blipFill>
          <a:blip r:embed="rId2"/>
          <a:stretch>
            <a:fillRect/>
          </a:stretch>
        </p:blipFill>
        <p:spPr>
          <a:xfrm>
            <a:off x="578612" y="2758228"/>
            <a:ext cx="7950200" cy="3073400"/>
          </a:xfrm>
          <a:prstGeom prst="rect">
            <a:avLst/>
          </a:prstGeom>
        </p:spPr>
      </p:pic>
    </p:spTree>
    <p:extLst>
      <p:ext uri="{BB962C8B-B14F-4D97-AF65-F5344CB8AC3E}">
        <p14:creationId xmlns:p14="http://schemas.microsoft.com/office/powerpoint/2010/main" val="149846591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F420CFC25342468B625C868F00C447" ma:contentTypeVersion="12" ma:contentTypeDescription="Create a new document." ma:contentTypeScope="" ma:versionID="d8b926ad194a2108c686c1b82abde0c1">
  <xsd:schema xmlns:xsd="http://www.w3.org/2001/XMLSchema" xmlns:xs="http://www.w3.org/2001/XMLSchema" xmlns:p="http://schemas.microsoft.com/office/2006/metadata/properties" xmlns:ns2="c3461887-45b7-46c4-948b-7a5b0ac7d0a9" xmlns:ns3="4e6c2383-b53d-41b7-9776-0e32d66c77e2" targetNamespace="http://schemas.microsoft.com/office/2006/metadata/properties" ma:root="true" ma:fieldsID="9ccf4fdd61183f9e1199f1bf68cdb261" ns2:_="" ns3:_="">
    <xsd:import namespace="c3461887-45b7-46c4-948b-7a5b0ac7d0a9"/>
    <xsd:import namespace="4e6c2383-b53d-41b7-9776-0e32d66c77e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61887-45b7-46c4-948b-7a5b0ac7d0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6c2383-b53d-41b7-9776-0e32d66c77e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698D65-D426-42BD-85A9-96356D99A5B3}"/>
</file>

<file path=customXml/itemProps2.xml><?xml version="1.0" encoding="utf-8"?>
<ds:datastoreItem xmlns:ds="http://schemas.openxmlformats.org/officeDocument/2006/customXml" ds:itemID="{C48274F7-5FA4-4204-AFED-B6A11D62E915}"/>
</file>

<file path=customXml/itemProps3.xml><?xml version="1.0" encoding="utf-8"?>
<ds:datastoreItem xmlns:ds="http://schemas.openxmlformats.org/officeDocument/2006/customXml" ds:itemID="{9AE7B02D-3C10-4BDA-8164-8E2B285E56E8}"/>
</file>

<file path=docProps/app.xml><?xml version="1.0" encoding="utf-8"?>
<Properties xmlns="http://schemas.openxmlformats.org/officeDocument/2006/extended-properties" xmlns:vt="http://schemas.openxmlformats.org/officeDocument/2006/docPropsVTypes">
  <Template>Civic.thmx</Template>
  <TotalTime>28669</TotalTime>
  <Words>2643</Words>
  <Application>Microsoft Office PowerPoint</Application>
  <PresentationFormat>On-screen Show (4:3)</PresentationFormat>
  <Paragraphs>192</Paragraphs>
  <Slides>27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Courier New</vt:lpstr>
      <vt:lpstr>Georgia</vt:lpstr>
      <vt:lpstr>Times New Roman</vt:lpstr>
      <vt:lpstr>Wingdings</vt:lpstr>
      <vt:lpstr>Wingdings 2</vt:lpstr>
      <vt:lpstr>Civic</vt:lpstr>
      <vt:lpstr>BUDGET CHALLENGES Now And In January</vt:lpstr>
      <vt:lpstr>PowerPoint Presentation</vt:lpstr>
      <vt:lpstr>PowerPoint Presentation</vt:lpstr>
      <vt:lpstr>PowerPoint Presentation</vt:lpstr>
      <vt:lpstr>HAC Changes to  Special Session Introduced Budget</vt:lpstr>
      <vt:lpstr>SFAC Changes to  Special Session Introduced Budget</vt:lpstr>
      <vt:lpstr>Savings Actions Proposed in House and Senate Budget</vt:lpstr>
      <vt:lpstr>PowerPoint Presentation</vt:lpstr>
      <vt:lpstr>HAC Contingent Appropriations</vt:lpstr>
      <vt:lpstr>House Allocation of  Remaining $1.3 Bil. in CARES ACT Funding</vt:lpstr>
      <vt:lpstr>Significant HAC Language Changes to  Special Session Introduced Budget </vt:lpstr>
      <vt:lpstr>SFAC Spending Changes to  Special Session Introduced Budget</vt:lpstr>
      <vt:lpstr>SFAC Spending Changes to  Special Session Introduced Budget (Cont’d)</vt:lpstr>
      <vt:lpstr>SFAC Contingent Spending Items</vt:lpstr>
      <vt:lpstr>Senate Allocation  of Remaining $1.3 Bil. CARES ACT Funding</vt:lpstr>
      <vt:lpstr>Significant SFAC Language Changes to  Special Session Introduced Budget</vt:lpstr>
      <vt:lpstr>Analyzing Budget Conference (Three Step Formula for Understanding Conflict Resolution)</vt:lpstr>
      <vt:lpstr>Analyzing Budget Conference (Three Step Formula for Understanding Conflict Resolution)</vt:lpstr>
      <vt:lpstr>Analyzing Budget Conference (Three Step Formula for Understanding Conflict Resolution)</vt:lpstr>
      <vt:lpstr>Analyzing Budget Conference (Three Step Formula for Understanding Conflict Resolution)</vt:lpstr>
      <vt:lpstr>Analyzing Budget Conference (Three Step Formula for Understanding Conflict Resolution)</vt:lpstr>
      <vt:lpstr>Analyzing Budget Conference (Three Step Formula for Understanding Conflict Resolution)</vt:lpstr>
      <vt:lpstr>Analyzing Budget Conference (Three Step Formula for Understanding Conflict Resolution)</vt:lpstr>
      <vt:lpstr> “Wild Cards” Will Continue  to Drive Budget Uncertainty</vt:lpstr>
      <vt:lpstr>Critical Local Needs in Special Session</vt:lpstr>
      <vt:lpstr>Critical Local Needs in January Session</vt:lpstr>
      <vt:lpstr>Critical Local Needs in January Session, Cont.</vt:lpstr>
    </vt:vector>
  </TitlesOfParts>
  <Company>Virginia Municipal League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State &amp; Local Budget Impacts from the Covid-19 Virus  Business Shutdown</dc:title>
  <dc:creator>Manuel Timbreza</dc:creator>
  <cp:lastModifiedBy>James Regimbal</cp:lastModifiedBy>
  <cp:revision>236</cp:revision>
  <cp:lastPrinted>2020-10-05T19:24:23Z</cp:lastPrinted>
  <dcterms:created xsi:type="dcterms:W3CDTF">2020-05-26T17:47:00Z</dcterms:created>
  <dcterms:modified xsi:type="dcterms:W3CDTF">2020-10-05T19:34:37Z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0x010100A1F420CFC25342468B625C868F00C447</vt:lpwstr>
  </property>
</Properties>
</file>