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sldIdLst>
    <p:sldId id="263" r:id="rId5"/>
    <p:sldId id="267" r:id="rId6"/>
    <p:sldId id="279" r:id="rId7"/>
    <p:sldId id="284" r:id="rId8"/>
    <p:sldId id="285" r:id="rId9"/>
    <p:sldId id="294" r:id="rId10"/>
    <p:sldId id="270" r:id="rId11"/>
    <p:sldId id="272" r:id="rId12"/>
    <p:sldId id="273" r:id="rId13"/>
    <p:sldId id="27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63" autoAdjust="0"/>
    <p:restoredTop sz="94732"/>
  </p:normalViewPr>
  <p:slideViewPr>
    <p:cSldViewPr snapToGrid="0" snapToObjects="1">
      <p:cViewPr varScale="1">
        <p:scale>
          <a:sx n="108" d="100"/>
          <a:sy n="108" d="100"/>
        </p:scale>
        <p:origin x="693" y="69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30E6C6-98D4-EF4E-BEA7-29E4EF364D8E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750250-E2F4-5446-8362-430F4D840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72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4588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1788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8988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6188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3388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0588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7788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1F06D7C-115B-4629-8BB4-7BD703E6C49B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980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4588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1788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8988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6188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3388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0588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7788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1F06D7C-115B-4629-8BB4-7BD703E6C49B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445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4588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1788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8988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6188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3388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0588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7788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1F06D7C-115B-4629-8BB4-7BD703E6C49B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669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50250-E2F4-5446-8362-430F4D84093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8590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50250-E2F4-5446-8362-430F4D84093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374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50250-E2F4-5446-8362-430F4D84093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15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790FE-33C0-3447-91A1-8F31597B869A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1C24-BD69-1346-8154-9C6180D02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078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790FE-33C0-3447-91A1-8F31597B869A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1C24-BD69-1346-8154-9C6180D02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094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790FE-33C0-3447-91A1-8F31597B869A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1C24-BD69-1346-8154-9C6180D02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98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790FE-33C0-3447-91A1-8F31597B869A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1C24-BD69-1346-8154-9C6180D02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996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790FE-33C0-3447-91A1-8F31597B869A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1C24-BD69-1346-8154-9C6180D02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88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790FE-33C0-3447-91A1-8F31597B869A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1C24-BD69-1346-8154-9C6180D02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638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790FE-33C0-3447-91A1-8F31597B869A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1C24-BD69-1346-8154-9C6180D02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539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790FE-33C0-3447-91A1-8F31597B869A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1C24-BD69-1346-8154-9C6180D02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757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790FE-33C0-3447-91A1-8F31597B869A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1C24-BD69-1346-8154-9C6180D02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743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790FE-33C0-3447-91A1-8F31597B869A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1C24-BD69-1346-8154-9C6180D02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93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790FE-33C0-3447-91A1-8F31597B869A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1C24-BD69-1346-8154-9C6180D02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244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790FE-33C0-3447-91A1-8F31597B869A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C1C24-BD69-1346-8154-9C6180D02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472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mailto:tamarah.holmes@dhcd.virginia.gov" TargetMode="External"/><Relationship Id="rId3" Type="http://schemas.openxmlformats.org/officeDocument/2006/relationships/image" Target="../media/image5.jpg"/><Relationship Id="rId7" Type="http://schemas.openxmlformats.org/officeDocument/2006/relationships/hyperlink" Target="mailto:rachel.jordan@dhcd.virginia.gov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hyperlink" Target="mailto:matt.weaver@dhcd.virginia.gov" TargetMode="External"/><Relationship Id="rId11" Type="http://schemas.openxmlformats.org/officeDocument/2006/relationships/hyperlink" Target="mailto:senta.gorrie@dhcd.Virginia.gov" TargetMode="External"/><Relationship Id="rId5" Type="http://schemas.openxmlformats.org/officeDocument/2006/relationships/hyperlink" Target="https://www.dhcd.virginia.gov/" TargetMode="External"/><Relationship Id="rId10" Type="http://schemas.openxmlformats.org/officeDocument/2006/relationships/hyperlink" Target="mailto:pam.Kestner@dhcd.Virginia.gov" TargetMode="External"/><Relationship Id="rId4" Type="http://schemas.openxmlformats.org/officeDocument/2006/relationships/image" Target="../media/image6.png"/><Relationship Id="rId9" Type="http://schemas.openxmlformats.org/officeDocument/2006/relationships/hyperlink" Target="mailto:sara.Dunnigan@dhcd.Virginia.gov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dhcd.virginia.gov/rmrp" TargetMode="External"/><Relationship Id="rId4" Type="http://schemas.openxmlformats.org/officeDocument/2006/relationships/hyperlink" Target="https://www.vhda.com/BusinessPartners/PropertyOwnersManagers/Pages/RMRP.aspx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hyperlink" Target="mailto:rachel.jordan@dhcd.virginia.gov" TargetMode="External"/><Relationship Id="rId5" Type="http://schemas.openxmlformats.org/officeDocument/2006/relationships/hyperlink" Target="mailto:matt.weaver@dhcd.virginia.gov" TargetMode="Externa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dhcd.virginia.gov/go-virginia-economic-resilience-and-recovery-progra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7428" cy="685714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915" y="1472331"/>
            <a:ext cx="4649395" cy="33609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14999" y="6433661"/>
            <a:ext cx="6391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Partners for Better Communities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89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" y="0"/>
            <a:ext cx="12188952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331" y="6393282"/>
            <a:ext cx="6391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Partners for Better Communities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58340" y="30074"/>
            <a:ext cx="45341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KEY AGENCY CONTACTS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680" y="6015420"/>
            <a:ext cx="1371603" cy="914402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95816" y="1229699"/>
            <a:ext cx="11174506" cy="4373579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en-US" sz="6200" dirty="0" smtClean="0">
              <a:hlinkClick r:id="rId5"/>
            </a:endParaRPr>
          </a:p>
          <a:p>
            <a:pPr marL="0" indent="0" algn="ctr">
              <a:buNone/>
            </a:pPr>
            <a:r>
              <a:rPr lang="en-US" sz="6200" b="1" u="sng" dirty="0"/>
              <a:t>CDBG</a:t>
            </a:r>
          </a:p>
          <a:p>
            <a:pPr marL="0" indent="0" algn="ctr">
              <a:buNone/>
            </a:pPr>
            <a:r>
              <a:rPr lang="en-US" sz="6200" dirty="0"/>
              <a:t>Matt Weaver </a:t>
            </a:r>
            <a:r>
              <a:rPr lang="en-US" sz="6200" dirty="0">
                <a:cs typeface="Arial" panose="020B0604020202020204" pitchFamily="34" charset="0"/>
                <a:hlinkClick r:id="rId6"/>
              </a:rPr>
              <a:t>matt.weaver@dhcd.virginia.gov</a:t>
            </a:r>
            <a:r>
              <a:rPr lang="en-US" sz="6200" dirty="0">
                <a:cs typeface="Arial" panose="020B0604020202020204" pitchFamily="34" charset="0"/>
              </a:rPr>
              <a:t> or </a:t>
            </a:r>
          </a:p>
          <a:p>
            <a:pPr marL="0" indent="0" algn="ctr">
              <a:buNone/>
            </a:pPr>
            <a:r>
              <a:rPr lang="en-US" sz="6200" dirty="0">
                <a:cs typeface="Arial" panose="020B0604020202020204" pitchFamily="34" charset="0"/>
              </a:rPr>
              <a:t>Rachel Jordan </a:t>
            </a:r>
            <a:r>
              <a:rPr lang="en-US" sz="6200" dirty="0">
                <a:cs typeface="Arial" panose="020B0604020202020204" pitchFamily="34" charset="0"/>
                <a:hlinkClick r:id="rId7"/>
              </a:rPr>
              <a:t>rachel.jordan@dhcd.virginia.gov</a:t>
            </a:r>
            <a:r>
              <a:rPr lang="en-US" sz="6200" dirty="0">
                <a:cs typeface="Arial" panose="020B0604020202020204" pitchFamily="34" charset="0"/>
              </a:rPr>
              <a:t/>
            </a:r>
            <a:br>
              <a:rPr lang="en-US" sz="6200" dirty="0">
                <a:cs typeface="Arial" panose="020B0604020202020204" pitchFamily="34" charset="0"/>
              </a:rPr>
            </a:br>
            <a:endParaRPr lang="en-US" sz="6200" dirty="0"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6200" b="1" u="sng" dirty="0">
                <a:cs typeface="Arial" panose="020B0604020202020204" pitchFamily="34" charset="0"/>
              </a:rPr>
              <a:t>Broadband</a:t>
            </a:r>
          </a:p>
          <a:p>
            <a:pPr marL="0" indent="0" algn="ctr">
              <a:buNone/>
            </a:pPr>
            <a:r>
              <a:rPr lang="en-US" sz="6200" dirty="0">
                <a:cs typeface="Arial" panose="020B0604020202020204" pitchFamily="34" charset="0"/>
              </a:rPr>
              <a:t>Tamarah Holmes </a:t>
            </a:r>
            <a:r>
              <a:rPr lang="en-US" sz="6200" dirty="0">
                <a:cs typeface="Arial" panose="020B0604020202020204" pitchFamily="34" charset="0"/>
                <a:hlinkClick r:id="rId8"/>
              </a:rPr>
              <a:t>tamarah.holmes@dhcd.virginia.gov</a:t>
            </a:r>
            <a:r>
              <a:rPr lang="en-US" sz="6200" dirty="0"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endParaRPr lang="en-US" sz="6200" b="1" u="sng" dirty="0"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6200" b="1" u="sng" dirty="0">
                <a:cs typeface="Arial" panose="020B0604020202020204" pitchFamily="34" charset="0"/>
              </a:rPr>
              <a:t>GO Virginia</a:t>
            </a:r>
          </a:p>
          <a:p>
            <a:pPr marL="0" indent="0" algn="ctr">
              <a:buNone/>
            </a:pPr>
            <a:r>
              <a:rPr lang="en-US" sz="6200" dirty="0">
                <a:cs typeface="Arial" panose="020B0604020202020204" pitchFamily="34" charset="0"/>
              </a:rPr>
              <a:t>Sara </a:t>
            </a:r>
            <a:r>
              <a:rPr lang="en-US" sz="6200" dirty="0" err="1">
                <a:cs typeface="Arial" panose="020B0604020202020204" pitchFamily="34" charset="0"/>
              </a:rPr>
              <a:t>Dunnigan</a:t>
            </a:r>
            <a:r>
              <a:rPr lang="en-US" sz="6200" dirty="0">
                <a:cs typeface="Arial" panose="020B0604020202020204" pitchFamily="34" charset="0"/>
              </a:rPr>
              <a:t> </a:t>
            </a:r>
            <a:r>
              <a:rPr lang="en-US" sz="6200" dirty="0">
                <a:cs typeface="Arial" panose="020B0604020202020204" pitchFamily="34" charset="0"/>
                <a:hlinkClick r:id="rId9"/>
              </a:rPr>
              <a:t>sara.Dunnigan@dhcd.Virginia.gov</a:t>
            </a:r>
            <a:endParaRPr lang="en-US" sz="6200" dirty="0"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6200" dirty="0"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6200" b="1" u="sng" dirty="0">
                <a:cs typeface="Arial" panose="020B0604020202020204" pitchFamily="34" charset="0"/>
              </a:rPr>
              <a:t>RMRP/Evictions</a:t>
            </a:r>
            <a:br>
              <a:rPr lang="en-US" sz="6200" b="1" u="sng" dirty="0">
                <a:cs typeface="Arial" panose="020B0604020202020204" pitchFamily="34" charset="0"/>
              </a:rPr>
            </a:br>
            <a:r>
              <a:rPr lang="en-US" sz="6200" dirty="0">
                <a:cs typeface="Arial" panose="020B0604020202020204" pitchFamily="34" charset="0"/>
              </a:rPr>
              <a:t>Pam Kestner </a:t>
            </a:r>
            <a:r>
              <a:rPr lang="en-US" sz="6200" dirty="0">
                <a:cs typeface="Arial" panose="020B0604020202020204" pitchFamily="34" charset="0"/>
                <a:hlinkClick r:id="rId10"/>
              </a:rPr>
              <a:t>pam.Kestner@dhcd.Virginia.gov</a:t>
            </a:r>
            <a:endParaRPr lang="en-US" sz="6200" dirty="0"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6200" dirty="0" err="1">
                <a:cs typeface="Arial" panose="020B0604020202020204" pitchFamily="34" charset="0"/>
              </a:rPr>
              <a:t>Senta</a:t>
            </a:r>
            <a:r>
              <a:rPr lang="en-US" sz="6200" dirty="0">
                <a:cs typeface="Arial" panose="020B0604020202020204" pitchFamily="34" charset="0"/>
              </a:rPr>
              <a:t> Gorrie </a:t>
            </a:r>
            <a:r>
              <a:rPr lang="en-US" sz="6200" dirty="0">
                <a:cs typeface="Arial" panose="020B0604020202020204" pitchFamily="34" charset="0"/>
                <a:hlinkClick r:id="rId11"/>
              </a:rPr>
              <a:t>senta.gorrie@dhcd.Virginia.gov</a:t>
            </a:r>
            <a:endParaRPr lang="en-US" sz="6200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hlinkClick r:id="rId5"/>
            </a:endParaRPr>
          </a:p>
        </p:txBody>
      </p:sp>
    </p:spTree>
    <p:extLst>
      <p:ext uri="{BB962C8B-B14F-4D97-AF65-F5344CB8AC3E}">
        <p14:creationId xmlns:p14="http://schemas.microsoft.com/office/powerpoint/2010/main" val="260571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033659" y="6458596"/>
            <a:ext cx="6391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Partners for Better Communities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65963" y="1630325"/>
            <a:ext cx="893105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DHCD Programs</a:t>
            </a:r>
            <a:r>
              <a:rPr lang="en-US" sz="6000" b="1" dirty="0">
                <a:solidFill>
                  <a:srgbClr val="222222"/>
                </a:solidFill>
                <a:latin typeface="Arial" panose="020B0604020202020204" pitchFamily="34" charset="0"/>
              </a:rPr>
              <a:t>: COVID and Beyond </a:t>
            </a:r>
            <a:endParaRPr lang="en-US" sz="6000" b="1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ctr"/>
            <a:r>
              <a:rPr lang="en-US" sz="3600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</a:p>
          <a:p>
            <a:pPr algn="ctr"/>
            <a:endParaRPr lang="en-US" sz="3600" b="1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ctr"/>
            <a:r>
              <a:rPr lang="en-US" sz="3600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Virginia Municipal League</a:t>
            </a:r>
          </a:p>
          <a:p>
            <a:pPr algn="ctr"/>
            <a:r>
              <a:rPr lang="en-US" sz="3600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October 8, 2020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90494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38873" y="1498787"/>
            <a:ext cx="11933337" cy="4668255"/>
          </a:xfrm>
        </p:spPr>
        <p:txBody>
          <a:bodyPr rtlCol="0">
            <a:noAutofit/>
          </a:bodyPr>
          <a:lstStyle/>
          <a:p>
            <a:pPr lvl="1">
              <a:defRPr/>
            </a:pPr>
            <a:r>
              <a:rPr lang="en-US" altLang="en-US" sz="2800" dirty="0"/>
              <a:t>Provide financial assistance to supplement </a:t>
            </a:r>
            <a:r>
              <a:rPr lang="en-US" altLang="en-US" sz="2800" dirty="0" smtClean="0"/>
              <a:t>construction </a:t>
            </a:r>
            <a:r>
              <a:rPr lang="en-US" altLang="en-US" sz="2800" dirty="0"/>
              <a:t>costs by private sector providers </a:t>
            </a:r>
            <a:r>
              <a:rPr lang="en-US" altLang="en-US" sz="2800" dirty="0" smtClean="0"/>
              <a:t>to extend </a:t>
            </a:r>
            <a:r>
              <a:rPr lang="en-US" altLang="en-US" sz="2800" dirty="0"/>
              <a:t>services to areas that are presently </a:t>
            </a:r>
            <a:r>
              <a:rPr lang="en-US" altLang="en-US" sz="2800" dirty="0" smtClean="0"/>
              <a:t>unserved </a:t>
            </a:r>
            <a:r>
              <a:rPr lang="en-US" altLang="en-US" sz="2800" dirty="0"/>
              <a:t>by any broadband </a:t>
            </a:r>
            <a:r>
              <a:rPr lang="en-US" altLang="en-US" sz="2800" dirty="0" smtClean="0"/>
              <a:t>provider.</a:t>
            </a:r>
          </a:p>
          <a:p>
            <a:pPr lvl="1">
              <a:defRPr/>
            </a:pPr>
            <a:r>
              <a:rPr lang="en-US" altLang="en-US" sz="2800" dirty="0" smtClean="0"/>
              <a:t>Expansion </a:t>
            </a:r>
            <a:r>
              <a:rPr lang="en-US" altLang="en-US" sz="2800" dirty="0"/>
              <a:t>of broadband is a priority of Governor </a:t>
            </a:r>
            <a:r>
              <a:rPr lang="en-US" altLang="en-US" sz="2800" dirty="0" smtClean="0"/>
              <a:t>Northam</a:t>
            </a:r>
          </a:p>
          <a:p>
            <a:pPr lvl="1">
              <a:defRPr/>
            </a:pPr>
            <a:r>
              <a:rPr lang="en-US" altLang="en-US" sz="2800" dirty="0" smtClean="0"/>
              <a:t>FY2021 </a:t>
            </a:r>
            <a:r>
              <a:rPr lang="en-US" altLang="en-US" sz="2800" dirty="0"/>
              <a:t>proposed budget at $</a:t>
            </a:r>
            <a:r>
              <a:rPr lang="en-US" altLang="en-US" sz="2800"/>
              <a:t>49.7 </a:t>
            </a:r>
            <a:r>
              <a:rPr lang="en-US" altLang="en-US" sz="2800" smtClean="0"/>
              <a:t>million</a:t>
            </a:r>
          </a:p>
          <a:p>
            <a:pPr lvl="1">
              <a:defRPr/>
            </a:pPr>
            <a:endParaRPr lang="en-US" altLang="en-US" sz="2800" dirty="0" smtClean="0"/>
          </a:p>
          <a:p>
            <a:pPr marL="457200" lvl="1" indent="0" algn="ctr">
              <a:buNone/>
              <a:defRPr/>
            </a:pPr>
            <a:r>
              <a:rPr lang="en-US" altLang="en-US" sz="2800" dirty="0" smtClean="0"/>
              <a:t>Since 2017, the VATI program has resulted in </a:t>
            </a:r>
            <a:r>
              <a:rPr lang="en-US" altLang="en-US" sz="2800" dirty="0" smtClean="0"/>
              <a:t>53,254 </a:t>
            </a:r>
            <a:r>
              <a:rPr lang="en-US" altLang="en-US" sz="2800" dirty="0"/>
              <a:t>Virginia residents, businesses and community anchors </a:t>
            </a:r>
            <a:r>
              <a:rPr lang="en-US" altLang="en-US" sz="2800" dirty="0" smtClean="0"/>
              <a:t>having </a:t>
            </a:r>
            <a:r>
              <a:rPr lang="en-US" altLang="en-US" sz="2800" dirty="0"/>
              <a:t>access to broadband speeds greater than 25Mbps/3 </a:t>
            </a:r>
            <a:r>
              <a:rPr lang="en-US" altLang="en-US" sz="2800" dirty="0" smtClean="0"/>
              <a:t>Mbps.  Actual </a:t>
            </a:r>
            <a:r>
              <a:rPr lang="en-US" altLang="en-US" sz="2800" dirty="0"/>
              <a:t>implementation speeds range from 10Mbps/3Mbps to 2Gb </a:t>
            </a:r>
          </a:p>
          <a:p>
            <a:pPr lvl="2">
              <a:defRPr/>
            </a:pPr>
            <a:endParaRPr lang="en-US" altLang="en-US" sz="1600" dirty="0"/>
          </a:p>
          <a:p>
            <a:pPr marL="457200" lvl="1" indent="0">
              <a:buNone/>
              <a:defRPr/>
            </a:pPr>
            <a:endParaRPr lang="en-US" altLang="en-US" sz="2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869468" y="1023717"/>
            <a:ext cx="8198980" cy="11563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en-US" sz="5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592746" y="-19125"/>
            <a:ext cx="6599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bg1"/>
                </a:solidFill>
              </a:rPr>
              <a:t>Virginia Telecommunications Initiative</a:t>
            </a:r>
          </a:p>
        </p:txBody>
      </p:sp>
    </p:spTree>
    <p:extLst>
      <p:ext uri="{BB962C8B-B14F-4D97-AF65-F5344CB8AC3E}">
        <p14:creationId xmlns:p14="http://schemas.microsoft.com/office/powerpoint/2010/main" val="405308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569259" y="1451838"/>
            <a:ext cx="11053482" cy="3155576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altLang="en-US" dirty="0" smtClean="0"/>
              <a:t>Applicant must be a unit of local government with a private internet service provider partner</a:t>
            </a:r>
          </a:p>
          <a:p>
            <a:pPr>
              <a:defRPr/>
            </a:pPr>
            <a:r>
              <a:rPr lang="en-US" altLang="en-US" dirty="0" smtClean="0"/>
              <a:t>Projects must be Unserved-</a:t>
            </a:r>
            <a:r>
              <a:rPr lang="en-US" dirty="0"/>
              <a:t>Properties that currently have access to internet speeds at or below </a:t>
            </a:r>
            <a:r>
              <a:rPr lang="en-US" dirty="0" smtClean="0"/>
              <a:t>25 </a:t>
            </a:r>
            <a:r>
              <a:rPr lang="en-US" dirty="0"/>
              <a:t>Megabits per second (Mbps) download and </a:t>
            </a:r>
            <a:r>
              <a:rPr lang="en-US" dirty="0" smtClean="0"/>
              <a:t>3 </a:t>
            </a:r>
            <a:r>
              <a:rPr lang="en-US" dirty="0"/>
              <a:t>Megabits (Mbps) </a:t>
            </a:r>
            <a:r>
              <a:rPr lang="en-US" dirty="0" smtClean="0"/>
              <a:t>upload</a:t>
            </a:r>
          </a:p>
          <a:p>
            <a:pPr>
              <a:defRPr/>
            </a:pPr>
            <a:r>
              <a:rPr lang="en-US" dirty="0" smtClean="0"/>
              <a:t>Private </a:t>
            </a:r>
            <a:r>
              <a:rPr lang="en-US" dirty="0"/>
              <a:t>co-applicant must contribute a cash match (minimum 10%). If below 10%, must provide details demonstrating appropriate private investment in relation to the density and scope of project.</a:t>
            </a:r>
          </a:p>
          <a:p>
            <a:pPr marL="457200" indent="-342900">
              <a:lnSpc>
                <a:spcPct val="100000"/>
              </a:lnSpc>
              <a:spcBef>
                <a:spcPts val="360"/>
              </a:spcBef>
              <a:buSzPts val="1800"/>
              <a:defRPr/>
            </a:pPr>
            <a:endParaRPr lang="en-US" dirty="0"/>
          </a:p>
          <a:p>
            <a:pPr>
              <a:defRPr/>
            </a:pPr>
            <a:endParaRPr lang="en-US" altLang="en-US" dirty="0" smtClean="0"/>
          </a:p>
          <a:p>
            <a:pPr>
              <a:defRPr/>
            </a:pPr>
            <a:endParaRPr lang="en-US" altLang="en-US" dirty="0" smtClean="0"/>
          </a:p>
          <a:p>
            <a:pPr>
              <a:defRPr/>
            </a:pPr>
            <a:endParaRPr lang="en-US" altLang="en-US" dirty="0" smtClean="0"/>
          </a:p>
          <a:p>
            <a:pPr>
              <a:defRPr/>
            </a:pPr>
            <a:endParaRPr lang="en-US" altLang="en-US" sz="2400" dirty="0" smtClean="0"/>
          </a:p>
          <a:p>
            <a:pPr>
              <a:defRPr/>
            </a:pPr>
            <a:endParaRPr lang="en-US" altLang="en-US" sz="2400" dirty="0" smtClean="0"/>
          </a:p>
          <a:p>
            <a:pPr>
              <a:defRPr/>
            </a:pPr>
            <a:endParaRPr lang="en-US" altLang="en-US" sz="2400" dirty="0"/>
          </a:p>
          <a:p>
            <a:pPr algn="ctr">
              <a:buNone/>
              <a:defRPr/>
            </a:pPr>
            <a:endParaRPr lang="en-US" alt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592746" y="-19125"/>
            <a:ext cx="6599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solidFill>
                  <a:schemeClr val="bg1"/>
                </a:solidFill>
              </a:rPr>
              <a:t>VATI Requirements 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41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569259" y="1713095"/>
            <a:ext cx="11053482" cy="3155576"/>
          </a:xfrm>
        </p:spPr>
        <p:txBody>
          <a:bodyPr rtlCol="0">
            <a:noAutofit/>
          </a:bodyPr>
          <a:lstStyle/>
          <a:p>
            <a:pPr lvl="1">
              <a:defRPr/>
            </a:pPr>
            <a:r>
              <a:rPr lang="en-US" sz="2800" dirty="0" smtClean="0"/>
              <a:t>Challenger is able to demonstrate that they provide service at speeds equal to or greater than the VATI deployment speeds, as well showing customer based in the project area</a:t>
            </a:r>
          </a:p>
          <a:p>
            <a:pPr lvl="1">
              <a:defRPr/>
            </a:pPr>
            <a:r>
              <a:rPr lang="en-US" sz="2800" dirty="0" smtClean="0"/>
              <a:t>Challenger is able to demonstrate that planned service if state or federal funds have been awarded and the provider has committed to providing services to the area at </a:t>
            </a:r>
            <a:r>
              <a:rPr lang="en-US" sz="2800" dirty="0"/>
              <a:t>speeds equal to or greater than the VATI deployment speeds</a:t>
            </a:r>
          </a:p>
          <a:p>
            <a:pPr lvl="1">
              <a:defRPr/>
            </a:pPr>
            <a:endParaRPr lang="en-US" sz="2800" dirty="0"/>
          </a:p>
          <a:p>
            <a:pPr marL="457200" indent="-342900">
              <a:lnSpc>
                <a:spcPct val="100000"/>
              </a:lnSpc>
              <a:spcBef>
                <a:spcPts val="360"/>
              </a:spcBef>
              <a:buSzPts val="1800"/>
              <a:defRPr/>
            </a:pPr>
            <a:endParaRPr lang="en-US" dirty="0"/>
          </a:p>
          <a:p>
            <a:pPr>
              <a:defRPr/>
            </a:pPr>
            <a:endParaRPr lang="en-US" altLang="en-US" dirty="0" smtClean="0"/>
          </a:p>
          <a:p>
            <a:pPr>
              <a:defRPr/>
            </a:pPr>
            <a:endParaRPr lang="en-US" altLang="en-US" dirty="0" smtClean="0"/>
          </a:p>
          <a:p>
            <a:pPr>
              <a:defRPr/>
            </a:pPr>
            <a:endParaRPr lang="en-US" altLang="en-US" dirty="0" smtClean="0"/>
          </a:p>
          <a:p>
            <a:pPr>
              <a:defRPr/>
            </a:pPr>
            <a:endParaRPr lang="en-US" altLang="en-US" sz="2400" dirty="0" smtClean="0"/>
          </a:p>
          <a:p>
            <a:pPr>
              <a:defRPr/>
            </a:pPr>
            <a:endParaRPr lang="en-US" altLang="en-US" sz="2400" dirty="0" smtClean="0"/>
          </a:p>
          <a:p>
            <a:pPr>
              <a:defRPr/>
            </a:pPr>
            <a:endParaRPr lang="en-US" altLang="en-US" sz="2400" dirty="0"/>
          </a:p>
          <a:p>
            <a:pPr algn="ctr">
              <a:buNone/>
              <a:defRPr/>
            </a:pPr>
            <a:endParaRPr lang="en-US" alt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592746" y="-19125"/>
            <a:ext cx="6599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solidFill>
                  <a:schemeClr val="bg1"/>
                </a:solidFill>
              </a:rPr>
              <a:t>VATI Challenge Process 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58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" y="0"/>
            <a:ext cx="12188952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331" y="6393282"/>
            <a:ext cx="6391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Partners for Better Communities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22219" y="1818"/>
            <a:ext cx="58760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solidFill>
                  <a:schemeClr val="bg1"/>
                </a:solidFill>
              </a:rPr>
              <a:t>Virginia Rent and Mortgage Relief Program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680" y="6015420"/>
            <a:ext cx="1371603" cy="914402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6088" y="1092539"/>
            <a:ext cx="11597054" cy="48736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RMRP keeps </a:t>
            </a:r>
            <a:r>
              <a:rPr lang="en-US" dirty="0"/>
              <a:t>households in safe and affordable housing by utilizing </a:t>
            </a:r>
            <a:r>
              <a:rPr lang="en-US" dirty="0" smtClean="0"/>
              <a:t>funding </a:t>
            </a:r>
            <a:r>
              <a:rPr lang="en-US" dirty="0"/>
              <a:t>resources to make tenants and homeowners, as well as landlords and mortgage companies, whole on outstanding </a:t>
            </a:r>
            <a:r>
              <a:rPr lang="en-US" dirty="0" smtClean="0"/>
              <a:t>payments. </a:t>
            </a:r>
          </a:p>
          <a:p>
            <a:r>
              <a:rPr lang="en-US" dirty="0" smtClean="0"/>
              <a:t>Financial </a:t>
            </a:r>
            <a:r>
              <a:rPr lang="en-US" dirty="0"/>
              <a:t>assistance </a:t>
            </a:r>
            <a:r>
              <a:rPr lang="en-US" dirty="0" smtClean="0"/>
              <a:t>to cover 100% of current and past due </a:t>
            </a:r>
            <a:r>
              <a:rPr lang="en-US" dirty="0"/>
              <a:t>rent or mortgage payments </a:t>
            </a:r>
            <a:r>
              <a:rPr lang="en-US" dirty="0" smtClean="0"/>
              <a:t>from </a:t>
            </a:r>
            <a:r>
              <a:rPr lang="en-US" dirty="0"/>
              <a:t>April 1, 2020 and </a:t>
            </a:r>
            <a:r>
              <a:rPr lang="en-US" dirty="0" smtClean="0"/>
              <a:t>onward</a:t>
            </a:r>
          </a:p>
          <a:p>
            <a:r>
              <a:rPr lang="en-US" dirty="0" smtClean="0"/>
              <a:t>One-time </a:t>
            </a:r>
            <a:r>
              <a:rPr lang="en-US" dirty="0"/>
              <a:t>payment with the opportunity for renewal based on availability of funding, the household’s need for additional assistance, and continued </a:t>
            </a:r>
            <a:r>
              <a:rPr lang="en-US" dirty="0" smtClean="0"/>
              <a:t>eligibility</a:t>
            </a:r>
          </a:p>
        </p:txBody>
      </p:sp>
    </p:spTree>
    <p:extLst>
      <p:ext uri="{BB962C8B-B14F-4D97-AF65-F5344CB8AC3E}">
        <p14:creationId xmlns:p14="http://schemas.microsoft.com/office/powerpoint/2010/main" val="334221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331" y="6393282"/>
            <a:ext cx="6391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Partners for Better Communities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22069" y="71651"/>
            <a:ext cx="69610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>
                <a:solidFill>
                  <a:schemeClr val="bg1"/>
                </a:solidFill>
              </a:rPr>
              <a:t>Virginia Rent and Mortgage Relief Program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680" y="6015420"/>
            <a:ext cx="1371603" cy="914402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6676" y="1036518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For landlords:</a:t>
            </a:r>
          </a:p>
          <a:p>
            <a:pPr lvl="1"/>
            <a:r>
              <a:rPr lang="en-US" dirty="0" smtClean="0"/>
              <a:t>Virginia Housing assisting property owners and their agents</a:t>
            </a:r>
          </a:p>
          <a:p>
            <a:pPr lvl="1"/>
            <a:r>
              <a:rPr lang="en-US" dirty="0" smtClean="0">
                <a:hlinkClick r:id="rId4"/>
              </a:rPr>
              <a:t>Landlord </a:t>
            </a:r>
            <a:r>
              <a:rPr lang="en-US" dirty="0">
                <a:hlinkClick r:id="rId4"/>
              </a:rPr>
              <a:t>Approach: </a:t>
            </a:r>
            <a:r>
              <a:rPr lang="en-US" dirty="0" smtClean="0">
                <a:hlinkClick r:id="rId4"/>
              </a:rPr>
              <a:t>RMRP</a:t>
            </a:r>
            <a:endParaRPr lang="en-US" dirty="0" smtClean="0"/>
          </a:p>
          <a:p>
            <a:r>
              <a:rPr lang="en-US" dirty="0" smtClean="0"/>
              <a:t>For tenants:</a:t>
            </a:r>
          </a:p>
          <a:p>
            <a:pPr lvl="1"/>
            <a:r>
              <a:rPr lang="en-US" dirty="0" smtClean="0"/>
              <a:t>Directing interested households to 2-1-1 VIRGINIA which will share with the caller contact info on the RMRP provider in their community and link to Self-Assessment</a:t>
            </a:r>
          </a:p>
          <a:p>
            <a:pPr lvl="1"/>
            <a:r>
              <a:rPr lang="en-US" dirty="0" smtClean="0"/>
              <a:t>Targeting outreach efforts to communities of color</a:t>
            </a:r>
          </a:p>
          <a:p>
            <a:pPr lvl="1"/>
            <a:r>
              <a:rPr lang="en-US" dirty="0" smtClean="0"/>
              <a:t>RMRP Web page - </a:t>
            </a:r>
            <a:r>
              <a:rPr lang="en-US" dirty="0" smtClean="0">
                <a:hlinkClick r:id="rId5"/>
              </a:rPr>
              <a:t>https://www.dhcd.virginia.gov/rmrp</a:t>
            </a:r>
            <a:endParaRPr lang="en-US" dirty="0" smtClean="0"/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 smtClean="0"/>
              <a:t>Outreach materials provided in English and in Spanish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 smtClean="0"/>
              <a:t>Online Self-Assessment Tool - </a:t>
            </a:r>
            <a:r>
              <a:rPr lang="en-US" dirty="0" smtClean="0">
                <a:hlinkClick r:id="rId5"/>
              </a:rPr>
              <a:t>https://www.dhcd.virginia.gov/rmrp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005332" y="3244334"/>
            <a:ext cx="4181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Virginia Rent and Mortgage Relief Program</a:t>
            </a:r>
          </a:p>
        </p:txBody>
      </p:sp>
    </p:spTree>
    <p:extLst>
      <p:ext uri="{BB962C8B-B14F-4D97-AF65-F5344CB8AC3E}">
        <p14:creationId xmlns:p14="http://schemas.microsoft.com/office/powerpoint/2010/main" val="59469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" y="0"/>
            <a:ext cx="12188952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331" y="6393282"/>
            <a:ext cx="6391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Partners for Better Communities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71452" y="71651"/>
            <a:ext cx="4111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solidFill>
                  <a:schemeClr val="bg1"/>
                </a:solidFill>
              </a:rPr>
              <a:t>CDBG CARES ACT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680" y="6015420"/>
            <a:ext cx="1371603" cy="914402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6088" y="1092539"/>
            <a:ext cx="11597054" cy="4873625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US" dirty="0">
                <a:solidFill>
                  <a:srgbClr val="0070C0"/>
                </a:solidFill>
              </a:rPr>
              <a:t>The Community Development Block Grant (CDBG) program will assist units of local government and communities in response to the health and economic impact of COVID-19 by supporting planning grant, open submission and urgent need recovery activities.</a:t>
            </a:r>
          </a:p>
          <a:p>
            <a:pPr marL="0" indent="0">
              <a:buNone/>
            </a:pPr>
            <a:r>
              <a:rPr lang="en-US" u="sng" dirty="0" smtClean="0">
                <a:cs typeface="Arial" panose="020B0604020202020204" pitchFamily="34" charset="0"/>
              </a:rPr>
              <a:t>Eligible </a:t>
            </a:r>
            <a:r>
              <a:rPr lang="en-US" u="sng" dirty="0">
                <a:cs typeface="Arial" panose="020B0604020202020204" pitchFamily="34" charset="0"/>
              </a:rPr>
              <a:t>Activities</a:t>
            </a:r>
          </a:p>
          <a:p>
            <a:r>
              <a:rPr lang="en-US" dirty="0"/>
              <a:t>Construction or rehab of structures to be used for shelters, testing or equipment manufacturing</a:t>
            </a:r>
          </a:p>
          <a:p>
            <a:r>
              <a:rPr lang="en-US" dirty="0"/>
              <a:t>Training programs for healthcare workers or service industry jobs transitioning to food/ pharmaceutical delivery systems</a:t>
            </a:r>
          </a:p>
          <a:p>
            <a:r>
              <a:rPr lang="en-US" dirty="0"/>
              <a:t>Acquisition costs for telework/telemedicine services</a:t>
            </a:r>
          </a:p>
          <a:p>
            <a:r>
              <a:rPr lang="en-US" dirty="0"/>
              <a:t>Job creation or business development for manufacturing of COVID-related materials, supplies or equipment (PPE)</a:t>
            </a:r>
          </a:p>
          <a:p>
            <a:pPr marL="0" indent="0">
              <a:buNone/>
            </a:pPr>
            <a:endParaRPr lang="en-US" sz="160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/>
              <a:t>Eligible localities (small cities, towns and rural communities) should submit a letter of interest describing the project need and its activities to DHCD. Information will continue to be provided as any additional funding is made available through the CARES Act.</a:t>
            </a:r>
          </a:p>
          <a:p>
            <a:pPr marL="0" indent="0">
              <a:buNone/>
            </a:pPr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u="sng" dirty="0">
                <a:cs typeface="Arial" panose="020B0604020202020204" pitchFamily="34" charset="0"/>
              </a:rPr>
              <a:t>Contact Information</a:t>
            </a:r>
          </a:p>
          <a:p>
            <a:pPr marL="0" indent="0">
              <a:buNone/>
            </a:pPr>
            <a:r>
              <a:rPr lang="en-US" dirty="0">
                <a:cs typeface="Arial" panose="020B0604020202020204" pitchFamily="34" charset="0"/>
                <a:hlinkClick r:id="rId5"/>
              </a:rPr>
              <a:t>matt.weaver@dhcd.virginia.gov</a:t>
            </a:r>
            <a:r>
              <a:rPr lang="en-US" dirty="0">
                <a:cs typeface="Arial" panose="020B0604020202020204" pitchFamily="34" charset="0"/>
              </a:rPr>
              <a:t> or </a:t>
            </a:r>
            <a:r>
              <a:rPr lang="en-US" dirty="0">
                <a:cs typeface="Arial" panose="020B0604020202020204" pitchFamily="34" charset="0"/>
                <a:hlinkClick r:id="rId6"/>
              </a:rPr>
              <a:t>rachel.jordan@dhcd.virginia.gov</a:t>
            </a:r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cs typeface="Arial" panose="020B0604020202020204" pitchFamily="34" charset="0"/>
              </a:rPr>
              <a:t>804-371-7011 or 804-371-7076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46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331" y="6393282"/>
            <a:ext cx="6391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Partners for Better Communities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59923" y="-16272"/>
            <a:ext cx="74232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Go Virginia Economic Resilience and Recovery Program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680" y="6015420"/>
            <a:ext cx="1371603" cy="914402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936689" y="1586706"/>
            <a:ext cx="5157787" cy="368458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GO Virginia will dedicate up to $14.66 million from the program year 2020 statewide competitive </a:t>
            </a:r>
            <a:r>
              <a:rPr lang="en-US" dirty="0" smtClean="0"/>
              <a:t>pool</a:t>
            </a:r>
          </a:p>
          <a:p>
            <a:r>
              <a:rPr lang="en-US" dirty="0" smtClean="0"/>
              <a:t>Build </a:t>
            </a:r>
            <a:r>
              <a:rPr lang="en-US" dirty="0"/>
              <a:t>capacity to support and serve existing businesses, priority traded sectors and essential businesses, including the health care system and its supply chain during this </a:t>
            </a:r>
            <a:r>
              <a:rPr lang="en-US" dirty="0" smtClean="0"/>
              <a:t>crisis</a:t>
            </a:r>
          </a:p>
          <a:p>
            <a:r>
              <a:rPr lang="en-US" dirty="0" smtClean="0"/>
              <a:t>GO </a:t>
            </a:r>
            <a:r>
              <a:rPr lang="en-US" dirty="0"/>
              <a:t>Virginia funds may be used to provide sector-based solutions, including technical assistance to employers that support job retention and economic recovery </a:t>
            </a:r>
            <a:r>
              <a:rPr lang="en-US" dirty="0" smtClean="0"/>
              <a:t>efforts</a:t>
            </a:r>
          </a:p>
          <a:p>
            <a:r>
              <a:rPr lang="en-US" dirty="0" smtClean="0"/>
              <a:t>Cannot be used for construction (retrofit of work space), PPE, direct grants to businesses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>
          <a:xfrm>
            <a:off x="6172200" y="1238631"/>
            <a:ext cx="5183188" cy="421579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Each GO Virginia regional council may apply for up to $1 million to support strategic initiatives in response to the economic crisis caused by the COVID-19 </a:t>
            </a:r>
            <a:r>
              <a:rPr lang="en-US" dirty="0" smtClean="0"/>
              <a:t>pandemic</a:t>
            </a:r>
          </a:p>
          <a:p>
            <a:r>
              <a:rPr lang="en-US" dirty="0" smtClean="0"/>
              <a:t>A </a:t>
            </a:r>
            <a:r>
              <a:rPr lang="en-US" dirty="0"/>
              <a:t>dedicated reserve of $5.66 million is set aside for statewide projects for extraordinary need or extraordinary positive economic </a:t>
            </a:r>
            <a:r>
              <a:rPr lang="en-US" dirty="0" smtClean="0"/>
              <a:t>impact</a:t>
            </a:r>
          </a:p>
          <a:p>
            <a:r>
              <a:rPr lang="en-US" dirty="0"/>
              <a:t>The ERR program requires a 2:1 match and the match must come from </a:t>
            </a:r>
            <a:r>
              <a:rPr lang="en-US" dirty="0" smtClean="0"/>
              <a:t>non-state sources </a:t>
            </a:r>
            <a:r>
              <a:rPr lang="en-US" dirty="0"/>
              <a:t>of revenue</a:t>
            </a:r>
            <a:r>
              <a:rPr lang="en-US" dirty="0" smtClean="0"/>
              <a:t>.</a:t>
            </a:r>
          </a:p>
          <a:p>
            <a:r>
              <a:rPr lang="en-US" dirty="0">
                <a:hlinkClick r:id="rId4"/>
              </a:rPr>
              <a:t>https://www.dhcd.virginia.gov/go-virginia-economic-resilience-and-recovery-program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77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F420CFC25342468B625C868F00C447" ma:contentTypeVersion="12" ma:contentTypeDescription="Create a new document." ma:contentTypeScope="" ma:versionID="d8b926ad194a2108c686c1b82abde0c1">
  <xsd:schema xmlns:xsd="http://www.w3.org/2001/XMLSchema" xmlns:xs="http://www.w3.org/2001/XMLSchema" xmlns:p="http://schemas.microsoft.com/office/2006/metadata/properties" xmlns:ns2="c3461887-45b7-46c4-948b-7a5b0ac7d0a9" xmlns:ns3="4e6c2383-b53d-41b7-9776-0e32d66c77e2" targetNamespace="http://schemas.microsoft.com/office/2006/metadata/properties" ma:root="true" ma:fieldsID="9ccf4fdd61183f9e1199f1bf68cdb261" ns2:_="" ns3:_="">
    <xsd:import namespace="c3461887-45b7-46c4-948b-7a5b0ac7d0a9"/>
    <xsd:import namespace="4e6c2383-b53d-41b7-9776-0e32d66c77e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61887-45b7-46c4-948b-7a5b0ac7d0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6c2383-b53d-41b7-9776-0e32d66c77e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8E2A4E3-9493-414F-A105-ABE1763EBFB0}"/>
</file>

<file path=customXml/itemProps2.xml><?xml version="1.0" encoding="utf-8"?>
<ds:datastoreItem xmlns:ds="http://schemas.openxmlformats.org/officeDocument/2006/customXml" ds:itemID="{1D5E0A59-311F-4B0A-A347-CE0A2720EF0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AB441DE-50D3-44AB-817B-9BEAFFB0260A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b0eacb82-dff8-40ef-82b7-dde195d48dcc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4790</TotalTime>
  <Words>785</Words>
  <Application>Microsoft Office PowerPoint</Application>
  <PresentationFormat>Widescreen</PresentationFormat>
  <Paragraphs>95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Austin</dc:creator>
  <cp:lastModifiedBy>Holmes, Tamarah (DHCD)</cp:lastModifiedBy>
  <cp:revision>52</cp:revision>
  <dcterms:created xsi:type="dcterms:W3CDTF">2019-07-02T19:06:03Z</dcterms:created>
  <dcterms:modified xsi:type="dcterms:W3CDTF">2020-09-24T14:45:03Z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0x010100A1F420CFC25342468B625C868F00C447</vt:lpwstr>
  </property>
</Properties>
</file>