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tiff" ContentType="image/tiff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384" r:id="rId5"/>
    <p:sldId id="366" r:id="rId6"/>
    <p:sldId id="376" r:id="rId7"/>
    <p:sldId id="367" r:id="rId8"/>
    <p:sldId id="372" r:id="rId9"/>
    <p:sldId id="373" r:id="rId10"/>
    <p:sldId id="377" r:id="rId11"/>
    <p:sldId id="370" r:id="rId12"/>
    <p:sldId id="369" r:id="rId13"/>
    <p:sldId id="3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8823"/>
    <a:srgbClr val="004E9A"/>
    <a:srgbClr val="A2ACB3"/>
    <a:srgbClr val="86BBE5"/>
    <a:srgbClr val="0070B9"/>
    <a:srgbClr val="0072CE"/>
    <a:srgbClr val="2D6CC0"/>
    <a:srgbClr val="A5A5A5"/>
    <a:srgbClr val="00206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6" autoAdjust="0"/>
    <p:restoredTop sz="89614" autoAdjust="0"/>
  </p:normalViewPr>
  <p:slideViewPr>
    <p:cSldViewPr snapToGrid="0" snapToObjects="1" showGuides="1">
      <p:cViewPr>
        <p:scale>
          <a:sx n="98" d="100"/>
          <a:sy n="98" d="100"/>
        </p:scale>
        <p:origin x="-1200" y="-16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FBB64F6-F19A-8443-887B-F773B8A1CF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3DF34DC-DD2A-B147-B094-D31A236AAC9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E5FF4-2317-9243-878E-EB482AF8E4F3}" type="datetimeFigureOut">
              <a:rPr lang="en-US" smtClean="0"/>
              <a:t>10/7/20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F3B7DA2D-1321-9C43-A024-AB57542154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2507B718-8422-BB4A-822C-2807851B2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B1B2A4-DB05-1244-92A0-B87E6E8278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AE212E-776E-874D-93DC-02944A5CFF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2A44D-3A66-FC47-B399-530BEAC5F1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69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2A44D-3A66-FC47-B399-530BEAC5F1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19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9FB2D-F873-BA44-9888-986892C99E9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395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9FB2D-F873-BA44-9888-986892C99E9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25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9FB2D-F873-BA44-9888-986892C99E9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047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9FB2D-F873-BA44-9888-986892C99E9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9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9FB2D-F873-BA44-9888-986892C99E9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3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9FB2D-F873-BA44-9888-986892C99E9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69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9FB2D-F873-BA44-9888-986892C99E9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148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9FB2D-F873-BA44-9888-986892C99E9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205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9FB2D-F873-BA44-9888-986892C99E9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74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F5E17F-78BB-474D-A5B7-1AAF57C7B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BA563FD-7D2F-C140-86FE-599FF90CAD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98D97B-CAE7-484B-BF25-EE7891269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5917-36A4-0945-8BFA-81EF9D2E3552}" type="datetimeFigureOut">
              <a:rPr lang="en-US" smtClean="0"/>
              <a:t>10/7/20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B4FDD4-DA5C-1940-881D-B798ED8BE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744137-EB9F-9343-A176-126FCC28B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CA46-7105-254D-813A-347853E50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08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1CB4B7-19A5-2745-8FBD-DECB2E18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46373AA-16C8-974C-BAAF-93A930016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18BBF4-42EF-8741-AE0B-4F0B23A8B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5917-36A4-0945-8BFA-81EF9D2E3552}" type="datetimeFigureOut">
              <a:rPr lang="en-US" smtClean="0"/>
              <a:t>10/7/20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8150AF-D96B-434E-93DF-7D67E4154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67C898-A0BC-1340-8FD8-B9FEE081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CA46-7105-254D-813A-347853E50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3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D31EF63-E808-7248-8D38-38A302F2A0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6751AB5-6F9F-7B43-AF46-1E46B2A0C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BAA138-D9FA-1946-8E8A-F2BB3E8F5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5917-36A4-0945-8BFA-81EF9D2E3552}" type="datetimeFigureOut">
              <a:rPr lang="en-US" smtClean="0"/>
              <a:t>10/7/20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CBF9E7-F8E7-3D45-A018-DBA547051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1B2295-B540-BA43-95A9-F84C491DF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CA46-7105-254D-813A-347853E50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8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FEEF83-8E4B-164D-AB6F-69949EA1B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6B13B8-30D3-3C41-BED6-0E29BBDAA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62C801-76BC-9449-9C70-C3A4D587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5917-36A4-0945-8BFA-81EF9D2E3552}" type="datetimeFigureOut">
              <a:rPr lang="en-US" smtClean="0"/>
              <a:t>10/7/20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F5151F-F10E-FF4E-A97F-18D51F9B6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D8F2D3-4B04-7C44-AFF3-BC167ACD8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CA46-7105-254D-813A-347853E50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2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D0415C-89EF-D248-97F3-BBEE5BAD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84AAF4-BAA1-E74C-B980-26AF91341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D595C8-0192-4147-A66B-AE4AC1488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5917-36A4-0945-8BFA-81EF9D2E3552}" type="datetimeFigureOut">
              <a:rPr lang="en-US" smtClean="0"/>
              <a:t>10/7/20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903856-6C5F-9647-A1F0-477C4E796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C7BE61-F874-C948-B240-9AD383A08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CA46-7105-254D-813A-347853E50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6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6135AE-9958-7C4C-8ACF-17F280067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4910F8-4CF2-9749-AEC5-355283966B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9FAF8AF-27AC-3542-9F31-5049E8B99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9F095D9-757B-8343-A545-E1EA094FF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5917-36A4-0945-8BFA-81EF9D2E3552}" type="datetimeFigureOut">
              <a:rPr lang="en-US" smtClean="0"/>
              <a:t>10/7/20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5184C7-70B3-B142-BB20-44E05644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2B634D-9781-4F46-A0A4-5BFFD6478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CA46-7105-254D-813A-347853E50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4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7A06BC-8294-1840-A8A5-593AC9F38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D9245F-F2D7-D549-8159-30E078BB6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EC27AE-D30D-3748-A871-B5180BFB8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B653066-916E-8D49-8D34-C9B852058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C4DF80F-7E46-B042-BAD8-2D45F3BB0D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8AAC5AF-D3B8-FC46-96C0-9BB61BD19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5917-36A4-0945-8BFA-81EF9D2E3552}" type="datetimeFigureOut">
              <a:rPr lang="en-US" smtClean="0"/>
              <a:t>10/7/20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1F70D9F-F165-BF43-9FCA-8CC056401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5C96375-16A0-1B47-A11D-AF2766E11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CA46-7105-254D-813A-347853E50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2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9B62EA-0CCE-C347-91AB-AD58D3865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DE1FD90-1A14-D742-831E-F7E5BA0B6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5917-36A4-0945-8BFA-81EF9D2E3552}" type="datetimeFigureOut">
              <a:rPr lang="en-US" smtClean="0"/>
              <a:t>10/7/20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A60A6AB-47ED-8243-A41D-BFC846715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9B6128B-D806-8E46-9D03-1752BDAC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CA46-7105-254D-813A-347853E50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0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3B501DF-33E7-5A49-9665-BFCB22F51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5917-36A4-0945-8BFA-81EF9D2E3552}" type="datetimeFigureOut">
              <a:rPr lang="en-US" smtClean="0"/>
              <a:t>10/7/20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7C005C-7BC2-4D40-A5E3-FD044E5EA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A83094-363F-154B-9C30-C6D4AAF97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CA46-7105-254D-813A-347853E50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3A3C96-9484-D148-AE5F-4D0DFEF32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53A839-A299-D24B-B9D3-2CBC8C798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875998-4973-4A49-8130-7897E7ABF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B94F4D-A479-A645-AFCE-AE5AD2338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5917-36A4-0945-8BFA-81EF9D2E3552}" type="datetimeFigureOut">
              <a:rPr lang="en-US" smtClean="0"/>
              <a:t>10/7/20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382811-4FC8-9541-AFD1-8331FEFA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D3D093-0868-8247-9321-754E22A91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CA46-7105-254D-813A-347853E50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6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4FC90F-26FD-7B45-910C-9219433C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CA71952-41EE-C74F-B303-D02B35E5F9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CAD3763-A37F-DA42-90E7-CB6D37B5A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570EBFA-4AF1-1247-BF4E-B88F399A1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5917-36A4-0945-8BFA-81EF9D2E3552}" type="datetimeFigureOut">
              <a:rPr lang="en-US" smtClean="0"/>
              <a:t>10/7/20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55CC47-E142-A74D-8740-12DF58061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1D1376-9688-EF4F-A0B8-C2135B69D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CA46-7105-254D-813A-347853E50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113FE8-F8B7-E94A-86DC-1A3A33A7A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BEF743-0140-9F49-BAFB-0428CBD46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660F4E-45C1-3D48-9593-5499BCD76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A5917-36A4-0945-8BFA-81EF9D2E3552}" type="datetimeFigureOut">
              <a:rPr lang="en-US" smtClean="0"/>
              <a:t>10/7/20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60962A-E03C-D44B-9273-AB3E8B8A6D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CFA083-EACC-6A44-BE2A-81CCDF805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DCA46-7105-254D-813A-347853E501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29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g"/><Relationship Id="rId1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jpeg"/><Relationship Id="rId6" Type="http://schemas.openxmlformats.org/officeDocument/2006/relationships/image" Target="../media/image36.png"/><Relationship Id="rId7" Type="http://schemas.openxmlformats.org/officeDocument/2006/relationships/image" Target="../media/image14.png"/><Relationship Id="rId8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sv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svg"/><Relationship Id="rId6" Type="http://schemas.openxmlformats.org/officeDocument/2006/relationships/image" Target="../media/image11.png"/><Relationship Id="rId7" Type="http://schemas.openxmlformats.org/officeDocument/2006/relationships/image" Target="../media/image13.svg"/><Relationship Id="rId8" Type="http://schemas.openxmlformats.org/officeDocument/2006/relationships/image" Target="../media/image12.png"/><Relationship Id="rId9" Type="http://schemas.openxmlformats.org/officeDocument/2006/relationships/image" Target="../media/image15.svg"/><Relationship Id="rId10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7.jp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14.png"/><Relationship Id="rId8" Type="http://schemas.openxmlformats.org/officeDocument/2006/relationships/image" Target="../media/image31.jpeg"/><Relationship Id="rId9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89D9A8-C21A-B94D-8A71-E13AF3975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62" y="5098754"/>
            <a:ext cx="3481795" cy="12288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F47E15-365F-4D31-BF37-0488A0007F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839" y="4908979"/>
            <a:ext cx="2753039" cy="1272173"/>
          </a:xfrm>
          <a:prstGeom prst="rect">
            <a:avLst/>
          </a:prstGeom>
        </p:spPr>
      </p:pic>
      <p:sp>
        <p:nvSpPr>
          <p:cNvPr id="9" name="Rectangle 27">
            <a:extLst>
              <a:ext uri="{FF2B5EF4-FFF2-40B4-BE49-F238E27FC236}">
                <a16:creationId xmlns:a16="http://schemas.microsoft.com/office/drawing/2014/main" xmlns="" id="{625BA1DE-C650-4102-A16E-552FFCC85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107" y="4933231"/>
            <a:ext cx="62902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Rockwell" panose="02060603020205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Virginia Municipal League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Rockwell" panose="02060603020205020403" pitchFamily="18" charset="0"/>
              </a:rPr>
              <a:t>2020 Annual Conference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effectLst/>
              <a:latin typeface="Rockwell" panose="020606030202050204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3D7773D-B552-8D41-A8E2-1E184840DCFC}"/>
              </a:ext>
            </a:extLst>
          </p:cNvPr>
          <p:cNvSpPr/>
          <p:nvPr/>
        </p:nvSpPr>
        <p:spPr>
          <a:xfrm rot="16200000">
            <a:off x="5865351" y="531351"/>
            <a:ext cx="461298" cy="12192000"/>
          </a:xfrm>
          <a:prstGeom prst="rect">
            <a:avLst/>
          </a:prstGeom>
          <a:solidFill>
            <a:srgbClr val="004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4E9A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8C14324C-3B90-4784-8803-47FF6ADA5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9185" y="405999"/>
            <a:ext cx="3241072" cy="201168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9E1504C-5FDE-4A21-BE36-E046F65443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9019" y="406802"/>
            <a:ext cx="3243796" cy="201168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xmlns="" id="{DB36BCD4-201A-48D3-9F06-224DDB8886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833"/>
          <a:stretch/>
        </p:blipFill>
        <p:spPr bwMode="auto">
          <a:xfrm>
            <a:off x="7949019" y="2634158"/>
            <a:ext cx="3246778" cy="201168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A close up of a metal rail&#10;&#10;Description automatically generated">
            <a:extLst>
              <a:ext uri="{FF2B5EF4-FFF2-40B4-BE49-F238E27FC236}">
                <a16:creationId xmlns:a16="http://schemas.microsoft.com/office/drawing/2014/main" xmlns="" id="{B03AA1A1-7C45-4758-853B-6C7436D0DEA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5848" y="405999"/>
            <a:ext cx="3272179" cy="201168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Picture 2" descr="A large building&#10;&#10;Description automatically generated">
            <a:extLst>
              <a:ext uri="{FF2B5EF4-FFF2-40B4-BE49-F238E27FC236}">
                <a16:creationId xmlns:a16="http://schemas.microsoft.com/office/drawing/2014/main" xmlns="" id="{38C3C124-232C-4CE5-9396-B5CA52C50B2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23768"/>
          <a:stretch/>
        </p:blipFill>
        <p:spPr>
          <a:xfrm>
            <a:off x="996203" y="2633355"/>
            <a:ext cx="3244054" cy="201168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8E636A7-D626-477B-A750-A30168684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45847" y="2633355"/>
            <a:ext cx="3272179" cy="201168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285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A864A94-AA44-4150-A0FD-BC617B055397}"/>
              </a:ext>
            </a:extLst>
          </p:cNvPr>
          <p:cNvSpPr/>
          <p:nvPr/>
        </p:nvSpPr>
        <p:spPr>
          <a:xfrm rot="16200000">
            <a:off x="5865351" y="531351"/>
            <a:ext cx="461298" cy="12192000"/>
          </a:xfrm>
          <a:prstGeom prst="rect">
            <a:avLst/>
          </a:prstGeom>
          <a:solidFill>
            <a:srgbClr val="004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BD63EE2-0793-4705-B49F-6C4BE976B43D}"/>
              </a:ext>
            </a:extLst>
          </p:cNvPr>
          <p:cNvSpPr/>
          <p:nvPr/>
        </p:nvSpPr>
        <p:spPr>
          <a:xfrm rot="16200000">
            <a:off x="5524500" y="-5524500"/>
            <a:ext cx="1143000" cy="12192000"/>
          </a:xfrm>
          <a:prstGeom prst="rect">
            <a:avLst/>
          </a:prstGeom>
          <a:solidFill>
            <a:srgbClr val="A2ACB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17DCA83-2A0A-4AB8-B865-D44DA282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2920" y="6444787"/>
            <a:ext cx="2743200" cy="365125"/>
          </a:xfrm>
        </p:spPr>
        <p:txBody>
          <a:bodyPr/>
          <a:lstStyle/>
          <a:p>
            <a:fld id="{A2168118-68E1-4468-8DCF-556C00B15B1D}" type="slidenum">
              <a:rPr lang="en-US" smtClean="0">
                <a:solidFill>
                  <a:schemeClr val="bg1"/>
                </a:solidFill>
                <a:latin typeface="Univers 45 Light" panose="020B0403020202020204" pitchFamily="34" charset="0"/>
                <a:cs typeface="Arial" panose="020B0604020202020204" pitchFamily="34" charset="0"/>
              </a:rPr>
              <a:t>10</a:t>
            </a:fld>
            <a:endParaRPr lang="en-US" dirty="0">
              <a:solidFill>
                <a:schemeClr val="bg1"/>
              </a:solidFill>
              <a:latin typeface="Univers 45 Light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xmlns="" id="{40831701-C801-0B44-A7EA-C66D7D62C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51" y="229362"/>
            <a:ext cx="115589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600" b="1" u="none" strike="noStrike" cap="none" normalizeH="0" baseline="0" dirty="0">
                <a:ln>
                  <a:noFill/>
                </a:ln>
                <a:effectLst/>
                <a:latin typeface="Rockwell" panose="02060603020205020403" pitchFamily="18" charset="77"/>
                <a:cs typeface="Arial" panose="020B0604020202020204" pitchFamily="34" charset="0"/>
              </a:rPr>
              <a:t>Reporting Outages</a:t>
            </a:r>
            <a:endParaRPr kumimoji="0" lang="en-US" altLang="en-US" sz="3600" b="1" u="none" strike="noStrike" cap="none" normalizeH="0" baseline="0" dirty="0">
              <a:ln>
                <a:noFill/>
              </a:ln>
              <a:effectLst/>
              <a:latin typeface="Rockwell" panose="02060603020205020403" pitchFamily="18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273940E-7B99-3D44-9002-6504EC5B033D}"/>
              </a:ext>
            </a:extLst>
          </p:cNvPr>
          <p:cNvSpPr/>
          <p:nvPr/>
        </p:nvSpPr>
        <p:spPr>
          <a:xfrm rot="16200000">
            <a:off x="223619" y="506808"/>
            <a:ext cx="457200" cy="91440"/>
          </a:xfrm>
          <a:prstGeom prst="rect">
            <a:avLst/>
          </a:prstGeom>
          <a:solidFill>
            <a:srgbClr val="004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CCBB264-93DB-4E51-88FB-2342108A4DCB}"/>
              </a:ext>
            </a:extLst>
          </p:cNvPr>
          <p:cNvSpPr txBox="1"/>
          <p:nvPr/>
        </p:nvSpPr>
        <p:spPr>
          <a:xfrm>
            <a:off x="452218" y="1387893"/>
            <a:ext cx="5136905" cy="1867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b="1" dirty="0">
                <a:solidFill>
                  <a:srgbClr val="004E9A"/>
                </a:solidFill>
                <a:latin typeface="Rockwell" panose="02060603020205020403" pitchFamily="18" charset="0"/>
              </a:rPr>
              <a:t>Working from Home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Power flickers and power outages, either large or small, can be especially disruptive when working and learning virtually from home.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While we are quickly working to make the grid smarter and more resilient, outages do occur, and we don’t know your power is out unless you tell us!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E300E78-C8B5-45F2-8384-0DA4103B81E1}"/>
              </a:ext>
            </a:extLst>
          </p:cNvPr>
          <p:cNvSpPr txBox="1"/>
          <p:nvPr/>
        </p:nvSpPr>
        <p:spPr>
          <a:xfrm>
            <a:off x="1971743" y="3670264"/>
            <a:ext cx="2143057" cy="1687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2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600" b="1" dirty="0">
                <a:solidFill>
                  <a:srgbClr val="004E9A"/>
                </a:solidFill>
                <a:latin typeface="Rockwell" panose="02060603020205020403" pitchFamily="18" charset="0"/>
              </a:rPr>
              <a:t>DOWNLOAD</a:t>
            </a:r>
          </a:p>
          <a:p>
            <a:pPr>
              <a:lnSpc>
                <a:spcPts val="152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600" b="1" dirty="0">
                <a:solidFill>
                  <a:srgbClr val="004E9A"/>
                </a:solidFill>
                <a:latin typeface="Rockwell" panose="02060603020205020403" pitchFamily="18" charset="0"/>
              </a:rPr>
              <a:t>the mobile app.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800" b="1" dirty="0">
              <a:solidFill>
                <a:srgbClr val="004E9A"/>
              </a:solidFill>
              <a:latin typeface="Rockwell" panose="02060603020205020403" pitchFamily="18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Scan the appropriate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QR code to download the app on your mobile phone.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20EBC15-CF07-4649-A57A-DAFB7BF60510}"/>
              </a:ext>
            </a:extLst>
          </p:cNvPr>
          <p:cNvSpPr txBox="1"/>
          <p:nvPr/>
        </p:nvSpPr>
        <p:spPr>
          <a:xfrm>
            <a:off x="6029901" y="3675228"/>
            <a:ext cx="197643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2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600" b="1" dirty="0">
                <a:solidFill>
                  <a:srgbClr val="004E9A"/>
                </a:solidFill>
                <a:latin typeface="Rockwell" panose="02060603020205020403" pitchFamily="18" charset="0"/>
              </a:rPr>
              <a:t>REPORT</a:t>
            </a:r>
          </a:p>
          <a:p>
            <a:pPr>
              <a:lnSpc>
                <a:spcPts val="152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600" b="1" dirty="0">
                <a:solidFill>
                  <a:srgbClr val="004E9A"/>
                </a:solidFill>
                <a:latin typeface="Rockwell" panose="02060603020205020403" pitchFamily="18" charset="0"/>
              </a:rPr>
              <a:t>your outage.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800" b="1" dirty="0">
              <a:solidFill>
                <a:srgbClr val="004E9A"/>
              </a:solidFill>
              <a:latin typeface="Rockwell" panose="02060603020205020403" pitchFamily="18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Using the mobile app, report your outage. You will need your account number, or the phone associated with the account.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A396652-6F82-4EEB-B4AB-BE9961F14A28}"/>
              </a:ext>
            </a:extLst>
          </p:cNvPr>
          <p:cNvSpPr txBox="1"/>
          <p:nvPr/>
        </p:nvSpPr>
        <p:spPr>
          <a:xfrm>
            <a:off x="9870724" y="3676505"/>
            <a:ext cx="189673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2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600" b="1" dirty="0">
                <a:solidFill>
                  <a:srgbClr val="004E9A"/>
                </a:solidFill>
                <a:latin typeface="Rockwell" panose="02060603020205020403" pitchFamily="18" charset="0"/>
              </a:rPr>
              <a:t>TRACK</a:t>
            </a:r>
          </a:p>
          <a:p>
            <a:pPr>
              <a:lnSpc>
                <a:spcPts val="152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600" b="1" dirty="0">
                <a:solidFill>
                  <a:srgbClr val="004E9A"/>
                </a:solidFill>
                <a:latin typeface="Rockwell" panose="02060603020205020403" pitchFamily="18" charset="0"/>
              </a:rPr>
              <a:t>your outage.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800" b="1" dirty="0">
              <a:solidFill>
                <a:srgbClr val="004E9A"/>
              </a:solidFill>
              <a:latin typeface="Rockwell" panose="02060603020205020403" pitchFamily="18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You can also track your report, the current status, and estimated time of restoration.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xmlns="" id="{CAAA01AC-AC78-4D72-8DEA-E31BB261AE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3928" y="3721497"/>
            <a:ext cx="1439530" cy="24497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Graphical user interface, application, map&#10;&#10;Description automatically generated">
            <a:extLst>
              <a:ext uri="{FF2B5EF4-FFF2-40B4-BE49-F238E27FC236}">
                <a16:creationId xmlns:a16="http://schemas.microsoft.com/office/drawing/2014/main" xmlns="" id="{2AB8C776-53ED-4C70-9F69-8204BF3BD7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4751" y="3731400"/>
            <a:ext cx="1439530" cy="24497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xmlns="" id="{4D59EE8F-2194-4B11-A1B3-2EAEA414C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28529" y="1331035"/>
            <a:ext cx="3984325" cy="1983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253F7A12-727F-4173-A989-B7F9B2E2DB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218" y="3714525"/>
            <a:ext cx="1439531" cy="24567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A picture containing sitting&#10;&#10;Description automatically generated">
            <a:extLst>
              <a:ext uri="{FF2B5EF4-FFF2-40B4-BE49-F238E27FC236}">
                <a16:creationId xmlns:a16="http://schemas.microsoft.com/office/drawing/2014/main" xmlns="" id="{C43454F7-93C9-0D4B-AC53-F490C8E1150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072" y="114450"/>
            <a:ext cx="1953357" cy="900375"/>
          </a:xfrm>
          <a:prstGeom prst="rect">
            <a:avLst/>
          </a:prstGeom>
        </p:spPr>
      </p:pic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xmlns="" id="{59805E75-E71A-4DA0-8CF5-758EF9A810E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953" t="8235" r="8987" b="8921"/>
          <a:stretch/>
        </p:blipFill>
        <p:spPr>
          <a:xfrm>
            <a:off x="2473187" y="5355375"/>
            <a:ext cx="817957" cy="82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0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A864A94-AA44-4150-A0FD-BC617B055397}"/>
              </a:ext>
            </a:extLst>
          </p:cNvPr>
          <p:cNvSpPr/>
          <p:nvPr/>
        </p:nvSpPr>
        <p:spPr>
          <a:xfrm rot="16200000">
            <a:off x="5865351" y="531351"/>
            <a:ext cx="461298" cy="12192000"/>
          </a:xfrm>
          <a:prstGeom prst="rect">
            <a:avLst/>
          </a:prstGeom>
          <a:solidFill>
            <a:srgbClr val="004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4E9A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BD63EE2-0793-4705-B49F-6C4BE976B43D}"/>
              </a:ext>
            </a:extLst>
          </p:cNvPr>
          <p:cNvSpPr/>
          <p:nvPr/>
        </p:nvSpPr>
        <p:spPr>
          <a:xfrm rot="16200000">
            <a:off x="5524500" y="-5531362"/>
            <a:ext cx="1143000" cy="12192000"/>
          </a:xfrm>
          <a:prstGeom prst="rect">
            <a:avLst/>
          </a:prstGeom>
          <a:solidFill>
            <a:srgbClr val="A2ACB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17DCA83-2A0A-4AB8-B865-D44DA282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2920" y="6444787"/>
            <a:ext cx="2743200" cy="365125"/>
          </a:xfrm>
        </p:spPr>
        <p:txBody>
          <a:bodyPr/>
          <a:lstStyle/>
          <a:p>
            <a:fld id="{A2168118-68E1-4468-8DCF-556C00B15B1D}" type="slidenum">
              <a:rPr lang="en-US" smtClean="0">
                <a:solidFill>
                  <a:schemeClr val="bg1"/>
                </a:solidFill>
                <a:latin typeface="Univers 45 Light" panose="020B0403020202020204" pitchFamily="34" charset="0"/>
                <a:cs typeface="Arial" panose="020B0604020202020204" pitchFamily="34" charset="0"/>
              </a:rPr>
              <a:t>2</a:t>
            </a:fld>
            <a:endParaRPr lang="en-US" dirty="0">
              <a:solidFill>
                <a:schemeClr val="bg1"/>
              </a:solidFill>
              <a:latin typeface="Univers 45 Light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xmlns="" id="{40831701-C801-0B44-A7EA-C66D7D62C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51" y="229362"/>
            <a:ext cx="115589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Rockwell" panose="02060603020205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Virginia Clean Economy Act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effectLst/>
              <a:latin typeface="Rockwell" panose="02060603020205020403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273940E-7B99-3D44-9002-6504EC5B033D}"/>
              </a:ext>
            </a:extLst>
          </p:cNvPr>
          <p:cNvSpPr/>
          <p:nvPr/>
        </p:nvSpPr>
        <p:spPr>
          <a:xfrm rot="16200000">
            <a:off x="223619" y="506808"/>
            <a:ext cx="457200" cy="91440"/>
          </a:xfrm>
          <a:prstGeom prst="rect">
            <a:avLst/>
          </a:prstGeom>
          <a:solidFill>
            <a:srgbClr val="004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CCBB264-93DB-4E51-88FB-2342108A4DCB}"/>
              </a:ext>
            </a:extLst>
          </p:cNvPr>
          <p:cNvSpPr txBox="1"/>
          <p:nvPr/>
        </p:nvSpPr>
        <p:spPr>
          <a:xfrm>
            <a:off x="452218" y="1387893"/>
            <a:ext cx="5493263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b="1" dirty="0">
                <a:solidFill>
                  <a:srgbClr val="004E9A"/>
                </a:solidFill>
                <a:latin typeface="Rockwell" panose="02060603020205020403" pitchFamily="18" charset="0"/>
              </a:rPr>
              <a:t>Virginia Clean Economy Act (VCEA)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Senate Bill 851 &amp; House Bill 1526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Most consequential energy policy reform since 2007 Reregulation Act.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234D868-2E73-4BBD-8870-3F5C91A5FA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0" b="1"/>
          <a:stretch/>
        </p:blipFill>
        <p:spPr>
          <a:xfrm>
            <a:off x="387463" y="4676424"/>
            <a:ext cx="1286558" cy="12493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ECBE270-22AC-457D-AC27-89DBE000677B}"/>
              </a:ext>
            </a:extLst>
          </p:cNvPr>
          <p:cNvSpPr txBox="1"/>
          <p:nvPr/>
        </p:nvSpPr>
        <p:spPr>
          <a:xfrm>
            <a:off x="1765361" y="4671217"/>
            <a:ext cx="4233512" cy="194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b="1" dirty="0">
                <a:solidFill>
                  <a:srgbClr val="004E9A"/>
                </a:solidFill>
                <a:latin typeface="Rockwell" panose="02060603020205020403" pitchFamily="18" charset="0"/>
              </a:rPr>
              <a:t>Offshore Wind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5.2 GW by 2034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2,700 MW project in public interest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Costs must be reasonable/prudent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Priority hiring for veterans, workers from local/disadvantaged communities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9EFBEC6-443B-4A82-B117-2CECC3BEFD9D}"/>
              </a:ext>
            </a:extLst>
          </p:cNvPr>
          <p:cNvSpPr txBox="1"/>
          <p:nvPr/>
        </p:nvSpPr>
        <p:spPr>
          <a:xfrm>
            <a:off x="7626204" y="2967232"/>
            <a:ext cx="4271093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b="1" dirty="0">
                <a:solidFill>
                  <a:srgbClr val="004E9A"/>
                </a:solidFill>
                <a:latin typeface="Rockwell" panose="02060603020205020403" pitchFamily="18" charset="0"/>
              </a:rPr>
              <a:t>Solar or Onshore Wind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16.1 GW by 2035, including:</a:t>
            </a:r>
          </a:p>
          <a:p>
            <a:pPr marL="742950" lvl="1" indent="-285750">
              <a:spcBef>
                <a:spcPts val="100"/>
              </a:spcBef>
              <a:spcAft>
                <a:spcPts val="100"/>
              </a:spcAft>
              <a:buFont typeface="Univers 45 Light" panose="020B0403020202020204" pitchFamily="34" charset="0"/>
              <a:buChar char="–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1,100 MW small-scale (&lt;3 MW) </a:t>
            </a:r>
          </a:p>
          <a:p>
            <a:pPr marL="742950" lvl="1" indent="-285750">
              <a:spcBef>
                <a:spcPts val="100"/>
              </a:spcBef>
              <a:spcAft>
                <a:spcPts val="100"/>
              </a:spcAft>
              <a:buFont typeface="Univers 45 Light" panose="020B0403020202020204" pitchFamily="34" charset="0"/>
              <a:buChar char="–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200 MW on brownfield sites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least 35% from third parties (via Power-Purchase Agreements)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27966AC-0DC0-41B1-B34C-7B8C6D9C26E6}"/>
              </a:ext>
            </a:extLst>
          </p:cNvPr>
          <p:cNvSpPr txBox="1"/>
          <p:nvPr/>
        </p:nvSpPr>
        <p:spPr>
          <a:xfrm>
            <a:off x="7626204" y="1258040"/>
            <a:ext cx="4239225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b="1" dirty="0">
                <a:solidFill>
                  <a:srgbClr val="004E9A"/>
                </a:solidFill>
                <a:latin typeface="Rockwell" panose="02060603020205020403" pitchFamily="18" charset="0"/>
              </a:rPr>
              <a:t>Energy Storage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2.7 GW by 2035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One project up to 800MW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least 35% from third parties (via Power-Purchase Agreements)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A8E947C-3FDF-45F3-9D51-9C7650EBFF13}"/>
              </a:ext>
            </a:extLst>
          </p:cNvPr>
          <p:cNvSpPr txBox="1"/>
          <p:nvPr/>
        </p:nvSpPr>
        <p:spPr>
          <a:xfrm>
            <a:off x="7626204" y="4676424"/>
            <a:ext cx="427109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b="1" dirty="0">
                <a:solidFill>
                  <a:srgbClr val="004E9A"/>
                </a:solidFill>
                <a:latin typeface="Rockwell" panose="02060603020205020403" pitchFamily="18" charset="0"/>
              </a:rPr>
              <a:t>Energy Efficiency Standard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Targeted reductions in energy sales, using 2019 as a baseline: </a:t>
            </a:r>
          </a:p>
          <a:p>
            <a:pPr marL="742950" lvl="1" indent="-285750">
              <a:spcBef>
                <a:spcPts val="100"/>
              </a:spcBef>
              <a:spcAft>
                <a:spcPts val="100"/>
              </a:spcAft>
              <a:buFont typeface="Univers 45 Light" panose="020B0403020202020204" pitchFamily="34" charset="0"/>
              <a:buChar char="–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1.25% in 2022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5% by 2025</a:t>
            </a:r>
          </a:p>
          <a:p>
            <a:pPr marL="742950" lvl="1" indent="-285750">
              <a:spcBef>
                <a:spcPts val="100"/>
              </a:spcBef>
              <a:spcAft>
                <a:spcPts val="100"/>
              </a:spcAft>
              <a:buFont typeface="Univers 45 Light" panose="020B0403020202020204" pitchFamily="34" charset="0"/>
              <a:buChar char="–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SCC to determine future targets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A81767B-FD9A-45B5-8B67-F50E6475078D}"/>
              </a:ext>
            </a:extLst>
          </p:cNvPr>
          <p:cNvSpPr txBox="1"/>
          <p:nvPr/>
        </p:nvSpPr>
        <p:spPr>
          <a:xfrm>
            <a:off x="1709824" y="2919585"/>
            <a:ext cx="4233513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b="1" dirty="0">
                <a:solidFill>
                  <a:srgbClr val="004E9A"/>
                </a:solidFill>
                <a:latin typeface="Rockwell" panose="02060603020205020403" pitchFamily="18" charset="0"/>
              </a:rPr>
              <a:t>Major Provisions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Mandatory renewable portfolio standard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Retirement of carbon-emitting electric generating units 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Virginia’s participation in a regional carbon trading program (RGGI)</a:t>
            </a: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xmlns="" id="{C1E07123-0082-4D5C-99D9-2EE939499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7463" y="2919585"/>
            <a:ext cx="1188720" cy="118872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xmlns="" id="{B1A9F75F-4A2A-46DF-936E-8195DCBF85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248663" y="4676424"/>
            <a:ext cx="1188720" cy="118872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xmlns="" id="{89159CB0-5306-4FF8-91CF-367A7A35C4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248663" y="1264157"/>
            <a:ext cx="1188720" cy="118872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xmlns="" id="{F722A9A3-E3B2-4E92-B432-270CFE17CD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248663" y="2970291"/>
            <a:ext cx="1188720" cy="1188720"/>
          </a:xfrm>
          <a:prstGeom prst="rect">
            <a:avLst/>
          </a:prstGeom>
        </p:spPr>
      </p:pic>
      <p:pic>
        <p:nvPicPr>
          <p:cNvPr id="20" name="Picture 19" descr="A picture containing sitting&#10;&#10;Description automatically generated">
            <a:extLst>
              <a:ext uri="{FF2B5EF4-FFF2-40B4-BE49-F238E27FC236}">
                <a16:creationId xmlns:a16="http://schemas.microsoft.com/office/drawing/2014/main" xmlns="" id="{04F71930-684A-364C-8A1F-D04702C7953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072" y="114450"/>
            <a:ext cx="1953357" cy="9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1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87612B-C474-4C02-B4AC-3060DA020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601" y="3967730"/>
            <a:ext cx="3979875" cy="1708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F788F75-BCD3-43A7-9F93-A1DE63433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120" y="1277622"/>
            <a:ext cx="4091356" cy="17451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A864A94-AA44-4150-A0FD-BC617B055397}"/>
              </a:ext>
            </a:extLst>
          </p:cNvPr>
          <p:cNvSpPr/>
          <p:nvPr/>
        </p:nvSpPr>
        <p:spPr>
          <a:xfrm rot="16200000">
            <a:off x="5865351" y="531351"/>
            <a:ext cx="461298" cy="12192000"/>
          </a:xfrm>
          <a:prstGeom prst="rect">
            <a:avLst/>
          </a:prstGeom>
          <a:solidFill>
            <a:srgbClr val="004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BD63EE2-0793-4705-B49F-6C4BE976B43D}"/>
              </a:ext>
            </a:extLst>
          </p:cNvPr>
          <p:cNvSpPr/>
          <p:nvPr/>
        </p:nvSpPr>
        <p:spPr>
          <a:xfrm rot="16200000">
            <a:off x="5524500" y="-5531362"/>
            <a:ext cx="1143000" cy="12192000"/>
          </a:xfrm>
          <a:prstGeom prst="rect">
            <a:avLst/>
          </a:prstGeom>
          <a:solidFill>
            <a:srgbClr val="A2ACB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17DCA83-2A0A-4AB8-B865-D44DA282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2920" y="6444787"/>
            <a:ext cx="2743200" cy="365125"/>
          </a:xfrm>
        </p:spPr>
        <p:txBody>
          <a:bodyPr/>
          <a:lstStyle/>
          <a:p>
            <a:fld id="{A2168118-68E1-4468-8DCF-556C00B15B1D}" type="slidenum">
              <a:rPr lang="en-US" smtClean="0">
                <a:solidFill>
                  <a:schemeClr val="bg1"/>
                </a:solidFill>
                <a:latin typeface="Univers 45 Light" panose="020B0403020202020204" pitchFamily="34" charset="0"/>
                <a:cs typeface="Arial" panose="020B0604020202020204" pitchFamily="34" charset="0"/>
              </a:rPr>
              <a:t>3</a:t>
            </a:fld>
            <a:endParaRPr lang="en-US" dirty="0">
              <a:solidFill>
                <a:schemeClr val="bg1"/>
              </a:solidFill>
              <a:latin typeface="Univers 45 Light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xmlns="" id="{40831701-C801-0B44-A7EA-C66D7D62C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51" y="229362"/>
            <a:ext cx="115589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Rockwell" panose="02060603020205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Solar Progress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effectLst/>
              <a:latin typeface="Rockwell" panose="02060603020205020403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273940E-7B99-3D44-9002-6504EC5B033D}"/>
              </a:ext>
            </a:extLst>
          </p:cNvPr>
          <p:cNvSpPr/>
          <p:nvPr/>
        </p:nvSpPr>
        <p:spPr>
          <a:xfrm rot="16200000">
            <a:off x="223619" y="506808"/>
            <a:ext cx="457200" cy="91440"/>
          </a:xfrm>
          <a:prstGeom prst="rect">
            <a:avLst/>
          </a:prstGeom>
          <a:solidFill>
            <a:srgbClr val="004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9A8E004-7D57-4AAA-A05E-57B68953D4E3}"/>
              </a:ext>
            </a:extLst>
          </p:cNvPr>
          <p:cNvSpPr/>
          <p:nvPr/>
        </p:nvSpPr>
        <p:spPr>
          <a:xfrm>
            <a:off x="632482" y="3107845"/>
            <a:ext cx="49309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solidFill>
                  <a:srgbClr val="004E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solar capacity in Virginia = 1 MW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644961B-6A52-47A4-8FA2-37E6DB65A1A9}"/>
              </a:ext>
            </a:extLst>
          </p:cNvPr>
          <p:cNvSpPr/>
          <p:nvPr/>
        </p:nvSpPr>
        <p:spPr>
          <a:xfrm>
            <a:off x="5921475" y="3035652"/>
            <a:ext cx="6206975" cy="61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solidFill>
                  <a:srgbClr val="004E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in operation, under development,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solidFill>
                  <a:srgbClr val="004E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under construction = 3,803 MW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C0D93A-E995-4048-BDD2-E78A0FC4FE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008" y="1263490"/>
            <a:ext cx="4206547" cy="18288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4FB8133-A8C2-41B9-98D9-09BF9E10ADE8}"/>
              </a:ext>
            </a:extLst>
          </p:cNvPr>
          <p:cNvSpPr/>
          <p:nvPr/>
        </p:nvSpPr>
        <p:spPr>
          <a:xfrm>
            <a:off x="767008" y="1594514"/>
            <a:ext cx="18458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1600" b="1" dirty="0">
                <a:solidFill>
                  <a:srgbClr val="004E9A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F700DC1-D23F-48BA-946C-E3CECB596A46}"/>
              </a:ext>
            </a:extLst>
          </p:cNvPr>
          <p:cNvSpPr/>
          <p:nvPr/>
        </p:nvSpPr>
        <p:spPr>
          <a:xfrm>
            <a:off x="6921120" y="1589304"/>
            <a:ext cx="18458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1600" b="1" dirty="0">
                <a:solidFill>
                  <a:srgbClr val="004E9A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Today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E47525B-B143-41C8-A870-3DB35E3CD684}"/>
              </a:ext>
            </a:extLst>
          </p:cNvPr>
          <p:cNvSpPr txBox="1"/>
          <p:nvPr/>
        </p:nvSpPr>
        <p:spPr>
          <a:xfrm>
            <a:off x="452219" y="3787232"/>
            <a:ext cx="6077299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b="1" dirty="0">
                <a:solidFill>
                  <a:srgbClr val="004E9A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Quick Facts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Surpassed our target to have 3,000 MW of solar/wind generation online or under development in Virginia two years ahead of schedule.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 a result of legislation, forecasts show more than 300% increase in projected solar and wind generation development compared to this time last year.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3,803 MWs is the carbon equivalent of taking over 1,240,000 passenger vehicles off the road annually.</a:t>
            </a:r>
          </a:p>
        </p:txBody>
      </p:sp>
      <p:pic>
        <p:nvPicPr>
          <p:cNvPr id="18" name="Picture 17" descr="A picture containing sitting&#10;&#10;Description automatically generated">
            <a:extLst>
              <a:ext uri="{FF2B5EF4-FFF2-40B4-BE49-F238E27FC236}">
                <a16:creationId xmlns:a16="http://schemas.microsoft.com/office/drawing/2014/main" xmlns="" id="{AFBCD99B-C2D7-2444-9ACE-2DF74D8699D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072" y="114450"/>
            <a:ext cx="1953357" cy="90037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3F58A6D-A017-486D-8BD0-C9945DB98618}"/>
              </a:ext>
            </a:extLst>
          </p:cNvPr>
          <p:cNvSpPr/>
          <p:nvPr/>
        </p:nvSpPr>
        <p:spPr>
          <a:xfrm>
            <a:off x="7147742" y="5731105"/>
            <a:ext cx="3749591" cy="61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solidFill>
                  <a:srgbClr val="004E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Projected total solar capacity in Virginia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1600" dirty="0">
                <a:solidFill>
                  <a:srgbClr val="004E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16,100 MW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5CD9D07-B502-4273-B141-4D6ABFD2586A}"/>
              </a:ext>
            </a:extLst>
          </p:cNvPr>
          <p:cNvSpPr/>
          <p:nvPr/>
        </p:nvSpPr>
        <p:spPr>
          <a:xfrm>
            <a:off x="7032601" y="4151433"/>
            <a:ext cx="18458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1600" b="1" dirty="0">
                <a:solidFill>
                  <a:srgbClr val="004E9A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2035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62F02C6-A4D6-4E09-9A67-404862755766}"/>
              </a:ext>
            </a:extLst>
          </p:cNvPr>
          <p:cNvSpPr/>
          <p:nvPr/>
        </p:nvSpPr>
        <p:spPr>
          <a:xfrm>
            <a:off x="7584583" y="4811641"/>
            <a:ext cx="3749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3200" b="1" dirty="0">
                <a:solidFill>
                  <a:srgbClr val="E78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9059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A864A94-AA44-4150-A0FD-BC617B055397}"/>
              </a:ext>
            </a:extLst>
          </p:cNvPr>
          <p:cNvSpPr/>
          <p:nvPr/>
        </p:nvSpPr>
        <p:spPr>
          <a:xfrm rot="16200000">
            <a:off x="5865351" y="531351"/>
            <a:ext cx="461298" cy="12192000"/>
          </a:xfrm>
          <a:prstGeom prst="rect">
            <a:avLst/>
          </a:prstGeom>
          <a:solidFill>
            <a:srgbClr val="004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BD63EE2-0793-4705-B49F-6C4BE976B43D}"/>
              </a:ext>
            </a:extLst>
          </p:cNvPr>
          <p:cNvSpPr/>
          <p:nvPr/>
        </p:nvSpPr>
        <p:spPr>
          <a:xfrm rot="16200000">
            <a:off x="5524500" y="-5531362"/>
            <a:ext cx="1143000" cy="12192000"/>
          </a:xfrm>
          <a:prstGeom prst="rect">
            <a:avLst/>
          </a:prstGeom>
          <a:solidFill>
            <a:srgbClr val="A2ACB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17DCA83-2A0A-4AB8-B865-D44DA282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2920" y="6444787"/>
            <a:ext cx="2743200" cy="365125"/>
          </a:xfrm>
        </p:spPr>
        <p:txBody>
          <a:bodyPr/>
          <a:lstStyle/>
          <a:p>
            <a:fld id="{A2168118-68E1-4468-8DCF-556C00B15B1D}" type="slidenum">
              <a:rPr lang="en-US" smtClean="0">
                <a:solidFill>
                  <a:schemeClr val="bg1"/>
                </a:solidFill>
                <a:latin typeface="Univers 45 Light" panose="020B0403020202020204" pitchFamily="34" charset="0"/>
                <a:cs typeface="Arial" panose="020B0604020202020204" pitchFamily="34" charset="0"/>
              </a:rPr>
              <a:t>4</a:t>
            </a:fld>
            <a:endParaRPr lang="en-US" dirty="0">
              <a:solidFill>
                <a:schemeClr val="bg1"/>
              </a:solidFill>
              <a:latin typeface="Univers 45 Light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xmlns="" id="{40831701-C801-0B44-A7EA-C66D7D62C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51" y="229362"/>
            <a:ext cx="115589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Rockwell" panose="02060603020205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Solar Opportunities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effectLst/>
              <a:latin typeface="Rockwell" panose="02060603020205020403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273940E-7B99-3D44-9002-6504EC5B033D}"/>
              </a:ext>
            </a:extLst>
          </p:cNvPr>
          <p:cNvSpPr/>
          <p:nvPr/>
        </p:nvSpPr>
        <p:spPr>
          <a:xfrm rot="16200000">
            <a:off x="223619" y="506808"/>
            <a:ext cx="457200" cy="91440"/>
          </a:xfrm>
          <a:prstGeom prst="rect">
            <a:avLst/>
          </a:prstGeom>
          <a:solidFill>
            <a:srgbClr val="004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CCBB264-93DB-4E51-88FB-2342108A4DCB}"/>
              </a:ext>
            </a:extLst>
          </p:cNvPr>
          <p:cNvSpPr txBox="1"/>
          <p:nvPr/>
        </p:nvSpPr>
        <p:spPr>
          <a:xfrm>
            <a:off x="1004951" y="4015398"/>
            <a:ext cx="480929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b="1" dirty="0">
                <a:solidFill>
                  <a:srgbClr val="004E9A"/>
                </a:solidFill>
                <a:latin typeface="Rockwell" panose="02060603020205020403" pitchFamily="18" charset="0"/>
              </a:rPr>
              <a:t>Large-Scale Renewables RFP</a:t>
            </a:r>
            <a:endParaRPr lang="en-US" sz="1600" b="1" dirty="0">
              <a:latin typeface="Rockwell" panose="02060603020205020403" pitchFamily="18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Announced May 1.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1,000 MW of solar and onshore wind.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250 MW of battery storage.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Resources can be paired or standalone.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Largest solicitation in the Company’s history.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DominionEnergy.com/2020SolarWindRFP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D09903-E5BF-49E2-89A3-4867A974F66F}"/>
              </a:ext>
            </a:extLst>
          </p:cNvPr>
          <p:cNvSpPr txBox="1"/>
          <p:nvPr/>
        </p:nvSpPr>
        <p:spPr>
          <a:xfrm>
            <a:off x="6423796" y="1599156"/>
            <a:ext cx="4802566" cy="19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b="1" dirty="0">
                <a:solidFill>
                  <a:srgbClr val="004E9A"/>
                </a:solidFill>
                <a:latin typeface="Rockwell" panose="02060603020205020403" pitchFamily="18" charset="0"/>
              </a:rPr>
              <a:t>Land RFI</a:t>
            </a:r>
            <a:endParaRPr lang="en-US" sz="1600" b="1" dirty="0">
              <a:latin typeface="Rockwell" panose="02060603020205020403" pitchFamily="18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Announced August 11.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Identify areas of land greater than 500 acres for future solar development.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Must be relatively flat, free of wetlands and cultural resources, and within service area.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DominionEnergy.com/SolarLandRFI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9F76888-5A20-4CEA-8632-4D7C03E2DCB8}"/>
              </a:ext>
            </a:extLst>
          </p:cNvPr>
          <p:cNvSpPr txBox="1"/>
          <p:nvPr/>
        </p:nvSpPr>
        <p:spPr>
          <a:xfrm>
            <a:off x="999913" y="1601959"/>
            <a:ext cx="4795666" cy="194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b="1" dirty="0">
                <a:solidFill>
                  <a:srgbClr val="004E9A"/>
                </a:solidFill>
                <a:latin typeface="Rockwell" panose="02060603020205020403" pitchFamily="18" charset="0"/>
              </a:rPr>
              <a:t>Small-Scale Renewables RFP</a:t>
            </a:r>
            <a:endParaRPr lang="en-US" sz="1600" b="1" dirty="0">
              <a:latin typeface="Rockwell" panose="02060603020205020403" pitchFamily="18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Announcing soon.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DG projects under 3 MW, total goal of 80 MW.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Ideal projects 30 acres or less.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Ground-mounted, brownfield, rooftop, and canopy.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DominionEnergy.com/2020DistributedSolarRFP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397DEF9-71DC-47E5-A09A-679D3BDF14E6}"/>
              </a:ext>
            </a:extLst>
          </p:cNvPr>
          <p:cNvSpPr/>
          <p:nvPr/>
        </p:nvSpPr>
        <p:spPr>
          <a:xfrm>
            <a:off x="862753" y="1589478"/>
            <a:ext cx="5029200" cy="2011680"/>
          </a:xfrm>
          <a:prstGeom prst="rect">
            <a:avLst/>
          </a:prstGeom>
          <a:noFill/>
          <a:ln>
            <a:solidFill>
              <a:srgbClr val="004E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87B68EF-4F32-49C1-BBA6-18EE8DFB13BD}"/>
              </a:ext>
            </a:extLst>
          </p:cNvPr>
          <p:cNvSpPr/>
          <p:nvPr/>
        </p:nvSpPr>
        <p:spPr>
          <a:xfrm>
            <a:off x="862753" y="4015398"/>
            <a:ext cx="5029200" cy="2011680"/>
          </a:xfrm>
          <a:prstGeom prst="rect">
            <a:avLst/>
          </a:prstGeom>
          <a:noFill/>
          <a:ln>
            <a:solidFill>
              <a:srgbClr val="004E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C4405AA-FD8A-4FCD-911C-3FDDD02482BB}"/>
              </a:ext>
            </a:extLst>
          </p:cNvPr>
          <p:cNvSpPr/>
          <p:nvPr/>
        </p:nvSpPr>
        <p:spPr>
          <a:xfrm>
            <a:off x="6332355" y="1589478"/>
            <a:ext cx="5029200" cy="2011680"/>
          </a:xfrm>
          <a:prstGeom prst="rect">
            <a:avLst/>
          </a:prstGeom>
          <a:noFill/>
          <a:ln>
            <a:solidFill>
              <a:srgbClr val="004E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6B214EE-B8AD-41D6-8B2C-8BA557DB9DA1}"/>
              </a:ext>
            </a:extLst>
          </p:cNvPr>
          <p:cNvSpPr txBox="1"/>
          <p:nvPr/>
        </p:nvSpPr>
        <p:spPr>
          <a:xfrm>
            <a:off x="6423796" y="4022273"/>
            <a:ext cx="480256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b="1" dirty="0">
                <a:solidFill>
                  <a:srgbClr val="004E9A"/>
                </a:solidFill>
                <a:latin typeface="Rockwell" panose="02060603020205020403" pitchFamily="18" charset="0"/>
              </a:rPr>
              <a:t>Key Highlights</a:t>
            </a:r>
            <a:endParaRPr lang="en-US" sz="1600" b="1" dirty="0">
              <a:latin typeface="Rockwell" panose="02060603020205020403" pitchFamily="18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Annual request for projects.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Favorable consideration for use of labor, materials and other resources within Virginia and from Virginia businesses.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Potential opportunities for local governments and schools?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17FD2189-AE63-4239-B8D9-0CBF95211D2C}"/>
              </a:ext>
            </a:extLst>
          </p:cNvPr>
          <p:cNvSpPr/>
          <p:nvPr/>
        </p:nvSpPr>
        <p:spPr>
          <a:xfrm>
            <a:off x="6332355" y="4012595"/>
            <a:ext cx="5029200" cy="2011680"/>
          </a:xfrm>
          <a:prstGeom prst="rect">
            <a:avLst/>
          </a:prstGeom>
          <a:noFill/>
          <a:ln>
            <a:solidFill>
              <a:srgbClr val="004E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sitting&#10;&#10;Description automatically generated">
            <a:extLst>
              <a:ext uri="{FF2B5EF4-FFF2-40B4-BE49-F238E27FC236}">
                <a16:creationId xmlns:a16="http://schemas.microsoft.com/office/drawing/2014/main" xmlns="" id="{69D5A77E-283E-404F-AFD8-4086CED8327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072" y="114450"/>
            <a:ext cx="1953357" cy="9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4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A864A94-AA44-4150-A0FD-BC617B055397}"/>
              </a:ext>
            </a:extLst>
          </p:cNvPr>
          <p:cNvSpPr/>
          <p:nvPr/>
        </p:nvSpPr>
        <p:spPr>
          <a:xfrm rot="16200000">
            <a:off x="5865351" y="531351"/>
            <a:ext cx="461298" cy="12192000"/>
          </a:xfrm>
          <a:prstGeom prst="rect">
            <a:avLst/>
          </a:prstGeom>
          <a:solidFill>
            <a:srgbClr val="004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BD63EE2-0793-4705-B49F-6C4BE976B43D}"/>
              </a:ext>
            </a:extLst>
          </p:cNvPr>
          <p:cNvSpPr/>
          <p:nvPr/>
        </p:nvSpPr>
        <p:spPr>
          <a:xfrm rot="16200000">
            <a:off x="5524500" y="-5543472"/>
            <a:ext cx="1143000" cy="12192000"/>
          </a:xfrm>
          <a:prstGeom prst="rect">
            <a:avLst/>
          </a:prstGeom>
          <a:solidFill>
            <a:srgbClr val="A2ACB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17DCA83-2A0A-4AB8-B865-D44DA282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2920" y="6444787"/>
            <a:ext cx="2743200" cy="365125"/>
          </a:xfrm>
        </p:spPr>
        <p:txBody>
          <a:bodyPr/>
          <a:lstStyle/>
          <a:p>
            <a:fld id="{A2168118-68E1-4468-8DCF-556C00B15B1D}" type="slidenum">
              <a:rPr lang="en-US" smtClean="0">
                <a:solidFill>
                  <a:schemeClr val="bg1"/>
                </a:solidFill>
                <a:latin typeface="Univers 45 Light" panose="020B0403020202020204" pitchFamily="34" charset="0"/>
                <a:cs typeface="Arial" panose="020B0604020202020204" pitchFamily="34" charset="0"/>
              </a:rPr>
              <a:t>5</a:t>
            </a:fld>
            <a:endParaRPr lang="en-US" dirty="0">
              <a:solidFill>
                <a:schemeClr val="bg1"/>
              </a:solidFill>
              <a:latin typeface="Univers 45 Light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xmlns="" id="{40831701-C801-0B44-A7EA-C66D7D62C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51" y="229362"/>
            <a:ext cx="115589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Rockwell" panose="02060603020205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Solar Policy Changes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effectLst/>
              <a:latin typeface="Rockwell" panose="02060603020205020403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273940E-7B99-3D44-9002-6504EC5B033D}"/>
              </a:ext>
            </a:extLst>
          </p:cNvPr>
          <p:cNvSpPr/>
          <p:nvPr/>
        </p:nvSpPr>
        <p:spPr>
          <a:xfrm rot="16200000">
            <a:off x="223619" y="506808"/>
            <a:ext cx="457200" cy="91440"/>
          </a:xfrm>
          <a:prstGeom prst="rect">
            <a:avLst/>
          </a:prstGeom>
          <a:solidFill>
            <a:srgbClr val="004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F49D7DA-E7FC-40E8-A593-DBC4C5525C6A}"/>
              </a:ext>
            </a:extLst>
          </p:cNvPr>
          <p:cNvSpPr txBox="1"/>
          <p:nvPr/>
        </p:nvSpPr>
        <p:spPr>
          <a:xfrm>
            <a:off x="206249" y="1229301"/>
            <a:ext cx="5889751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b="1" dirty="0">
                <a:solidFill>
                  <a:srgbClr val="004E9A"/>
                </a:solidFill>
                <a:latin typeface="Rockwell" panose="02060603020205020403" pitchFamily="18" charset="0"/>
              </a:rPr>
              <a:t>Taxing Solar Projects</a:t>
            </a:r>
            <a:endParaRPr lang="en-US" sz="1600" b="1" dirty="0">
              <a:latin typeface="Rockwell" panose="02060603020205020403" pitchFamily="18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Virginia lawmakers approved changes to how solar is taxed.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existing projects, nothing has changed.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new solar projects, localities have the option to apply property taxes with new step-down exemption schedule OR a revenue share assessment.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0BA52F48-7D16-4B73-BCFB-CAD5C17CA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78821"/>
              </p:ext>
            </p:extLst>
          </p:nvPr>
        </p:nvGraphicFramePr>
        <p:xfrm>
          <a:off x="277967" y="2910784"/>
          <a:ext cx="5659537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7253">
                  <a:extLst>
                    <a:ext uri="{9D8B030D-6E8A-4147-A177-3AD203B41FA5}">
                      <a16:colId xmlns:a16="http://schemas.microsoft.com/office/drawing/2014/main" xmlns="" val="1043057464"/>
                    </a:ext>
                  </a:extLst>
                </a:gridCol>
                <a:gridCol w="2712284">
                  <a:extLst>
                    <a:ext uri="{9D8B030D-6E8A-4147-A177-3AD203B41FA5}">
                      <a16:colId xmlns:a16="http://schemas.microsoft.com/office/drawing/2014/main" xmlns="" val="2595600743"/>
                    </a:ext>
                  </a:extLst>
                </a:gridCol>
              </a:tblGrid>
              <a:tr h="375849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Rockwell" panose="02060603020205020403" pitchFamily="18" charset="0"/>
                        </a:rPr>
                        <a:t>Property Tax</a:t>
                      </a:r>
                    </a:p>
                  </a:txBody>
                  <a:tcPr marL="182880" marR="182880">
                    <a:solidFill>
                      <a:srgbClr val="004E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Rockwell" panose="02060603020205020403" pitchFamily="18" charset="0"/>
                        </a:rPr>
                        <a:t>Energy Tax</a:t>
                      </a:r>
                    </a:p>
                  </a:txBody>
                  <a:tcPr marL="182880" marR="182880">
                    <a:solidFill>
                      <a:srgbClr val="004E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872474"/>
                  </a:ext>
                </a:extLst>
              </a:tr>
              <a:tr h="979481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five years: 80% exempt</a:t>
                      </a: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spc="-2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 five years: 70% exempt</a:t>
                      </a: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Remainder: 60% exempt</a:t>
                      </a:r>
                    </a:p>
                  </a:txBody>
                  <a:tcPr marL="182880" anchor="ctr">
                    <a:solidFill>
                      <a:srgbClr val="A2AC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$1,400 per MW of capacity installed per project.</a:t>
                      </a:r>
                    </a:p>
                  </a:txBody>
                  <a:tcPr marL="182880" anchor="ctr">
                    <a:solidFill>
                      <a:srgbClr val="A2AC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3777743"/>
                  </a:ext>
                </a:extLst>
              </a:tr>
              <a:tr h="92253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Facility impacts composite index formula.</a:t>
                      </a:r>
                    </a:p>
                  </a:txBody>
                  <a:tcPr marL="182880" anchor="ctr">
                    <a:solidFill>
                      <a:srgbClr val="A2AC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exempt from property tax; does not impact composite index.</a:t>
                      </a:r>
                    </a:p>
                  </a:txBody>
                  <a:tcPr marL="182880" anchor="ctr">
                    <a:solidFill>
                      <a:srgbClr val="A2AC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4148647"/>
                  </a:ext>
                </a:extLst>
              </a:tr>
              <a:tr h="92253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Depreciation of asset will impact tax revenue.</a:t>
                      </a:r>
                    </a:p>
                  </a:txBody>
                  <a:tcPr marL="182880" anchor="ctr">
                    <a:solidFill>
                      <a:srgbClr val="A2AC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predictability of expected tax revenue over the life of the asset.</a:t>
                      </a:r>
                    </a:p>
                  </a:txBody>
                  <a:tcPr marL="182880" anchor="ctr">
                    <a:solidFill>
                      <a:srgbClr val="A2AC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479371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104BAE8-BBB3-4409-BEDF-5ABD64938282}"/>
              </a:ext>
            </a:extLst>
          </p:cNvPr>
          <p:cNvSpPr txBox="1"/>
          <p:nvPr/>
        </p:nvSpPr>
        <p:spPr>
          <a:xfrm>
            <a:off x="6602506" y="1229301"/>
            <a:ext cx="5383245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b="1" dirty="0">
                <a:solidFill>
                  <a:srgbClr val="004E9A"/>
                </a:solidFill>
                <a:latin typeface="Rockwell" panose="02060603020205020403" pitchFamily="18" charset="0"/>
              </a:rPr>
              <a:t>Special Conditions for Solar Projects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Recent legislation permits local governments to impose an obligation that a project provides financial or other benefits to the locality. 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Must be reasonably related to the project.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B30B542-0BE4-4B22-87DA-AFFD08371F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7860" y="2910784"/>
            <a:ext cx="5078146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picture containing sitting&#10;&#10;Description automatically generated">
            <a:extLst>
              <a:ext uri="{FF2B5EF4-FFF2-40B4-BE49-F238E27FC236}">
                <a16:creationId xmlns:a16="http://schemas.microsoft.com/office/drawing/2014/main" xmlns="" id="{7EEFA9F9-5553-1640-BE7D-D6012E2E555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072" y="114450"/>
            <a:ext cx="1953357" cy="9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8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A864A94-AA44-4150-A0FD-BC617B055397}"/>
              </a:ext>
            </a:extLst>
          </p:cNvPr>
          <p:cNvSpPr/>
          <p:nvPr/>
        </p:nvSpPr>
        <p:spPr>
          <a:xfrm rot="16200000">
            <a:off x="5865351" y="531351"/>
            <a:ext cx="461298" cy="12192000"/>
          </a:xfrm>
          <a:prstGeom prst="rect">
            <a:avLst/>
          </a:prstGeom>
          <a:solidFill>
            <a:srgbClr val="004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BD63EE2-0793-4705-B49F-6C4BE976B43D}"/>
              </a:ext>
            </a:extLst>
          </p:cNvPr>
          <p:cNvSpPr/>
          <p:nvPr/>
        </p:nvSpPr>
        <p:spPr>
          <a:xfrm rot="16200000">
            <a:off x="5524500" y="-5531362"/>
            <a:ext cx="1143000" cy="12192000"/>
          </a:xfrm>
          <a:prstGeom prst="rect">
            <a:avLst/>
          </a:prstGeom>
          <a:solidFill>
            <a:srgbClr val="A2ACB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Rockwell" panose="02060603020205020403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17DCA83-2A0A-4AB8-B865-D44DA282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2920" y="6444787"/>
            <a:ext cx="2743200" cy="365125"/>
          </a:xfrm>
        </p:spPr>
        <p:txBody>
          <a:bodyPr/>
          <a:lstStyle/>
          <a:p>
            <a:fld id="{A2168118-68E1-4468-8DCF-556C00B15B1D}" type="slidenum">
              <a:rPr lang="en-US" smtClean="0">
                <a:solidFill>
                  <a:schemeClr val="bg1"/>
                </a:solidFill>
                <a:latin typeface="Univers 45 Light" panose="020B0403020202020204" pitchFamily="34" charset="0"/>
                <a:cs typeface="Arial" panose="020B0604020202020204" pitchFamily="34" charset="0"/>
              </a:rPr>
              <a:t>6</a:t>
            </a:fld>
            <a:endParaRPr lang="en-US" dirty="0">
              <a:solidFill>
                <a:schemeClr val="bg1"/>
              </a:solidFill>
              <a:latin typeface="Univers 45 Light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273940E-7B99-3D44-9002-6504EC5B033D}"/>
              </a:ext>
            </a:extLst>
          </p:cNvPr>
          <p:cNvSpPr/>
          <p:nvPr/>
        </p:nvSpPr>
        <p:spPr>
          <a:xfrm rot="16200000">
            <a:off x="223619" y="506808"/>
            <a:ext cx="457200" cy="91440"/>
          </a:xfrm>
          <a:prstGeom prst="rect">
            <a:avLst/>
          </a:prstGeom>
          <a:solidFill>
            <a:srgbClr val="004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3EBC00F-5718-4BBC-865D-D83E5B46A843}"/>
              </a:ext>
            </a:extLst>
          </p:cNvPr>
          <p:cNvSpPr txBox="1"/>
          <p:nvPr/>
        </p:nvSpPr>
        <p:spPr>
          <a:xfrm>
            <a:off x="206250" y="1276958"/>
            <a:ext cx="7473888" cy="856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b="1" dirty="0">
                <a:solidFill>
                  <a:srgbClr val="004E9A"/>
                </a:solidFill>
                <a:latin typeface="Rockwell" panose="02060603020205020403" pitchFamily="18" charset="0"/>
              </a:rPr>
              <a:t>Impacts from a 100 MW Solar Project</a:t>
            </a:r>
            <a:endParaRPr lang="en-US" sz="1600" b="1" dirty="0">
              <a:latin typeface="Rockwell" panose="02060603020205020403" pitchFamily="18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Investments in solar bring broader community benefits such as increased local tax revenues and the creation of new clean energy jobs. 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335347AD-5A2E-4E18-A101-0506D0D15B90}"/>
              </a:ext>
            </a:extLst>
          </p:cNvPr>
          <p:cNvGrpSpPr/>
          <p:nvPr/>
        </p:nvGrpSpPr>
        <p:grpSpPr>
          <a:xfrm>
            <a:off x="8390929" y="1238875"/>
            <a:ext cx="3594823" cy="5016758"/>
            <a:chOff x="8390929" y="1238875"/>
            <a:chExt cx="3594823" cy="501675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8E9D39B-650A-4387-8FD9-269CD37177C3}"/>
                </a:ext>
              </a:extLst>
            </p:cNvPr>
            <p:cNvSpPr txBox="1"/>
            <p:nvPr/>
          </p:nvSpPr>
          <p:spPr>
            <a:xfrm>
              <a:off x="8390929" y="1238875"/>
              <a:ext cx="3594823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600" b="1" dirty="0">
                  <a:solidFill>
                    <a:srgbClr val="004E9A"/>
                  </a:solidFill>
                  <a:latin typeface="Rockwell" panose="02060603020205020403" pitchFamily="18" charset="0"/>
                </a:rPr>
                <a:t>Benefits for Localities</a:t>
              </a:r>
            </a:p>
            <a:p>
              <a:pPr marL="685800" lvl="2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Projects often use</a:t>
              </a:r>
            </a:p>
            <a:p>
              <a:pPr marL="685800" lvl="2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Virginia and locally-based</a:t>
              </a:r>
            </a:p>
            <a:p>
              <a:pPr marL="685800" lvl="2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suppliers and labor.</a:t>
              </a:r>
            </a:p>
            <a:p>
              <a:pPr marL="685800" lvl="2">
                <a:spcBef>
                  <a:spcPts val="100"/>
                </a:spcBef>
                <a:spcAft>
                  <a:spcPts val="100"/>
                </a:spcAft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85800" lvl="2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Support a clean and</a:t>
              </a:r>
            </a:p>
            <a:p>
              <a:pPr marL="685800" lvl="2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sustainable energy</a:t>
              </a:r>
            </a:p>
            <a:p>
              <a:pPr marL="685800" lvl="2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future in Virginia.</a:t>
              </a:r>
            </a:p>
            <a:p>
              <a:pPr marL="685800" lvl="2">
                <a:spcBef>
                  <a:spcPts val="100"/>
                </a:spcBef>
                <a:spcAft>
                  <a:spcPts val="100"/>
                </a:spcAft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85800" lvl="2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Increase local tax</a:t>
              </a:r>
            </a:p>
            <a:p>
              <a:pPr marL="685800" lvl="2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revenues.</a:t>
              </a:r>
            </a:p>
            <a:p>
              <a:pPr marL="685800" lvl="2">
                <a:spcBef>
                  <a:spcPts val="100"/>
                </a:spcBef>
                <a:spcAft>
                  <a:spcPts val="100"/>
                </a:spcAft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85800" lvl="2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Partner with a financially</a:t>
              </a:r>
            </a:p>
            <a:p>
              <a:pPr marL="685800" lvl="2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secure, Fortune 250</a:t>
              </a:r>
            </a:p>
            <a:p>
              <a:pPr marL="685800" lvl="2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Company headquartered</a:t>
              </a:r>
            </a:p>
            <a:p>
              <a:pPr marL="685800" lvl="2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and invested in Virginia.</a:t>
              </a:r>
            </a:p>
            <a:p>
              <a:pPr marL="685800" lvl="2">
                <a:spcBef>
                  <a:spcPts val="100"/>
                </a:spcBef>
                <a:spcAft>
                  <a:spcPts val="100"/>
                </a:spcAft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85800" lvl="2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Help create clean</a:t>
              </a:r>
            </a:p>
            <a:p>
              <a:pPr marL="685800" lvl="2">
                <a:spcBef>
                  <a:spcPts val="100"/>
                </a:spcBef>
                <a:spcAft>
                  <a:spcPts val="100"/>
                </a:spcAft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energy jobs.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083B5489-D2E6-4F9E-86B6-946234156F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118" r="4824" b="-1"/>
            <a:stretch/>
          </p:blipFill>
          <p:spPr>
            <a:xfrm>
              <a:off x="8522637" y="1792221"/>
              <a:ext cx="359875" cy="52153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10BDB379-514C-473E-946A-6D40E41CE0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75" t="5860" r="6489" b="5647"/>
            <a:stretch/>
          </p:blipFill>
          <p:spPr>
            <a:xfrm>
              <a:off x="8471239" y="2823960"/>
              <a:ext cx="462671" cy="43841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79343891-7A0E-4FFD-BAB5-DBBF47A227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01" t="6429" r="6890" b="7857"/>
            <a:stretch/>
          </p:blipFill>
          <p:spPr>
            <a:xfrm>
              <a:off x="8452311" y="3666695"/>
              <a:ext cx="500527" cy="438419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0AB121A3-0243-4121-B458-38C4B53D9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68940" y="5609246"/>
              <a:ext cx="467268" cy="64638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EA78AB4A-64F9-47D8-8142-F45D241EA7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73" t="14936" r="1936" b="11464"/>
            <a:stretch/>
          </p:blipFill>
          <p:spPr>
            <a:xfrm>
              <a:off x="8390929" y="4711230"/>
              <a:ext cx="623290" cy="438419"/>
            </a:xfrm>
            <a:prstGeom prst="rect">
              <a:avLst/>
            </a:prstGeom>
          </p:spPr>
        </p:pic>
      </p:grpSp>
      <p:sp>
        <p:nvSpPr>
          <p:cNvPr id="30" name="Rectangle 27">
            <a:extLst>
              <a:ext uri="{FF2B5EF4-FFF2-40B4-BE49-F238E27FC236}">
                <a16:creationId xmlns:a16="http://schemas.microsoft.com/office/drawing/2014/main" xmlns="" id="{6EF9816E-DBCB-4B9D-B46F-62A62EB6D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51" y="229362"/>
            <a:ext cx="115589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Rockwell" panose="02060603020205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Solar Economic Development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effectLst/>
              <a:latin typeface="Rockwell" panose="02060603020205020403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E27F96F-FCFA-4008-8A30-379CADEF60ED}"/>
              </a:ext>
            </a:extLst>
          </p:cNvPr>
          <p:cNvGrpSpPr/>
          <p:nvPr/>
        </p:nvGrpSpPr>
        <p:grpSpPr>
          <a:xfrm>
            <a:off x="2297276" y="5373759"/>
            <a:ext cx="3291836" cy="307777"/>
            <a:chOff x="2337992" y="6050954"/>
            <a:chExt cx="3291836" cy="30777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6CB65BD9-FE27-463C-9317-75E5E0193E23}"/>
                </a:ext>
              </a:extLst>
            </p:cNvPr>
            <p:cNvSpPr txBox="1"/>
            <p:nvPr/>
          </p:nvSpPr>
          <p:spPr>
            <a:xfrm>
              <a:off x="2520872" y="6050954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"/>
                </a:spcBef>
                <a:spcAft>
                  <a:spcPts val="100"/>
                </a:spcAf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Direct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01A3CD6-D7AE-4BF1-B7A1-A6D2E17BAEF1}"/>
                </a:ext>
              </a:extLst>
            </p:cNvPr>
            <p:cNvSpPr txBox="1"/>
            <p:nvPr/>
          </p:nvSpPr>
          <p:spPr>
            <a:xfrm>
              <a:off x="3618148" y="6050954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"/>
                </a:spcBef>
                <a:spcAft>
                  <a:spcPts val="100"/>
                </a:spcAf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Indirect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5F522AE7-D1FC-450E-A6AD-5A9D68F5699E}"/>
                </a:ext>
              </a:extLst>
            </p:cNvPr>
            <p:cNvSpPr txBox="1"/>
            <p:nvPr/>
          </p:nvSpPr>
          <p:spPr>
            <a:xfrm>
              <a:off x="4715428" y="6050954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"/>
                </a:spcBef>
                <a:spcAft>
                  <a:spcPts val="100"/>
                </a:spcAf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Induced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78CFE70F-B7D3-494E-9B08-E340C090B4C6}"/>
                </a:ext>
              </a:extLst>
            </p:cNvPr>
            <p:cNvSpPr/>
            <p:nvPr/>
          </p:nvSpPr>
          <p:spPr>
            <a:xfrm>
              <a:off x="2337992" y="6113402"/>
              <a:ext cx="182880" cy="182880"/>
            </a:xfrm>
            <a:prstGeom prst="rect">
              <a:avLst/>
            </a:prstGeom>
            <a:solidFill>
              <a:srgbClr val="007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FA067CDC-8DE7-4169-A872-7D3E87699510}"/>
                </a:ext>
              </a:extLst>
            </p:cNvPr>
            <p:cNvSpPr/>
            <p:nvPr/>
          </p:nvSpPr>
          <p:spPr>
            <a:xfrm>
              <a:off x="3435272" y="6113402"/>
              <a:ext cx="182880" cy="182880"/>
            </a:xfrm>
            <a:prstGeom prst="rect">
              <a:avLst/>
            </a:prstGeom>
            <a:solidFill>
              <a:srgbClr val="86BB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3BA6899A-71AE-4EC6-8CD1-84BDF3F916FB}"/>
                </a:ext>
              </a:extLst>
            </p:cNvPr>
            <p:cNvSpPr/>
            <p:nvPr/>
          </p:nvSpPr>
          <p:spPr>
            <a:xfrm>
              <a:off x="4532548" y="6113402"/>
              <a:ext cx="182880" cy="182880"/>
            </a:xfrm>
            <a:prstGeom prst="rect">
              <a:avLst/>
            </a:prstGeom>
            <a:solidFill>
              <a:srgbClr val="A2AC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E16EBC1-756E-423B-8964-54B1BF19C53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431" y="2954384"/>
            <a:ext cx="3735345" cy="243219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D6231354-7C3E-4003-81B9-0A9D31DCE5D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2627" y="2954384"/>
            <a:ext cx="3824094" cy="2432196"/>
          </a:xfrm>
          <a:prstGeom prst="rect">
            <a:avLst/>
          </a:prstGeom>
        </p:spPr>
      </p:pic>
      <p:pic>
        <p:nvPicPr>
          <p:cNvPr id="25" name="Picture 24" descr="A picture containing sitting&#10;&#10;Description automatically generated">
            <a:extLst>
              <a:ext uri="{FF2B5EF4-FFF2-40B4-BE49-F238E27FC236}">
                <a16:creationId xmlns:a16="http://schemas.microsoft.com/office/drawing/2014/main" xmlns="" id="{552DBAFC-4EFE-824E-8EFA-0FF6BFBCCB4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072" y="114450"/>
            <a:ext cx="1953357" cy="90037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3DA8C3F-A350-4318-A2D0-65EDBA0CEF76}"/>
              </a:ext>
            </a:extLst>
          </p:cNvPr>
          <p:cNvSpPr/>
          <p:nvPr/>
        </p:nvSpPr>
        <p:spPr>
          <a:xfrm>
            <a:off x="485007" y="2510214"/>
            <a:ext cx="7084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1600" b="1" dirty="0">
                <a:solidFill>
                  <a:srgbClr val="004E9A"/>
                </a:solidFill>
                <a:latin typeface="Rockwell" panose="02060603020205020403" pitchFamily="18" charset="0"/>
              </a:rPr>
              <a:t>What might a locality expect for a typical 100 MW solar project?</a:t>
            </a:r>
          </a:p>
        </p:txBody>
      </p:sp>
    </p:spTree>
    <p:extLst>
      <p:ext uri="{BB962C8B-B14F-4D97-AF65-F5344CB8AC3E}">
        <p14:creationId xmlns:p14="http://schemas.microsoft.com/office/powerpoint/2010/main" val="108247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A864A94-AA44-4150-A0FD-BC617B055397}"/>
              </a:ext>
            </a:extLst>
          </p:cNvPr>
          <p:cNvSpPr/>
          <p:nvPr/>
        </p:nvSpPr>
        <p:spPr>
          <a:xfrm rot="16200000">
            <a:off x="5865351" y="531351"/>
            <a:ext cx="461298" cy="12192000"/>
          </a:xfrm>
          <a:prstGeom prst="rect">
            <a:avLst/>
          </a:prstGeom>
          <a:solidFill>
            <a:srgbClr val="004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BD63EE2-0793-4705-B49F-6C4BE976B43D}"/>
              </a:ext>
            </a:extLst>
          </p:cNvPr>
          <p:cNvSpPr/>
          <p:nvPr/>
        </p:nvSpPr>
        <p:spPr>
          <a:xfrm rot="16200000">
            <a:off x="5524500" y="-5531362"/>
            <a:ext cx="1143000" cy="12192000"/>
          </a:xfrm>
          <a:prstGeom prst="rect">
            <a:avLst/>
          </a:prstGeom>
          <a:solidFill>
            <a:srgbClr val="A2ACB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17DCA83-2A0A-4AB8-B865-D44DA282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2920" y="6444787"/>
            <a:ext cx="2743200" cy="365125"/>
          </a:xfrm>
        </p:spPr>
        <p:txBody>
          <a:bodyPr/>
          <a:lstStyle/>
          <a:p>
            <a:fld id="{A2168118-68E1-4468-8DCF-556C00B15B1D}" type="slidenum">
              <a:rPr lang="en-US" smtClean="0">
                <a:solidFill>
                  <a:schemeClr val="bg1"/>
                </a:solidFill>
                <a:latin typeface="Univers 45 Light" panose="020B0403020202020204" pitchFamily="34" charset="0"/>
                <a:cs typeface="Arial" panose="020B0604020202020204" pitchFamily="34" charset="0"/>
              </a:rPr>
              <a:t>7</a:t>
            </a:fld>
            <a:endParaRPr lang="en-US" dirty="0">
              <a:solidFill>
                <a:schemeClr val="bg1"/>
              </a:solidFill>
              <a:latin typeface="Univers 45 Light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xmlns="" id="{40831701-C801-0B44-A7EA-C66D7D62C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51" y="229362"/>
            <a:ext cx="115589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Rockwell" panose="02060603020205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Broadband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effectLst/>
              <a:latin typeface="Rockwell" panose="02060603020205020403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273940E-7B99-3D44-9002-6504EC5B033D}"/>
              </a:ext>
            </a:extLst>
          </p:cNvPr>
          <p:cNvSpPr/>
          <p:nvPr/>
        </p:nvSpPr>
        <p:spPr>
          <a:xfrm rot="16200000">
            <a:off x="223619" y="506808"/>
            <a:ext cx="457200" cy="91440"/>
          </a:xfrm>
          <a:prstGeom prst="rect">
            <a:avLst/>
          </a:prstGeom>
          <a:solidFill>
            <a:srgbClr val="004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9166D84-2297-410A-A633-8D5AB6080393}"/>
              </a:ext>
            </a:extLst>
          </p:cNvPr>
          <p:cNvSpPr txBox="1"/>
          <p:nvPr/>
        </p:nvSpPr>
        <p:spPr>
          <a:xfrm>
            <a:off x="426670" y="2598342"/>
            <a:ext cx="4664877" cy="162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b="1" dirty="0">
                <a:solidFill>
                  <a:srgbClr val="004E9A"/>
                </a:solidFill>
                <a:latin typeface="Rockwell" panose="02060603020205020403" pitchFamily="18" charset="0"/>
              </a:rPr>
              <a:t>Enabling Policy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2018: Virginia Grid Transformation and Security Act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required each utility to evaluate broadband expansion.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2019: HB 2691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established rural broadband pilot program.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xmlns="" id="{E4B45C01-3696-45FE-A216-E6992EB548F2}"/>
              </a:ext>
            </a:extLst>
          </p:cNvPr>
          <p:cNvSpPr txBox="1">
            <a:spLocks/>
          </p:cNvSpPr>
          <p:nvPr/>
        </p:nvSpPr>
        <p:spPr>
          <a:xfrm>
            <a:off x="6615287" y="2519434"/>
            <a:ext cx="255456" cy="789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2C2C16-6FA8-469D-9E8B-C1F3CF2D23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2C9984D6-6CAD-487B-906C-6251448709E4}"/>
              </a:ext>
            </a:extLst>
          </p:cNvPr>
          <p:cNvSpPr/>
          <p:nvPr/>
        </p:nvSpPr>
        <p:spPr>
          <a:xfrm>
            <a:off x="5777522" y="1791847"/>
            <a:ext cx="5870713" cy="3949147"/>
          </a:xfrm>
          <a:prstGeom prst="roundRect">
            <a:avLst>
              <a:gd name="adj" fmla="val 7342"/>
            </a:avLst>
          </a:prstGeom>
          <a:solidFill>
            <a:schemeClr val="bg1"/>
          </a:solidFill>
          <a:ln>
            <a:solidFill>
              <a:srgbClr val="004E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rgbClr val="004E9A"/>
                </a:solidFill>
                <a:latin typeface="Rockwell" panose="02060603020205020403" pitchFamily="18" charset="0"/>
              </a:rPr>
              <a:t>Middle Mile Infrastructure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7BFD82E9-3B16-4709-AA26-27F66562A77A}"/>
              </a:ext>
            </a:extLst>
          </p:cNvPr>
          <p:cNvCxnSpPr>
            <a:cxnSpLocks/>
          </p:cNvCxnSpPr>
          <p:nvPr/>
        </p:nvCxnSpPr>
        <p:spPr>
          <a:xfrm>
            <a:off x="7078501" y="3084379"/>
            <a:ext cx="412277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8D6F20ED-192E-438A-84F9-C77887A66312}"/>
              </a:ext>
            </a:extLst>
          </p:cNvPr>
          <p:cNvCxnSpPr>
            <a:cxnSpLocks/>
          </p:cNvCxnSpPr>
          <p:nvPr/>
        </p:nvCxnSpPr>
        <p:spPr>
          <a:xfrm flipH="1">
            <a:off x="9024625" y="3084379"/>
            <a:ext cx="5691" cy="1479539"/>
          </a:xfrm>
          <a:prstGeom prst="line">
            <a:avLst/>
          </a:prstGeom>
          <a:ln w="5715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436CF1BB-9601-4597-B7A6-A44D767B18A1}"/>
              </a:ext>
            </a:extLst>
          </p:cNvPr>
          <p:cNvCxnSpPr>
            <a:cxnSpLocks/>
          </p:cNvCxnSpPr>
          <p:nvPr/>
        </p:nvCxnSpPr>
        <p:spPr>
          <a:xfrm>
            <a:off x="9682879" y="3932013"/>
            <a:ext cx="0" cy="641400"/>
          </a:xfrm>
          <a:prstGeom prst="line">
            <a:avLst/>
          </a:prstGeom>
          <a:ln w="38100">
            <a:solidFill>
              <a:srgbClr val="FFC000"/>
            </a:solidFill>
            <a:bevel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6BA8AF7D-5FD4-4582-97F2-314E16462CFD}"/>
              </a:ext>
            </a:extLst>
          </p:cNvPr>
          <p:cNvCxnSpPr>
            <a:cxnSpLocks/>
          </p:cNvCxnSpPr>
          <p:nvPr/>
        </p:nvCxnSpPr>
        <p:spPr>
          <a:xfrm>
            <a:off x="8580909" y="4528968"/>
            <a:ext cx="0" cy="320700"/>
          </a:xfrm>
          <a:prstGeom prst="line">
            <a:avLst/>
          </a:prstGeom>
          <a:ln w="38100">
            <a:solidFill>
              <a:srgbClr val="FFC000"/>
            </a:solidFill>
            <a:bevel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8E9FE602-3B42-402A-BE01-E92C25C42B3C}"/>
              </a:ext>
            </a:extLst>
          </p:cNvPr>
          <p:cNvCxnSpPr>
            <a:cxnSpLocks/>
          </p:cNvCxnSpPr>
          <p:nvPr/>
        </p:nvCxnSpPr>
        <p:spPr>
          <a:xfrm>
            <a:off x="7865097" y="4528968"/>
            <a:ext cx="0" cy="641400"/>
          </a:xfrm>
          <a:prstGeom prst="line">
            <a:avLst/>
          </a:prstGeom>
          <a:ln w="38100">
            <a:solidFill>
              <a:srgbClr val="FFC000"/>
            </a:solidFill>
            <a:bevel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1C0B423D-D979-44AF-ABC9-FBCCD2531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6083" y="4563918"/>
            <a:ext cx="447675" cy="2857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9385D1E8-5348-4ED9-AAE5-0450FE770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625" y="4849668"/>
            <a:ext cx="447675" cy="2857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283D02A9-182E-4EE2-A4AB-82F81E37E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136" y="5011831"/>
            <a:ext cx="447675" cy="2857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D113497D-0673-4095-ACE0-D6577431F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513" y="3759139"/>
            <a:ext cx="447675" cy="2857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B3512A20-EDB3-43B0-847B-309C5B466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530" y="4402479"/>
            <a:ext cx="447675" cy="2857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8AD0162D-AF21-4C55-BE6C-F87D4833973D}"/>
              </a:ext>
            </a:extLst>
          </p:cNvPr>
          <p:cNvCxnSpPr>
            <a:cxnSpLocks/>
          </p:cNvCxnSpPr>
          <p:nvPr/>
        </p:nvCxnSpPr>
        <p:spPr>
          <a:xfrm>
            <a:off x="9024625" y="3921660"/>
            <a:ext cx="1410507" cy="0"/>
          </a:xfrm>
          <a:prstGeom prst="line">
            <a:avLst/>
          </a:prstGeom>
          <a:ln w="38100">
            <a:solidFill>
              <a:srgbClr val="FFC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0A308E61-65B8-4C52-820C-A0FF7D4A8481}"/>
              </a:ext>
            </a:extLst>
          </p:cNvPr>
          <p:cNvCxnSpPr>
            <a:cxnSpLocks/>
          </p:cNvCxnSpPr>
          <p:nvPr/>
        </p:nvCxnSpPr>
        <p:spPr>
          <a:xfrm flipH="1">
            <a:off x="7413882" y="4528968"/>
            <a:ext cx="1604188" cy="0"/>
          </a:xfrm>
          <a:prstGeom prst="line">
            <a:avLst/>
          </a:prstGeom>
          <a:ln w="38100">
            <a:solidFill>
              <a:srgbClr val="FFC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6FCDCA6C-41AF-4240-8C71-B731F3B54034}"/>
              </a:ext>
            </a:extLst>
          </p:cNvPr>
          <p:cNvSpPr/>
          <p:nvPr/>
        </p:nvSpPr>
        <p:spPr>
          <a:xfrm>
            <a:off x="6260090" y="2802278"/>
            <a:ext cx="840963" cy="564204"/>
          </a:xfrm>
          <a:prstGeom prst="roundRect">
            <a:avLst/>
          </a:prstGeom>
          <a:solidFill>
            <a:srgbClr val="004E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Substation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3142DB6F-A663-4991-97A9-8FB450FF1E1F}"/>
              </a:ext>
            </a:extLst>
          </p:cNvPr>
          <p:cNvSpPr/>
          <p:nvPr/>
        </p:nvSpPr>
        <p:spPr>
          <a:xfrm>
            <a:off x="10508433" y="2802277"/>
            <a:ext cx="840963" cy="564204"/>
          </a:xfrm>
          <a:prstGeom prst="roundRect">
            <a:avLst/>
          </a:prstGeom>
          <a:solidFill>
            <a:srgbClr val="004E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Substation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F6294CC6-5574-4C15-96BA-0ABF9E10004D}"/>
              </a:ext>
            </a:extLst>
          </p:cNvPr>
          <p:cNvSpPr/>
          <p:nvPr/>
        </p:nvSpPr>
        <p:spPr>
          <a:xfrm>
            <a:off x="10238493" y="4876028"/>
            <a:ext cx="1100096" cy="463407"/>
          </a:xfrm>
          <a:prstGeom prst="round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Local Internet Service Provider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64B26B7-892D-4C26-A956-908BB832E7AC}"/>
              </a:ext>
            </a:extLst>
          </p:cNvPr>
          <p:cNvSpPr txBox="1"/>
          <p:nvPr/>
        </p:nvSpPr>
        <p:spPr>
          <a:xfrm>
            <a:off x="7583559" y="4274106"/>
            <a:ext cx="1628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“Last Mile”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2413656-B4D4-429A-9528-73F50B7475B9}"/>
              </a:ext>
            </a:extLst>
          </p:cNvPr>
          <p:cNvSpPr txBox="1"/>
          <p:nvPr/>
        </p:nvSpPr>
        <p:spPr>
          <a:xfrm>
            <a:off x="9264431" y="3657024"/>
            <a:ext cx="1628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“Last Mile”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37493DC0-54DF-4A7D-A4C6-BA33E35D26C3}"/>
              </a:ext>
            </a:extLst>
          </p:cNvPr>
          <p:cNvCxnSpPr>
            <a:cxnSpLocks/>
          </p:cNvCxnSpPr>
          <p:nvPr/>
        </p:nvCxnSpPr>
        <p:spPr>
          <a:xfrm flipV="1">
            <a:off x="7865097" y="3144939"/>
            <a:ext cx="366754" cy="300739"/>
          </a:xfrm>
          <a:prstGeom prst="straightConnector1">
            <a:avLst/>
          </a:prstGeom>
          <a:ln>
            <a:solidFill>
              <a:srgbClr val="004E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A0FC6F72-4AE4-4CB4-8B0F-F989E360BE5E}"/>
              </a:ext>
            </a:extLst>
          </p:cNvPr>
          <p:cNvCxnSpPr>
            <a:cxnSpLocks/>
          </p:cNvCxnSpPr>
          <p:nvPr/>
        </p:nvCxnSpPr>
        <p:spPr>
          <a:xfrm flipV="1">
            <a:off x="8439888" y="3424091"/>
            <a:ext cx="485543" cy="271755"/>
          </a:xfrm>
          <a:prstGeom prst="straightConnector1">
            <a:avLst/>
          </a:prstGeom>
          <a:ln>
            <a:solidFill>
              <a:srgbClr val="004E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8CAF0B46-51FE-4627-A85C-9B0F5A0326D0}"/>
              </a:ext>
            </a:extLst>
          </p:cNvPr>
          <p:cNvCxnSpPr>
            <a:cxnSpLocks/>
            <a:stCxn id="38" idx="0"/>
          </p:cNvCxnSpPr>
          <p:nvPr/>
        </p:nvCxnSpPr>
        <p:spPr>
          <a:xfrm flipH="1" flipV="1">
            <a:off x="9806183" y="4402479"/>
            <a:ext cx="982358" cy="47354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B61024A4-AE03-454B-AA54-53EE09993322}"/>
              </a:ext>
            </a:extLst>
          </p:cNvPr>
          <p:cNvCxnSpPr>
            <a:cxnSpLocks/>
          </p:cNvCxnSpPr>
          <p:nvPr/>
        </p:nvCxnSpPr>
        <p:spPr>
          <a:xfrm flipH="1" flipV="1">
            <a:off x="8654438" y="4675163"/>
            <a:ext cx="1598917" cy="39208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 descr="DE_Horizontal_RGB-01.png">
            <a:extLst>
              <a:ext uri="{FF2B5EF4-FFF2-40B4-BE49-F238E27FC236}">
                <a16:creationId xmlns:a16="http://schemas.microsoft.com/office/drawing/2014/main" xmlns="" id="{25DD6983-5AEC-4A34-AC5B-CD618F8F41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0377" y="3445678"/>
            <a:ext cx="1059467" cy="48834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D3496AE-8CEC-44F6-9435-732655A62912}"/>
              </a:ext>
            </a:extLst>
          </p:cNvPr>
          <p:cNvSpPr txBox="1"/>
          <p:nvPr/>
        </p:nvSpPr>
        <p:spPr>
          <a:xfrm>
            <a:off x="7803940" y="2772011"/>
            <a:ext cx="1188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4E9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“Middle Mile”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8AE44CB-3C00-4D83-9481-7ED23177F06F}"/>
              </a:ext>
            </a:extLst>
          </p:cNvPr>
          <p:cNvSpPr txBox="1"/>
          <p:nvPr/>
        </p:nvSpPr>
        <p:spPr>
          <a:xfrm>
            <a:off x="8923590" y="3221052"/>
            <a:ext cx="1188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4E9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“Middle Mile”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44B407C-72BE-4426-8296-D1240159C60E}"/>
              </a:ext>
            </a:extLst>
          </p:cNvPr>
          <p:cNvSpPr txBox="1"/>
          <p:nvPr/>
        </p:nvSpPr>
        <p:spPr>
          <a:xfrm>
            <a:off x="231687" y="1360253"/>
            <a:ext cx="5301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Broadband access is more important now than ever. By closing this digital divide, reliable high-speed internet service will help fill critical economic, education, and employment infrastructure needs.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8EAD68B-5419-4B1B-9FF6-8BD601FB119A}"/>
              </a:ext>
            </a:extLst>
          </p:cNvPr>
          <p:cNvSpPr txBox="1"/>
          <p:nvPr/>
        </p:nvSpPr>
        <p:spPr>
          <a:xfrm>
            <a:off x="435963" y="4370243"/>
            <a:ext cx="4664877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b="1" dirty="0">
                <a:solidFill>
                  <a:srgbClr val="004E9A"/>
                </a:solidFill>
                <a:latin typeface="Rockwell" panose="02060603020205020403" pitchFamily="18" charset="0"/>
              </a:rPr>
              <a:t>Key Elements of Pilot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Expand access in unserved areas</a:t>
            </a:r>
          </a:p>
          <a:p>
            <a:pPr marL="742950" lvl="1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‒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25 Mbps Download / 3 Mbps Upload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Pilot period of 3 years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Projects subject to SCC Approval</a:t>
            </a:r>
          </a:p>
        </p:txBody>
      </p:sp>
      <p:pic>
        <p:nvPicPr>
          <p:cNvPr id="39" name="Picture 38" descr="A picture containing sitting&#10;&#10;Description automatically generated">
            <a:extLst>
              <a:ext uri="{FF2B5EF4-FFF2-40B4-BE49-F238E27FC236}">
                <a16:creationId xmlns:a16="http://schemas.microsoft.com/office/drawing/2014/main" xmlns="" id="{A8BD72E0-96C7-E243-8154-F1B3A13AB62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072" y="114450"/>
            <a:ext cx="1953357" cy="9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3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A864A94-AA44-4150-A0FD-BC617B055397}"/>
              </a:ext>
            </a:extLst>
          </p:cNvPr>
          <p:cNvSpPr/>
          <p:nvPr/>
        </p:nvSpPr>
        <p:spPr>
          <a:xfrm rot="16200000">
            <a:off x="5865351" y="531351"/>
            <a:ext cx="461298" cy="12192000"/>
          </a:xfrm>
          <a:prstGeom prst="rect">
            <a:avLst/>
          </a:prstGeom>
          <a:solidFill>
            <a:srgbClr val="004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BD63EE2-0793-4705-B49F-6C4BE976B43D}"/>
              </a:ext>
            </a:extLst>
          </p:cNvPr>
          <p:cNvSpPr/>
          <p:nvPr/>
        </p:nvSpPr>
        <p:spPr>
          <a:xfrm rot="16200000">
            <a:off x="5524500" y="-5543472"/>
            <a:ext cx="1143000" cy="12192000"/>
          </a:xfrm>
          <a:prstGeom prst="rect">
            <a:avLst/>
          </a:prstGeom>
          <a:solidFill>
            <a:srgbClr val="A2ACB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17DCA83-2A0A-4AB8-B865-D44DA282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2920" y="6444787"/>
            <a:ext cx="2743200" cy="365125"/>
          </a:xfrm>
        </p:spPr>
        <p:txBody>
          <a:bodyPr/>
          <a:lstStyle/>
          <a:p>
            <a:fld id="{A2168118-68E1-4468-8DCF-556C00B15B1D}" type="slidenum">
              <a:rPr lang="en-US" smtClean="0">
                <a:solidFill>
                  <a:schemeClr val="bg1"/>
                </a:solidFill>
                <a:latin typeface="Univers 45 Light" panose="020B0403020202020204" pitchFamily="34" charset="0"/>
                <a:cs typeface="Arial" panose="020B0604020202020204" pitchFamily="34" charset="0"/>
              </a:rPr>
              <a:t>8</a:t>
            </a:fld>
            <a:endParaRPr lang="en-US" dirty="0">
              <a:solidFill>
                <a:schemeClr val="bg1"/>
              </a:solidFill>
              <a:latin typeface="Univers 45 Light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xmlns="" id="{40831701-C801-0B44-A7EA-C66D7D62C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51" y="229362"/>
            <a:ext cx="115589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Rockwell" panose="02060603020205020403" pitchFamily="18" charset="77"/>
                <a:ea typeface="Times New Roman" panose="02020603050405020304" pitchFamily="18" charset="0"/>
                <a:cs typeface="Arial" panose="020B0604020202020204" pitchFamily="34" charset="0"/>
              </a:rPr>
              <a:t>Battery Storage Pilot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effectLst/>
              <a:latin typeface="Rockwell" panose="02060603020205020403" pitchFamily="18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273940E-7B99-3D44-9002-6504EC5B033D}"/>
              </a:ext>
            </a:extLst>
          </p:cNvPr>
          <p:cNvSpPr/>
          <p:nvPr/>
        </p:nvSpPr>
        <p:spPr>
          <a:xfrm rot="16200000">
            <a:off x="223619" y="506808"/>
            <a:ext cx="457200" cy="91440"/>
          </a:xfrm>
          <a:prstGeom prst="rect">
            <a:avLst/>
          </a:prstGeom>
          <a:solidFill>
            <a:srgbClr val="004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CCBB264-93DB-4E51-88FB-2342108A4DCB}"/>
              </a:ext>
            </a:extLst>
          </p:cNvPr>
          <p:cNvSpPr txBox="1"/>
          <p:nvPr/>
        </p:nvSpPr>
        <p:spPr>
          <a:xfrm>
            <a:off x="6239154" y="5266072"/>
            <a:ext cx="5309846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b="1" dirty="0">
                <a:solidFill>
                  <a:srgbClr val="004E9A"/>
                </a:solidFill>
                <a:latin typeface="Rockwell" panose="02060603020205020403" pitchFamily="18" charset="0"/>
                <a:cs typeface="Raavi" panose="020B0502040204020203" pitchFamily="34" charset="0"/>
              </a:rPr>
              <a:t>Ashland, Hanover County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Adjacent to electric transmission substation.</a:t>
            </a: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2MW/4MWh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C740E20-263D-4CC5-A379-DDA05A3E5435}"/>
              </a:ext>
            </a:extLst>
          </p:cNvPr>
          <p:cNvSpPr txBox="1"/>
          <p:nvPr/>
        </p:nvSpPr>
        <p:spPr>
          <a:xfrm>
            <a:off x="349929" y="4254832"/>
            <a:ext cx="5264124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b="1" dirty="0">
                <a:solidFill>
                  <a:srgbClr val="004E9A"/>
                </a:solidFill>
                <a:latin typeface="Rockwell" panose="02060603020205020403" pitchFamily="18" charset="0"/>
                <a:cs typeface="Raavi" panose="020B0502040204020203" pitchFamily="34" charset="0"/>
              </a:rPr>
              <a:t>Powhatan County: Solar Plus Storage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Adjacent to large solar project.</a:t>
            </a:r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10MWac/40MWh and 2MWdc/8MWh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E714990-563C-4F8B-BD1D-AF725AF1F056}"/>
              </a:ext>
            </a:extLst>
          </p:cNvPr>
          <p:cNvSpPr txBox="1"/>
          <p:nvPr/>
        </p:nvSpPr>
        <p:spPr>
          <a:xfrm>
            <a:off x="349929" y="1222525"/>
            <a:ext cx="5379662" cy="290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b="1" dirty="0">
                <a:solidFill>
                  <a:srgbClr val="004E9A"/>
                </a:solidFill>
                <a:latin typeface="Rockwell" panose="02060603020205020403" pitchFamily="18" charset="0"/>
                <a:cs typeface="Raavi" panose="020B0502040204020203" pitchFamily="34" charset="0"/>
              </a:rPr>
              <a:t>Safety Features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Meets industry standards and certified by independent third-party.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Battery Management System, smoke detection, gas detection, temperature controlled, and emergency generator in case of outage.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Fire Department Connection installed to flood each enclosure eliminating the need for any personnel to enter.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Emergency response plans and training provided to first responders.</a:t>
            </a:r>
          </a:p>
        </p:txBody>
      </p:sp>
      <p:pic>
        <p:nvPicPr>
          <p:cNvPr id="15" name="Picture 14" descr="A picture containing sitting&#10;&#10;Description automatically generated">
            <a:extLst>
              <a:ext uri="{FF2B5EF4-FFF2-40B4-BE49-F238E27FC236}">
                <a16:creationId xmlns:a16="http://schemas.microsoft.com/office/drawing/2014/main" xmlns="" id="{664D8702-E2B3-F94D-8FE3-9E5528AFAC6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072" y="114450"/>
            <a:ext cx="1953357" cy="9003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99EAA09-2E41-4B30-ADC8-0584F1E963E2}"/>
              </a:ext>
            </a:extLst>
          </p:cNvPr>
          <p:cNvSpPr txBox="1"/>
          <p:nvPr/>
        </p:nvSpPr>
        <p:spPr>
          <a:xfrm>
            <a:off x="349929" y="5266072"/>
            <a:ext cx="5264124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b="1" dirty="0">
                <a:solidFill>
                  <a:srgbClr val="004E9A"/>
                </a:solidFill>
                <a:latin typeface="Rockwell" panose="02060603020205020403" pitchFamily="18" charset="0"/>
                <a:cs typeface="Raavi" panose="020B0502040204020203" pitchFamily="34" charset="0"/>
              </a:rPr>
              <a:t>New Kent County: Solar Plus Storage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Adjacent to large solar project.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 MW/4 MWh</a:t>
            </a:r>
          </a:p>
        </p:txBody>
      </p:sp>
      <p:pic>
        <p:nvPicPr>
          <p:cNvPr id="4" name="Picture 3" descr="A large building&#10;&#10;Description automatically generated">
            <a:extLst>
              <a:ext uri="{FF2B5EF4-FFF2-40B4-BE49-F238E27FC236}">
                <a16:creationId xmlns:a16="http://schemas.microsoft.com/office/drawing/2014/main" xmlns="" id="{563A1F7B-E3A9-42DF-BA7F-8D25A6448D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113"/>
          <a:stretch/>
        </p:blipFill>
        <p:spPr>
          <a:xfrm>
            <a:off x="6239154" y="1257861"/>
            <a:ext cx="5746070" cy="22514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DB3CFAC-0FA0-4C63-BE09-71EDD2F147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8220" y="3605092"/>
            <a:ext cx="5876089" cy="129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55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>
            <a:extLst>
              <a:ext uri="{FF2B5EF4-FFF2-40B4-BE49-F238E27FC236}">
                <a16:creationId xmlns:a16="http://schemas.microsoft.com/office/drawing/2014/main" xmlns="" id="{A2D52E02-B526-424C-A228-79F64C566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833"/>
          <a:stretch/>
        </p:blipFill>
        <p:spPr bwMode="auto">
          <a:xfrm>
            <a:off x="3702749" y="4188031"/>
            <a:ext cx="3487100" cy="216058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A864A94-AA44-4150-A0FD-BC617B055397}"/>
              </a:ext>
            </a:extLst>
          </p:cNvPr>
          <p:cNvSpPr/>
          <p:nvPr/>
        </p:nvSpPr>
        <p:spPr>
          <a:xfrm rot="16200000">
            <a:off x="5865351" y="531351"/>
            <a:ext cx="461298" cy="12192000"/>
          </a:xfrm>
          <a:prstGeom prst="rect">
            <a:avLst/>
          </a:prstGeom>
          <a:solidFill>
            <a:srgbClr val="004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BD63EE2-0793-4705-B49F-6C4BE976B43D}"/>
              </a:ext>
            </a:extLst>
          </p:cNvPr>
          <p:cNvSpPr/>
          <p:nvPr/>
        </p:nvSpPr>
        <p:spPr>
          <a:xfrm rot="16200000">
            <a:off x="5524500" y="-5531362"/>
            <a:ext cx="1143000" cy="12192000"/>
          </a:xfrm>
          <a:prstGeom prst="rect">
            <a:avLst/>
          </a:prstGeom>
          <a:solidFill>
            <a:srgbClr val="A2ACB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17DCA83-2A0A-4AB8-B865-D44DA282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2920" y="6444787"/>
            <a:ext cx="2743200" cy="365125"/>
          </a:xfrm>
        </p:spPr>
        <p:txBody>
          <a:bodyPr/>
          <a:lstStyle/>
          <a:p>
            <a:fld id="{A2168118-68E1-4468-8DCF-556C00B15B1D}" type="slidenum">
              <a:rPr lang="en-US" smtClean="0">
                <a:solidFill>
                  <a:schemeClr val="bg1"/>
                </a:solidFill>
                <a:latin typeface="Univers 45 Light" panose="020B0403020202020204" pitchFamily="34" charset="0"/>
                <a:cs typeface="Arial" panose="020B0604020202020204" pitchFamily="34" charset="0"/>
              </a:rPr>
              <a:t>9</a:t>
            </a:fld>
            <a:endParaRPr lang="en-US" dirty="0">
              <a:solidFill>
                <a:schemeClr val="bg1"/>
              </a:solidFill>
              <a:latin typeface="Univers 45 Light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xmlns="" id="{40831701-C801-0B44-A7EA-C66D7D62C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51" y="229362"/>
            <a:ext cx="115589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Rockwell" panose="02060603020205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Transportation Electrification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effectLst/>
              <a:latin typeface="Rockwell" panose="02060603020205020403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273940E-7B99-3D44-9002-6504EC5B033D}"/>
              </a:ext>
            </a:extLst>
          </p:cNvPr>
          <p:cNvSpPr/>
          <p:nvPr/>
        </p:nvSpPr>
        <p:spPr>
          <a:xfrm rot="16200000">
            <a:off x="223619" y="506808"/>
            <a:ext cx="457200" cy="91440"/>
          </a:xfrm>
          <a:prstGeom prst="rect">
            <a:avLst/>
          </a:prstGeom>
          <a:solidFill>
            <a:srgbClr val="004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A1F4BC0-39B1-4BEC-A4D2-ABE47A2B5D9C}"/>
              </a:ext>
            </a:extLst>
          </p:cNvPr>
          <p:cNvSpPr/>
          <p:nvPr/>
        </p:nvSpPr>
        <p:spPr>
          <a:xfrm>
            <a:off x="497940" y="1372364"/>
            <a:ext cx="4959360" cy="366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b="1" dirty="0">
                <a:solidFill>
                  <a:srgbClr val="004E9A"/>
                </a:solidFill>
                <a:latin typeface="Rockwell" panose="02060603020205020403" pitchFamily="18" charset="0"/>
              </a:rPr>
              <a:t>Electric Autonomous Shuttle “Relay”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074684-7D01-4600-95A2-2D86B06D11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4998" y="4892909"/>
            <a:ext cx="4771473" cy="14557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239CB0AC-3706-4F2F-9C6E-A63A52B3F8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83"/>
          <a:stretch/>
        </p:blipFill>
        <p:spPr bwMode="auto">
          <a:xfrm>
            <a:off x="145529" y="4188031"/>
            <a:ext cx="3485974" cy="21605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picture containing sitting&#10;&#10;Description automatically generated">
            <a:extLst>
              <a:ext uri="{FF2B5EF4-FFF2-40B4-BE49-F238E27FC236}">
                <a16:creationId xmlns:a16="http://schemas.microsoft.com/office/drawing/2014/main" xmlns="" id="{F7A9647B-D9A8-DF41-BC90-99DA0027093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072" y="114450"/>
            <a:ext cx="1953357" cy="9003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2DB85B8-C609-4EDD-88F7-4D308EDDC3EF}"/>
              </a:ext>
            </a:extLst>
          </p:cNvPr>
          <p:cNvSpPr/>
          <p:nvPr/>
        </p:nvSpPr>
        <p:spPr>
          <a:xfrm>
            <a:off x="497940" y="2095755"/>
            <a:ext cx="4959360" cy="366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b="1" dirty="0">
                <a:solidFill>
                  <a:srgbClr val="004E9A"/>
                </a:solidFill>
                <a:latin typeface="Rockwell" panose="02060603020205020403" pitchFamily="18" charset="0"/>
              </a:rPr>
              <a:t>Electric School Buses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AA7E547-2424-4304-98A0-A6C60B730B9C}"/>
              </a:ext>
            </a:extLst>
          </p:cNvPr>
          <p:cNvSpPr/>
          <p:nvPr/>
        </p:nvSpPr>
        <p:spPr>
          <a:xfrm>
            <a:off x="497940" y="2819146"/>
            <a:ext cx="4959360" cy="366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b="1" dirty="0">
                <a:solidFill>
                  <a:srgbClr val="004E9A"/>
                </a:solidFill>
                <a:latin typeface="Rockwell" panose="02060603020205020403" pitchFamily="18" charset="0"/>
              </a:rPr>
              <a:t>Electric Mass Transit Buses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49162B-B9C8-4D26-AADB-73CD99AD0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4997" y="1311570"/>
            <a:ext cx="2343163" cy="35147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8E5AF473-C3DF-4443-86D0-CE862DBBC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3308" y="1311570"/>
            <a:ext cx="2343163" cy="35147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98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F420CFC25342468B625C868F00C447" ma:contentTypeVersion="12" ma:contentTypeDescription="Create a new document." ma:contentTypeScope="" ma:versionID="d8b926ad194a2108c686c1b82abde0c1">
  <xsd:schema xmlns:xsd="http://www.w3.org/2001/XMLSchema" xmlns:xs="http://www.w3.org/2001/XMLSchema" xmlns:p="http://schemas.microsoft.com/office/2006/metadata/properties" xmlns:ns2="c3461887-45b7-46c4-948b-7a5b0ac7d0a9" xmlns:ns3="4e6c2383-b53d-41b7-9776-0e32d66c77e2" targetNamespace="http://schemas.microsoft.com/office/2006/metadata/properties" ma:root="true" ma:fieldsID="9ccf4fdd61183f9e1199f1bf68cdb261" ns2:_="" ns3:_="">
    <xsd:import namespace="c3461887-45b7-46c4-948b-7a5b0ac7d0a9"/>
    <xsd:import namespace="4e6c2383-b53d-41b7-9776-0e32d66c77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61887-45b7-46c4-948b-7a5b0ac7d0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6c2383-b53d-41b7-9776-0e32d66c77e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CFEC4E-01A5-48F1-84A9-84AB04D1FC81}">
  <ds:schemaRefs>
    <ds:schemaRef ds:uri="74da92e3-88bd-4826-8762-b1d3a5aa0686"/>
    <ds:schemaRef ds:uri="77f9fb74-5145-4a7f-8fa9-d01a1b3e4f6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4689082-C74C-4653-9617-67141DF0F2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D314D3-C2A5-4969-B379-FE34660AC658}"/>
</file>

<file path=docProps/app.xml><?xml version="1.0" encoding="utf-8"?>
<Properties xmlns="http://schemas.openxmlformats.org/officeDocument/2006/extended-properties" xmlns:vt="http://schemas.openxmlformats.org/officeDocument/2006/docPropsVTypes">
  <TotalTime>6188</TotalTime>
  <Words>1093</Words>
  <Application>Microsoft Macintosh PowerPoint</Application>
  <PresentationFormat>Custom</PresentationFormat>
  <Paragraphs>183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Mirich</dc:creator>
  <cp:lastModifiedBy>Bryan Schmidt</cp:lastModifiedBy>
  <cp:revision>410</cp:revision>
  <dcterms:created xsi:type="dcterms:W3CDTF">2020-06-10T19:37:04Z</dcterms:created>
  <dcterms:modified xsi:type="dcterms:W3CDTF">2020-10-07T22:07:23Z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0x010100A1F420CFC25342468B625C868F00C447</vt:lpwstr>
  </property>
</Properties>
</file>