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5"/>
  </p:notesMasterIdLst>
  <p:sldIdLst>
    <p:sldId id="256" r:id="rId5"/>
    <p:sldId id="257" r:id="rId6"/>
    <p:sldId id="258" r:id="rId7"/>
    <p:sldId id="263" r:id="rId8"/>
    <p:sldId id="271" r:id="rId9"/>
    <p:sldId id="268" r:id="rId10"/>
    <p:sldId id="277" r:id="rId11"/>
    <p:sldId id="269" r:id="rId12"/>
    <p:sldId id="264" r:id="rId13"/>
    <p:sldId id="270" r:id="rId14"/>
    <p:sldId id="272" r:id="rId15"/>
    <p:sldId id="273" r:id="rId16"/>
    <p:sldId id="265" r:id="rId17"/>
    <p:sldId id="276" r:id="rId18"/>
    <p:sldId id="266" r:id="rId19"/>
    <p:sldId id="274" r:id="rId20"/>
    <p:sldId id="261" r:id="rId21"/>
    <p:sldId id="262" r:id="rId22"/>
    <p:sldId id="259" r:id="rId23"/>
    <p:sldId id="260" r:id="rId2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eorgia"/>
          <a:ea typeface="Georgia"/>
          <a:cs typeface="Georg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CD2"/>
          </a:solidFill>
        </a:fill>
      </a:tcStyle>
    </a:wholeTbl>
    <a:band2H>
      <a:tcTxStyle/>
      <a:tcStyle>
        <a:tcBdr/>
        <a:fill>
          <a:solidFill>
            <a:srgbClr val="E7E7EA"/>
          </a:solidFill>
        </a:fill>
      </a:tcStyle>
    </a:band2H>
    <a:firstCol>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Georgia"/>
          <a:ea typeface="Georgia"/>
          <a:cs typeface="Georg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2DACB"/>
          </a:solidFill>
        </a:fill>
      </a:tcStyle>
    </a:wholeTbl>
    <a:band2H>
      <a:tcTxStyle/>
      <a:tcStyle>
        <a:tcBdr/>
        <a:fill>
          <a:solidFill>
            <a:srgbClr val="EAEDE7"/>
          </a:solidFill>
        </a:fill>
      </a:tcStyle>
    </a:band2H>
    <a:firstCol>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Georgia"/>
          <a:ea typeface="Georgia"/>
          <a:cs typeface="Georg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ECA"/>
          </a:solidFill>
        </a:fill>
      </a:tcStyle>
    </a:wholeTbl>
    <a:band2H>
      <a:tcTxStyle/>
      <a:tcStyle>
        <a:tcBdr/>
        <a:fill>
          <a:solidFill>
            <a:srgbClr val="FFEFE7"/>
          </a:solidFill>
        </a:fill>
      </a:tcStyle>
    </a:band2H>
    <a:firstCol>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Georgia"/>
          <a:ea typeface="Georgia"/>
          <a:cs typeface="Georgi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Georgia"/>
          <a:ea typeface="Georgia"/>
          <a:cs typeface="Georgi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eorgia"/>
          <a:ea typeface="Georgia"/>
          <a:cs typeface="Georgi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eorgia"/>
          <a:ea typeface="Georgia"/>
          <a:cs typeface="Georgi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eorgia"/>
          <a:ea typeface="Georgia"/>
          <a:cs typeface="Georg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100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Season Probability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39D6-4E89-8AC6-A5DA0CFB9CC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9D6-4E89-8AC6-A5DA0CFB9CC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39D6-4E89-8AC6-A5DA0CFB9CCB}"/>
              </c:ext>
            </c:extLst>
          </c:dPt>
          <c:dLbls>
            <c:dLbl>
              <c:idx val="0"/>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D6-4E89-8AC6-A5DA0CFB9CCB}"/>
                </c:ext>
              </c:extLst>
            </c:dLbl>
            <c:dLbl>
              <c:idx val="1"/>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D6-4E89-8AC6-A5DA0CFB9CCB}"/>
                </c:ext>
              </c:extLst>
            </c:dLbl>
            <c:dLbl>
              <c:idx val="2"/>
              <c:layout>
                <c:manualLayout>
                  <c:x val="7.3958333333333376E-2"/>
                  <c:y val="0.16070964566929141"/>
                </c:manualLayout>
              </c:layout>
              <c:spPr>
                <a:noFill/>
                <a:ln>
                  <a:noFill/>
                </a:ln>
                <a:effectLst/>
              </c:spPr>
              <c:txPr>
                <a:bodyPr rot="0" spcFirstLastPara="1" vertOverflow="ellipsis" vert="horz" wrap="square" lIns="38100" tIns="19050" rIns="38100" bIns="19050" anchor="ctr" anchorCtr="1">
                  <a:noAutofit/>
                </a:bodyPr>
                <a:lstStyle/>
                <a:p>
                  <a:pPr>
                    <a:defRPr sz="1500" b="0" i="0" u="none" strike="noStrike" kern="1200" baseline="0">
                      <a:solidFill>
                        <a:srgbClr val="F8F8F8"/>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9.2708333333333337E-2"/>
                      <c:h val="9.5312499999999994E-2"/>
                    </c:manualLayout>
                  </c15:layout>
                </c:ext>
                <c:ext xmlns:c16="http://schemas.microsoft.com/office/drawing/2014/chart" uri="{C3380CC4-5D6E-409C-BE32-E72D297353CC}">
                  <c16:uniqueId val="{00000001-39D6-4E89-8AC6-A5DA0CFB9CCB}"/>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rgbClr val="F8F8F8"/>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Above-normal</c:v>
                </c:pt>
                <c:pt idx="1">
                  <c:v>Near-normal</c:v>
                </c:pt>
                <c:pt idx="2">
                  <c:v>Below-normal</c:v>
                </c:pt>
              </c:strCache>
            </c:strRef>
          </c:cat>
          <c:val>
            <c:numRef>
              <c:f>Sheet1!$B$2:$B$4</c:f>
              <c:numCache>
                <c:formatCode>0%</c:formatCode>
                <c:ptCount val="3"/>
                <c:pt idx="0">
                  <c:v>0.60000000000000031</c:v>
                </c:pt>
                <c:pt idx="1">
                  <c:v>0.30000000000000016</c:v>
                </c:pt>
                <c:pt idx="2">
                  <c:v>0.1</c:v>
                </c:pt>
              </c:numCache>
            </c:numRef>
          </c:val>
          <c:extLst>
            <c:ext xmlns:c16="http://schemas.microsoft.com/office/drawing/2014/chart" uri="{C3380CC4-5D6E-409C-BE32-E72D297353CC}">
              <c16:uniqueId val="{00000000-39D6-4E89-8AC6-A5DA0CFB9CC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7" name="Shape 67"/>
          <p:cNvSpPr>
            <a:spLocks noGrp="1" noRot="1" noChangeAspect="1"/>
          </p:cNvSpPr>
          <p:nvPr>
            <p:ph type="sldImg"/>
          </p:nvPr>
        </p:nvSpPr>
        <p:spPr>
          <a:xfrm>
            <a:off x="1143000" y="685800"/>
            <a:ext cx="4572000" cy="3429000"/>
          </a:xfrm>
          <a:prstGeom prst="rect">
            <a:avLst/>
          </a:prstGeom>
        </p:spPr>
        <p:txBody>
          <a:bodyPr/>
          <a:lstStyle/>
          <a:p>
            <a:endParaRPr/>
          </a:p>
        </p:txBody>
      </p:sp>
      <p:sp>
        <p:nvSpPr>
          <p:cNvPr id="68" name="Shape 6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126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3" name="VDEM_SolidSeal_ElectronicUse_Blue_RGB.png" descr="VDEM_SolidSeal_ElectronicUse_Blue_RGB.png"/>
          <p:cNvPicPr>
            <a:picLocks noChangeAspect="1"/>
          </p:cNvPicPr>
          <p:nvPr/>
        </p:nvPicPr>
        <p:blipFill>
          <a:blip r:embed="rId2" cstate="print">
            <a:alphaModFix amt="10000"/>
          </a:blip>
          <a:stretch>
            <a:fillRect/>
          </a:stretch>
        </p:blipFill>
        <p:spPr>
          <a:xfrm>
            <a:off x="4481369" y="805174"/>
            <a:ext cx="5031058" cy="5031058"/>
          </a:xfrm>
          <a:prstGeom prst="rect">
            <a:avLst/>
          </a:prstGeom>
          <a:ln w="12700">
            <a:miter lim="400000"/>
          </a:ln>
        </p:spPr>
      </p:pic>
      <p:sp>
        <p:nvSpPr>
          <p:cNvPr id="14" name="Straight Connector 8"/>
          <p:cNvSpPr/>
          <p:nvPr/>
        </p:nvSpPr>
        <p:spPr>
          <a:xfrm>
            <a:off x="385299" y="3143996"/>
            <a:ext cx="3964927" cy="1"/>
          </a:xfrm>
          <a:prstGeom prst="line">
            <a:avLst/>
          </a:prstGeom>
          <a:ln w="38100">
            <a:solidFill>
              <a:srgbClr val="173963"/>
            </a:solidFill>
          </a:ln>
        </p:spPr>
        <p:txBody>
          <a:bodyPr lIns="45719" rIns="45719"/>
          <a:lstStyle/>
          <a:p>
            <a:pPr>
              <a:defRPr>
                <a:solidFill>
                  <a:srgbClr val="FFFFFF"/>
                </a:solidFill>
              </a:defRPr>
            </a:pPr>
            <a:endParaRPr/>
          </a:p>
        </p:txBody>
      </p:sp>
      <p:sp>
        <p:nvSpPr>
          <p:cNvPr id="15" name="Straight Connector 8"/>
          <p:cNvSpPr/>
          <p:nvPr/>
        </p:nvSpPr>
        <p:spPr>
          <a:xfrm>
            <a:off x="2237644" y="3143996"/>
            <a:ext cx="6593969" cy="1"/>
          </a:xfrm>
          <a:prstGeom prst="line">
            <a:avLst/>
          </a:prstGeom>
          <a:ln w="31750" cap="rnd">
            <a:solidFill>
              <a:srgbClr val="173963"/>
            </a:solidFill>
            <a:custDash>
              <a:ds d="100000" sp="200000"/>
            </a:custDash>
          </a:ln>
          <a:effectLst>
            <a:outerShdw blurRad="190500" dist="228600" dir="2700000" rotWithShape="0">
              <a:srgbClr val="000000">
                <a:alpha val="25500"/>
              </a:srgbClr>
            </a:outerShdw>
          </a:effectLst>
        </p:spPr>
        <p:txBody>
          <a:bodyPr lIns="45719" rIns="45719"/>
          <a:lstStyle/>
          <a:p>
            <a:pPr>
              <a:defRPr>
                <a:solidFill>
                  <a:srgbClr val="FFFFFF"/>
                </a:solidFill>
              </a:defRPr>
            </a:pPr>
            <a:endParaRPr/>
          </a:p>
        </p:txBody>
      </p:sp>
      <p:pic>
        <p:nvPicPr>
          <p:cNvPr id="16" name="VDEM_Horizontal_ElectronicUse_FullColorSeal_BlackText_RGB.png" descr="VDEM_Horizontal_ElectronicUse_FullColorSeal_BlackText_RGB.png"/>
          <p:cNvPicPr>
            <a:picLocks noChangeAspect="1"/>
          </p:cNvPicPr>
          <p:nvPr/>
        </p:nvPicPr>
        <p:blipFill>
          <a:blip r:embed="rId3" cstate="print"/>
          <a:stretch>
            <a:fillRect/>
          </a:stretch>
        </p:blipFill>
        <p:spPr>
          <a:xfrm>
            <a:off x="432540" y="1836474"/>
            <a:ext cx="3696658" cy="914401"/>
          </a:xfrm>
          <a:prstGeom prst="rect">
            <a:avLst/>
          </a:prstGeom>
          <a:ln w="12700">
            <a:miter lim="400000"/>
          </a:ln>
        </p:spPr>
      </p:pic>
      <p:pic>
        <p:nvPicPr>
          <p:cNvPr id="17" name="Social Media Links (Blue).png" descr="Social Media Links (Blue).png"/>
          <p:cNvPicPr>
            <a:picLocks noChangeAspect="1"/>
          </p:cNvPicPr>
          <p:nvPr/>
        </p:nvPicPr>
        <p:blipFill>
          <a:blip r:embed="rId4" cstate="print"/>
          <a:stretch>
            <a:fillRect/>
          </a:stretch>
        </p:blipFill>
        <p:spPr>
          <a:xfrm>
            <a:off x="0" y="5942392"/>
            <a:ext cx="9144001" cy="914401"/>
          </a:xfrm>
          <a:prstGeom prst="rect">
            <a:avLst/>
          </a:prstGeom>
          <a:ln w="12700">
            <a:miter lim="400000"/>
          </a:ln>
        </p:spPr>
      </p:pic>
      <p:sp>
        <p:nvSpPr>
          <p:cNvPr id="18" name="Presentation  Title"/>
          <p:cNvSpPr txBox="1">
            <a:spLocks noGrp="1"/>
          </p:cNvSpPr>
          <p:nvPr>
            <p:ph type="body" sz="half" idx="13"/>
          </p:nvPr>
        </p:nvSpPr>
        <p:spPr>
          <a:xfrm>
            <a:off x="419100" y="3197478"/>
            <a:ext cx="8229600" cy="1871217"/>
          </a:xfrm>
          <a:prstGeom prst="rect">
            <a:avLst/>
          </a:prstGeom>
        </p:spPr>
        <p:txBody>
          <a:bodyPr anchor="ctr"/>
          <a:lstStyle/>
          <a:p>
            <a:pPr marL="0" indent="0">
              <a:lnSpc>
                <a:spcPct val="90000"/>
              </a:lnSpc>
              <a:spcBef>
                <a:spcPts val="0"/>
              </a:spcBef>
              <a:buSzTx/>
              <a:buNone/>
              <a:defRPr sz="5000">
                <a:solidFill>
                  <a:srgbClr val="173963"/>
                </a:solidFill>
                <a:latin typeface="Source Sans Pro Black"/>
                <a:ea typeface="Source Sans Pro Black"/>
                <a:cs typeface="Source Sans Pro Black"/>
                <a:sym typeface="Source Sans Pro Black"/>
              </a:defRPr>
            </a:pPr>
            <a:r>
              <a:t>Presentation </a:t>
            </a:r>
            <a:br/>
            <a:r>
              <a:t>Title</a:t>
            </a:r>
          </a:p>
        </p:txBody>
      </p:sp>
      <p:sp>
        <p:nvSpPr>
          <p:cNvPr id="19" name="Date: Month XX, 2019"/>
          <p:cNvSpPr txBox="1">
            <a:spLocks noGrp="1"/>
          </p:cNvSpPr>
          <p:nvPr>
            <p:ph type="body" sz="quarter" idx="14"/>
          </p:nvPr>
        </p:nvSpPr>
        <p:spPr>
          <a:xfrm>
            <a:off x="448699" y="4866063"/>
            <a:ext cx="2648854" cy="434341"/>
          </a:xfrm>
          <a:prstGeom prst="rect">
            <a:avLst/>
          </a:prstGeom>
        </p:spPr>
        <p:txBody>
          <a:bodyPr wrap="none">
            <a:spAutoFit/>
          </a:bodyPr>
          <a:lstStyle>
            <a:lvl1pPr marL="0" indent="0">
              <a:spcBef>
                <a:spcPts val="0"/>
              </a:spcBef>
              <a:buSzTx/>
              <a:buNone/>
              <a:defRPr sz="2000">
                <a:solidFill>
                  <a:srgbClr val="173963"/>
                </a:solidFill>
              </a:defRPr>
            </a:lvl1pPr>
          </a:lstStyle>
          <a:p>
            <a:r>
              <a:t>Date: Month XX, 2019</a:t>
            </a:r>
          </a:p>
        </p:txBody>
      </p:sp>
      <p:sp>
        <p:nvSpPr>
          <p:cNvPr id="20" name="Slide Number"/>
          <p:cNvSpPr txBox="1">
            <a:spLocks noGrp="1"/>
          </p:cNvSpPr>
          <p:nvPr>
            <p:ph type="sldNum" sz="quarter" idx="2"/>
          </p:nvPr>
        </p:nvSpPr>
        <p:spPr>
          <a:xfrm>
            <a:off x="7981677" y="6603999"/>
            <a:ext cx="171723" cy="177801"/>
          </a:xfrm>
          <a:prstGeom prst="rect">
            <a:avLst/>
          </a:prstGeom>
        </p:spPr>
        <p:txBody>
          <a:bodyPr/>
          <a:lstStyle>
            <a:lvl1pPr>
              <a:defRPr sz="1200">
                <a:solidFill>
                  <a:srgbClr val="F2F2F2"/>
                </a:solidFill>
                <a:latin typeface="Georgia"/>
                <a:ea typeface="Georgia"/>
                <a:cs typeface="Georgia"/>
                <a:sym typeface="Georgia"/>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7" name="Title Text"/>
          <p:cNvSpPr txBox="1">
            <a:spLocks noGrp="1"/>
          </p:cNvSpPr>
          <p:nvPr>
            <p:ph type="title"/>
          </p:nvPr>
        </p:nvSpPr>
        <p:spPr>
          <a:prstGeom prst="rect">
            <a:avLst/>
          </a:prstGeom>
        </p:spPr>
        <p:txBody>
          <a:bodyPr/>
          <a:lstStyle/>
          <a:p>
            <a:r>
              <a:t>Title Text</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
        <p:nvSpPr>
          <p:cNvPr id="29" name="Lorem ipsum dolor sit amet, consectetur adipiscing elit, sed do eiusmod tempor incididunt ut labore et dolore magna aliqua. Ut enim ad minim veniam, quis nostrud exercitation ullamco laboris nisi ut aliquip ex ea commodo consequat.   Duis aute irure dolor in reprderit in volu dolore eu fugiat nulla pariatur."/>
          <p:cNvSpPr txBox="1">
            <a:spLocks noGrp="1"/>
          </p:cNvSpPr>
          <p:nvPr>
            <p:ph type="body" idx="13"/>
          </p:nvPr>
        </p:nvSpPr>
        <p:spPr>
          <a:xfrm>
            <a:off x="457200" y="1536699"/>
            <a:ext cx="7661325" cy="3749041"/>
          </a:xfrm>
          <a:prstGeom prst="rect">
            <a:avLst/>
          </a:prstGeom>
        </p:spPr>
        <p:txBody>
          <a:bodyPr>
            <a:spAutoFit/>
          </a:bodyPr>
          <a:lstStyle/>
          <a:p>
            <a:pPr marL="0" indent="0">
              <a:spcBef>
                <a:spcPts val="0"/>
              </a:spcBef>
              <a:buSzTx/>
              <a:buNone/>
              <a:defRPr>
                <a:solidFill>
                  <a:srgbClr val="173963"/>
                </a:solidFill>
              </a:defRPr>
            </a:pPr>
            <a:r>
              <a:t>Lorem ipsum dolor sit amet, consectetur adipiscing elit, sed do eiusmod tempor incididunt ut labore et dolore magna aliqua. Ut enim ad minim veniam, quis nostrud exercitation ullamco laboris nisi ut aliquip ex ea commodo consequat. </a:t>
            </a:r>
            <a:br/>
            <a:r>
              <a:t/>
            </a:r>
            <a:br/>
            <a:r>
              <a:t>Duis aute irure dolor in reprderit in volu dolore eu fugiat nulla pariatur.</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List">
    <p:spTree>
      <p:nvGrpSpPr>
        <p:cNvPr id="1" name=""/>
        <p:cNvGrpSpPr/>
        <p:nvPr/>
      </p:nvGrpSpPr>
      <p:grpSpPr>
        <a:xfrm>
          <a:off x="0" y="0"/>
          <a:ext cx="0" cy="0"/>
          <a:chOff x="0" y="0"/>
          <a:chExt cx="0" cy="0"/>
        </a:xfrm>
      </p:grpSpPr>
      <p:sp>
        <p:nvSpPr>
          <p:cNvPr id="36" name="Title Text"/>
          <p:cNvSpPr txBox="1">
            <a:spLocks noGrp="1"/>
          </p:cNvSpPr>
          <p:nvPr>
            <p:ph type="title"/>
          </p:nvPr>
        </p:nvSpPr>
        <p:spPr>
          <a:prstGeom prst="rect">
            <a:avLst/>
          </a:prstGeom>
        </p:spPr>
        <p:txBody>
          <a:bodyPr/>
          <a:lstStyle/>
          <a:p>
            <a:r>
              <a:t>Title Text</a:t>
            </a:r>
          </a:p>
        </p:txBody>
      </p:sp>
      <p:sp>
        <p:nvSpPr>
          <p:cNvPr id="37" name="Body Level One…"/>
          <p:cNvSpPr txBox="1">
            <a:spLocks noGrp="1"/>
          </p:cNvSpPr>
          <p:nvPr>
            <p:ph type="body" idx="1"/>
          </p:nvPr>
        </p:nvSpPr>
        <p:spPr>
          <a:xfrm>
            <a:off x="457200" y="1524000"/>
            <a:ext cx="8229600" cy="3193158"/>
          </a:xfrm>
          <a:prstGeom prst="rect">
            <a:avLst/>
          </a:prstGeom>
        </p:spPr>
        <p:txBody>
          <a:bodyPr/>
          <a:lstStyle>
            <a:lvl1pPr>
              <a:defRPr>
                <a:solidFill>
                  <a:srgbClr val="173963"/>
                </a:solidFill>
              </a:defRPr>
            </a:lvl1pPr>
            <a:lvl2pPr>
              <a:defRPr>
                <a:solidFill>
                  <a:srgbClr val="173963"/>
                </a:solidFill>
              </a:defRPr>
            </a:lvl2pPr>
            <a:lvl3pPr>
              <a:defRPr>
                <a:solidFill>
                  <a:srgbClr val="173963"/>
                </a:solidFill>
              </a:defRPr>
            </a:lvl3pPr>
            <a:lvl4pPr>
              <a:defRPr>
                <a:solidFill>
                  <a:srgbClr val="173963"/>
                </a:solidFill>
              </a:defRPr>
            </a:lvl4pPr>
            <a:lvl5pPr>
              <a:defRPr>
                <a:solidFill>
                  <a:srgbClr val="173963"/>
                </a:solidFill>
              </a:defRPr>
            </a:lvl5pPr>
          </a:lstStyle>
          <a:p>
            <a:r>
              <a:t>Body Level One</a:t>
            </a:r>
          </a:p>
          <a:p>
            <a:pPr lvl="1"/>
            <a:r>
              <a:t>Body Level Two</a:t>
            </a:r>
          </a:p>
          <a:p>
            <a:pPr lvl="2"/>
            <a:r>
              <a:t>Body Level Three</a:t>
            </a:r>
          </a:p>
          <a:p>
            <a:pPr lvl="3"/>
            <a:r>
              <a:t>Body Level Four</a:t>
            </a:r>
          </a:p>
          <a:p>
            <a:pPr lvl="4"/>
            <a:r>
              <a:t>Body Level Five</a:t>
            </a:r>
          </a:p>
        </p:txBody>
      </p:sp>
      <p:sp>
        <p:nvSpPr>
          <p:cNvPr id="3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End Slide">
    <p:spTree>
      <p:nvGrpSpPr>
        <p:cNvPr id="1" name=""/>
        <p:cNvGrpSpPr/>
        <p:nvPr/>
      </p:nvGrpSpPr>
      <p:grpSpPr>
        <a:xfrm>
          <a:off x="0" y="0"/>
          <a:ext cx="0" cy="0"/>
          <a:chOff x="0" y="0"/>
          <a:chExt cx="0" cy="0"/>
        </a:xfrm>
      </p:grpSpPr>
      <p:sp>
        <p:nvSpPr>
          <p:cNvPr id="45" name="THANK YOU!"/>
          <p:cNvSpPr txBox="1"/>
          <p:nvPr/>
        </p:nvSpPr>
        <p:spPr>
          <a:xfrm>
            <a:off x="1688343" y="1410357"/>
            <a:ext cx="5767314" cy="751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4200">
                <a:solidFill>
                  <a:srgbClr val="173963"/>
                </a:solidFill>
                <a:latin typeface="Source Sans Pro Black"/>
                <a:ea typeface="Source Sans Pro Black"/>
                <a:cs typeface="Source Sans Pro Black"/>
                <a:sym typeface="Source Sans Pro Black"/>
              </a:defRPr>
            </a:lvl1pPr>
          </a:lstStyle>
          <a:p>
            <a:r>
              <a:t>THANK YOU!</a:t>
            </a:r>
          </a:p>
        </p:txBody>
      </p:sp>
      <p:sp>
        <p:nvSpPr>
          <p:cNvPr id="46" name="Rectangle"/>
          <p:cNvSpPr/>
          <p:nvPr/>
        </p:nvSpPr>
        <p:spPr>
          <a:xfrm>
            <a:off x="-1" y="3436739"/>
            <a:ext cx="9144001" cy="3432920"/>
          </a:xfrm>
          <a:prstGeom prst="rect">
            <a:avLst/>
          </a:prstGeom>
          <a:solidFill>
            <a:srgbClr val="173963"/>
          </a:solidFill>
          <a:ln w="12700">
            <a:miter lim="400000"/>
          </a:ln>
        </p:spPr>
        <p:txBody>
          <a:bodyPr lIns="45719" rIns="45719" anchor="ctr"/>
          <a:lstStyle/>
          <a:p>
            <a:endParaRPr/>
          </a:p>
        </p:txBody>
      </p:sp>
      <p:pic>
        <p:nvPicPr>
          <p:cNvPr id="47" name="VDEM_Seal_ElectronicUse_FullColor_RGB.png" descr="VDEM_Seal_ElectronicUse_FullColor_RGB.png"/>
          <p:cNvPicPr>
            <a:picLocks noChangeAspect="1"/>
          </p:cNvPicPr>
          <p:nvPr/>
        </p:nvPicPr>
        <p:blipFill>
          <a:blip r:embed="rId2" cstate="print"/>
          <a:stretch>
            <a:fillRect/>
          </a:stretch>
        </p:blipFill>
        <p:spPr>
          <a:xfrm>
            <a:off x="3940670" y="2797670"/>
            <a:ext cx="1262660" cy="1262660"/>
          </a:xfrm>
          <a:prstGeom prst="rect">
            <a:avLst/>
          </a:prstGeom>
          <a:ln w="12700">
            <a:miter lim="400000"/>
          </a:ln>
        </p:spPr>
      </p:pic>
      <p:pic>
        <p:nvPicPr>
          <p:cNvPr id="48" name="Social Media Links 2.png" descr="Social Media Links 2.png"/>
          <p:cNvPicPr>
            <a:picLocks noChangeAspect="1"/>
          </p:cNvPicPr>
          <p:nvPr/>
        </p:nvPicPr>
        <p:blipFill>
          <a:blip r:embed="rId3" cstate="print"/>
          <a:stretch>
            <a:fillRect/>
          </a:stretch>
        </p:blipFill>
        <p:spPr>
          <a:xfrm>
            <a:off x="0" y="5942392"/>
            <a:ext cx="9144001" cy="914401"/>
          </a:xfrm>
          <a:prstGeom prst="rect">
            <a:avLst/>
          </a:prstGeom>
          <a:ln w="12700">
            <a:miter lim="400000"/>
          </a:ln>
        </p:spPr>
      </p:pic>
      <p:sp>
        <p:nvSpPr>
          <p:cNvPr id="49"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Questions">
    <p:spTree>
      <p:nvGrpSpPr>
        <p:cNvPr id="1" name=""/>
        <p:cNvGrpSpPr/>
        <p:nvPr/>
      </p:nvGrpSpPr>
      <p:grpSpPr>
        <a:xfrm>
          <a:off x="0" y="0"/>
          <a:ext cx="0" cy="0"/>
          <a:chOff x="0" y="0"/>
          <a:chExt cx="0" cy="0"/>
        </a:xfrm>
      </p:grpSpPr>
      <p:sp>
        <p:nvSpPr>
          <p:cNvPr id="56" name="Questions?"/>
          <p:cNvSpPr txBox="1"/>
          <p:nvPr/>
        </p:nvSpPr>
        <p:spPr>
          <a:xfrm>
            <a:off x="1757885" y="978557"/>
            <a:ext cx="5767315" cy="751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4200">
                <a:solidFill>
                  <a:srgbClr val="173963"/>
                </a:solidFill>
                <a:latin typeface="Source Sans Pro Black"/>
                <a:ea typeface="Source Sans Pro Black"/>
                <a:cs typeface="Source Sans Pro Black"/>
                <a:sym typeface="Source Sans Pro Black"/>
              </a:defRPr>
            </a:lvl1pPr>
          </a:lstStyle>
          <a:p>
            <a:r>
              <a:t>Questions?</a:t>
            </a:r>
          </a:p>
        </p:txBody>
      </p:sp>
      <p:sp>
        <p:nvSpPr>
          <p:cNvPr id="57" name="Rectangle"/>
          <p:cNvSpPr/>
          <p:nvPr/>
        </p:nvSpPr>
        <p:spPr>
          <a:xfrm>
            <a:off x="-1" y="2940546"/>
            <a:ext cx="9144001" cy="3929113"/>
          </a:xfrm>
          <a:prstGeom prst="rect">
            <a:avLst/>
          </a:prstGeom>
          <a:solidFill>
            <a:srgbClr val="173963"/>
          </a:solidFill>
          <a:ln w="12700">
            <a:miter lim="400000"/>
          </a:ln>
        </p:spPr>
        <p:txBody>
          <a:bodyPr lIns="45719" rIns="45719" anchor="ctr"/>
          <a:lstStyle/>
          <a:p>
            <a:endParaRPr/>
          </a:p>
        </p:txBody>
      </p:sp>
      <p:pic>
        <p:nvPicPr>
          <p:cNvPr id="58" name="VDEM_Seal_ElectronicUse_FullColor_RGB.png" descr="VDEM_Seal_ElectronicUse_FullColor_RGB.png"/>
          <p:cNvPicPr>
            <a:picLocks noChangeAspect="1"/>
          </p:cNvPicPr>
          <p:nvPr/>
        </p:nvPicPr>
        <p:blipFill>
          <a:blip r:embed="rId2" cstate="print"/>
          <a:stretch>
            <a:fillRect/>
          </a:stretch>
        </p:blipFill>
        <p:spPr>
          <a:xfrm>
            <a:off x="4010212" y="2302370"/>
            <a:ext cx="1262660" cy="1262660"/>
          </a:xfrm>
          <a:prstGeom prst="rect">
            <a:avLst/>
          </a:prstGeom>
          <a:ln w="12700">
            <a:miter lim="400000"/>
          </a:ln>
        </p:spPr>
      </p:pic>
      <p:pic>
        <p:nvPicPr>
          <p:cNvPr id="59" name="Social Media Links 2.png" descr="Social Media Links 2.png"/>
          <p:cNvPicPr>
            <a:picLocks noChangeAspect="1"/>
          </p:cNvPicPr>
          <p:nvPr/>
        </p:nvPicPr>
        <p:blipFill>
          <a:blip r:embed="rId3" cstate="print"/>
          <a:stretch>
            <a:fillRect/>
          </a:stretch>
        </p:blipFill>
        <p:spPr>
          <a:xfrm>
            <a:off x="0" y="5942392"/>
            <a:ext cx="9144001" cy="914401"/>
          </a:xfrm>
          <a:prstGeom prst="rect">
            <a:avLst/>
          </a:prstGeom>
          <a:ln w="12700">
            <a:miter lim="400000"/>
          </a:ln>
        </p:spPr>
      </p:pic>
      <p:sp>
        <p:nvSpPr>
          <p:cNvPr id="60" name="Contact Information Phone Number Email@VDEM.virginia.gov"/>
          <p:cNvSpPr txBox="1">
            <a:spLocks noGrp="1"/>
          </p:cNvSpPr>
          <p:nvPr>
            <p:ph type="body" sz="quarter" idx="13"/>
          </p:nvPr>
        </p:nvSpPr>
        <p:spPr>
          <a:xfrm>
            <a:off x="3094493" y="4162402"/>
            <a:ext cx="3094098" cy="1120141"/>
          </a:xfrm>
          <a:prstGeom prst="rect">
            <a:avLst/>
          </a:prstGeom>
        </p:spPr>
        <p:txBody>
          <a:bodyPr wrap="none">
            <a:spAutoFit/>
          </a:bodyPr>
          <a:lstStyle/>
          <a:p>
            <a:pPr marL="0" indent="0" algn="ctr">
              <a:spcBef>
                <a:spcPts val="0"/>
              </a:spcBef>
              <a:buSzTx/>
              <a:buNone/>
              <a:defRPr sz="2000"/>
            </a:pPr>
            <a:r>
              <a:t>Contact Information</a:t>
            </a:r>
            <a:br/>
            <a:r>
              <a:t>Phone Number</a:t>
            </a:r>
            <a:br/>
            <a:r>
              <a:t>Email@VDEM.virginia.gov</a:t>
            </a:r>
          </a:p>
        </p:txBody>
      </p:sp>
      <p:sp>
        <p:nvSpPr>
          <p:cNvPr id="61"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Straight Connector 8"/>
          <p:cNvSpPr/>
          <p:nvPr/>
        </p:nvSpPr>
        <p:spPr>
          <a:xfrm>
            <a:off x="1121518" y="6303224"/>
            <a:ext cx="7741347" cy="1"/>
          </a:xfrm>
          <a:prstGeom prst="line">
            <a:avLst/>
          </a:prstGeom>
          <a:ln w="25400" cap="rnd">
            <a:solidFill>
              <a:srgbClr val="173963"/>
            </a:solidFill>
            <a:custDash>
              <a:ds d="100000" sp="200000"/>
            </a:custDash>
          </a:ln>
          <a:effectLst>
            <a:outerShdw blurRad="190500" dist="228600" dir="2700000" rotWithShape="0">
              <a:srgbClr val="000000">
                <a:alpha val="25500"/>
              </a:srgbClr>
            </a:outerShdw>
          </a:effectLst>
        </p:spPr>
        <p:txBody>
          <a:bodyPr lIns="45719" rIns="45719"/>
          <a:lstStyle/>
          <a:p>
            <a:pPr>
              <a:defRPr>
                <a:solidFill>
                  <a:srgbClr val="FFFFFF"/>
                </a:solidFill>
              </a:defRPr>
            </a:pPr>
            <a:endParaRPr/>
          </a:p>
        </p:txBody>
      </p:sp>
      <p:sp>
        <p:nvSpPr>
          <p:cNvPr id="4" name="Slide Number"/>
          <p:cNvSpPr txBox="1">
            <a:spLocks noGrp="1"/>
          </p:cNvSpPr>
          <p:nvPr>
            <p:ph type="sldNum" sz="quarter" idx="2"/>
          </p:nvPr>
        </p:nvSpPr>
        <p:spPr>
          <a:xfrm>
            <a:off x="8708898" y="6423025"/>
            <a:ext cx="143003" cy="165101"/>
          </a:xfrm>
          <a:prstGeom prst="rect">
            <a:avLst/>
          </a:prstGeom>
          <a:ln w="12700">
            <a:miter lim="400000"/>
          </a:ln>
        </p:spPr>
        <p:txBody>
          <a:bodyPr wrap="none" lIns="0" tIns="0" rIns="0" bIns="0" anchor="b">
            <a:spAutoFit/>
          </a:bodyPr>
          <a:lstStyle>
            <a:lvl1pPr algn="r">
              <a:defRPr sz="1000">
                <a:solidFill>
                  <a:srgbClr val="173963"/>
                </a:solidFill>
                <a:latin typeface="Source Sans Pro Semibold"/>
                <a:ea typeface="Source Sans Pro Semibold"/>
                <a:cs typeface="Source Sans Pro Semibold"/>
                <a:sym typeface="Source Sans Pro Semibold"/>
              </a:defRPr>
            </a:lvl1pPr>
          </a:lstStyle>
          <a:p>
            <a:fld id="{86CB4B4D-7CA3-9044-876B-883B54F8677D}" type="slidenum">
              <a:rPr/>
              <a:pPr/>
              <a:t>‹#›</a:t>
            </a:fld>
            <a:endParaRPr/>
          </a:p>
        </p:txBody>
      </p:sp>
      <p:pic>
        <p:nvPicPr>
          <p:cNvPr id="5" name="VDEM_Seal_ElectronicUse_FullColor_RGB.png" descr="VDEM_Seal_ElectronicUse_FullColor_RGB.png"/>
          <p:cNvPicPr>
            <a:picLocks noChangeAspect="1"/>
          </p:cNvPicPr>
          <p:nvPr/>
        </p:nvPicPr>
        <p:blipFill>
          <a:blip r:embed="rId7" cstate="print"/>
          <a:stretch>
            <a:fillRect/>
          </a:stretch>
        </p:blipFill>
        <p:spPr>
          <a:xfrm>
            <a:off x="224692" y="5900160"/>
            <a:ext cx="806129" cy="806129"/>
          </a:xfrm>
          <a:prstGeom prst="rect">
            <a:avLst/>
          </a:prstGeom>
          <a:ln w="12700">
            <a:miter lim="400000"/>
          </a:ln>
        </p:spPr>
      </p:pic>
      <p:sp>
        <p:nvSpPr>
          <p:cNvPr id="6" name="Body Level One…"/>
          <p:cNvSpPr txBox="1">
            <a:spLocks noGrp="1"/>
          </p:cNvSpPr>
          <p:nvPr>
            <p:ph type="body" idx="1"/>
          </p:nvPr>
        </p:nvSpPr>
        <p:spPr>
          <a:xfrm>
            <a:off x="457200" y="1600200"/>
            <a:ext cx="8229600" cy="3193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2pPr>
              <a:buClr>
                <a:srgbClr val="FFFFFF"/>
              </a:buClr>
              <a:buChar char="-"/>
            </a:lvl2pPr>
            <a:lvl3pPr marL="1196201" indent="-290945">
              <a:buClr>
                <a:srgbClr val="F9F9F9"/>
              </a:buClr>
              <a:buSzPct val="95000"/>
            </a:lvl3pPr>
            <a:lvl4pPr marL="1426463" indent="-256032">
              <a:buClr>
                <a:srgbClr val="F9F9F9"/>
              </a:buClr>
              <a:buChar char="-"/>
            </a:lvl4pPr>
            <a:lvl5pPr marL="1618488" indent="-256032">
              <a:buClr>
                <a:srgbClr val="F9F9F9"/>
              </a:buClr>
              <a:buChar char="‣"/>
            </a:lvl5p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hf hdr="0" ftr="0" dt="0"/>
  <p:txStyles>
    <p:titleStyle>
      <a:lvl1pPr marL="0" marR="0" indent="0" algn="l" defTabSz="914400" latinLnBrk="0">
        <a:lnSpc>
          <a:spcPct val="100000"/>
        </a:lnSpc>
        <a:spcBef>
          <a:spcPts val="0"/>
        </a:spcBef>
        <a:spcAft>
          <a:spcPts val="0"/>
        </a:spcAft>
        <a:buClrTx/>
        <a:buSzTx/>
        <a:buFontTx/>
        <a:buNone/>
        <a:tabLst/>
        <a:defRPr sz="4200" b="0" i="0" u="none" strike="noStrike" cap="none" spc="0" baseline="0">
          <a:ln>
            <a:noFill/>
          </a:ln>
          <a:solidFill>
            <a:srgbClr val="173963"/>
          </a:solidFill>
          <a:uFillTx/>
          <a:latin typeface="Source Sans Pro Black"/>
          <a:ea typeface="Source Sans Pro Black"/>
          <a:cs typeface="Source Sans Pro Black"/>
          <a:sym typeface="Source Sans Pro Black"/>
        </a:defRPr>
      </a:lvl1pPr>
      <a:lvl2pPr marL="0" marR="0" indent="0" algn="l" defTabSz="914400" latinLnBrk="0">
        <a:lnSpc>
          <a:spcPct val="100000"/>
        </a:lnSpc>
        <a:spcBef>
          <a:spcPts val="0"/>
        </a:spcBef>
        <a:spcAft>
          <a:spcPts val="0"/>
        </a:spcAft>
        <a:buClrTx/>
        <a:buSzTx/>
        <a:buFontTx/>
        <a:buNone/>
        <a:tabLst/>
        <a:defRPr sz="4200" b="0" i="0" u="none" strike="noStrike" cap="none" spc="0" baseline="0">
          <a:ln>
            <a:noFill/>
          </a:ln>
          <a:solidFill>
            <a:srgbClr val="173963"/>
          </a:solidFill>
          <a:uFillTx/>
          <a:latin typeface="Source Sans Pro Black"/>
          <a:ea typeface="Source Sans Pro Black"/>
          <a:cs typeface="Source Sans Pro Black"/>
          <a:sym typeface="Source Sans Pro Black"/>
        </a:defRPr>
      </a:lvl2pPr>
      <a:lvl3pPr marL="0" marR="0" indent="0" algn="l" defTabSz="914400" latinLnBrk="0">
        <a:lnSpc>
          <a:spcPct val="100000"/>
        </a:lnSpc>
        <a:spcBef>
          <a:spcPts val="0"/>
        </a:spcBef>
        <a:spcAft>
          <a:spcPts val="0"/>
        </a:spcAft>
        <a:buClrTx/>
        <a:buSzTx/>
        <a:buFontTx/>
        <a:buNone/>
        <a:tabLst/>
        <a:defRPr sz="4200" b="0" i="0" u="none" strike="noStrike" cap="none" spc="0" baseline="0">
          <a:ln>
            <a:noFill/>
          </a:ln>
          <a:solidFill>
            <a:srgbClr val="173963"/>
          </a:solidFill>
          <a:uFillTx/>
          <a:latin typeface="Source Sans Pro Black"/>
          <a:ea typeface="Source Sans Pro Black"/>
          <a:cs typeface="Source Sans Pro Black"/>
          <a:sym typeface="Source Sans Pro Black"/>
        </a:defRPr>
      </a:lvl3pPr>
      <a:lvl4pPr marL="0" marR="0" indent="0" algn="l" defTabSz="914400" latinLnBrk="0">
        <a:lnSpc>
          <a:spcPct val="100000"/>
        </a:lnSpc>
        <a:spcBef>
          <a:spcPts val="0"/>
        </a:spcBef>
        <a:spcAft>
          <a:spcPts val="0"/>
        </a:spcAft>
        <a:buClrTx/>
        <a:buSzTx/>
        <a:buFontTx/>
        <a:buNone/>
        <a:tabLst/>
        <a:defRPr sz="4200" b="0" i="0" u="none" strike="noStrike" cap="none" spc="0" baseline="0">
          <a:ln>
            <a:noFill/>
          </a:ln>
          <a:solidFill>
            <a:srgbClr val="173963"/>
          </a:solidFill>
          <a:uFillTx/>
          <a:latin typeface="Source Sans Pro Black"/>
          <a:ea typeface="Source Sans Pro Black"/>
          <a:cs typeface="Source Sans Pro Black"/>
          <a:sym typeface="Source Sans Pro Black"/>
        </a:defRPr>
      </a:lvl4pPr>
      <a:lvl5pPr marL="0" marR="0" indent="0" algn="l" defTabSz="914400" latinLnBrk="0">
        <a:lnSpc>
          <a:spcPct val="100000"/>
        </a:lnSpc>
        <a:spcBef>
          <a:spcPts val="0"/>
        </a:spcBef>
        <a:spcAft>
          <a:spcPts val="0"/>
        </a:spcAft>
        <a:buClrTx/>
        <a:buSzTx/>
        <a:buFontTx/>
        <a:buNone/>
        <a:tabLst/>
        <a:defRPr sz="4200" b="0" i="0" u="none" strike="noStrike" cap="none" spc="0" baseline="0">
          <a:ln>
            <a:noFill/>
          </a:ln>
          <a:solidFill>
            <a:srgbClr val="173963"/>
          </a:solidFill>
          <a:uFillTx/>
          <a:latin typeface="Source Sans Pro Black"/>
          <a:ea typeface="Source Sans Pro Black"/>
          <a:cs typeface="Source Sans Pro Black"/>
          <a:sym typeface="Source Sans Pro Black"/>
        </a:defRPr>
      </a:lvl5pPr>
      <a:lvl6pPr marL="0" marR="0" indent="0" algn="l" defTabSz="914400" latinLnBrk="0">
        <a:lnSpc>
          <a:spcPct val="100000"/>
        </a:lnSpc>
        <a:spcBef>
          <a:spcPts val="0"/>
        </a:spcBef>
        <a:spcAft>
          <a:spcPts val="0"/>
        </a:spcAft>
        <a:buClrTx/>
        <a:buSzTx/>
        <a:buFontTx/>
        <a:buNone/>
        <a:tabLst/>
        <a:defRPr sz="4200" b="0" i="0" u="none" strike="noStrike" cap="none" spc="0" baseline="0">
          <a:ln>
            <a:noFill/>
          </a:ln>
          <a:solidFill>
            <a:srgbClr val="173963"/>
          </a:solidFill>
          <a:uFillTx/>
          <a:latin typeface="Source Sans Pro Black"/>
          <a:ea typeface="Source Sans Pro Black"/>
          <a:cs typeface="Source Sans Pro Black"/>
          <a:sym typeface="Source Sans Pro Black"/>
        </a:defRPr>
      </a:lvl6pPr>
      <a:lvl7pPr marL="0" marR="0" indent="0" algn="l" defTabSz="914400" latinLnBrk="0">
        <a:lnSpc>
          <a:spcPct val="100000"/>
        </a:lnSpc>
        <a:spcBef>
          <a:spcPts val="0"/>
        </a:spcBef>
        <a:spcAft>
          <a:spcPts val="0"/>
        </a:spcAft>
        <a:buClrTx/>
        <a:buSzTx/>
        <a:buFontTx/>
        <a:buNone/>
        <a:tabLst/>
        <a:defRPr sz="4200" b="0" i="0" u="none" strike="noStrike" cap="none" spc="0" baseline="0">
          <a:ln>
            <a:noFill/>
          </a:ln>
          <a:solidFill>
            <a:srgbClr val="173963"/>
          </a:solidFill>
          <a:uFillTx/>
          <a:latin typeface="Source Sans Pro Black"/>
          <a:ea typeface="Source Sans Pro Black"/>
          <a:cs typeface="Source Sans Pro Black"/>
          <a:sym typeface="Source Sans Pro Black"/>
        </a:defRPr>
      </a:lvl7pPr>
      <a:lvl8pPr marL="0" marR="0" indent="0" algn="l" defTabSz="914400" latinLnBrk="0">
        <a:lnSpc>
          <a:spcPct val="100000"/>
        </a:lnSpc>
        <a:spcBef>
          <a:spcPts val="0"/>
        </a:spcBef>
        <a:spcAft>
          <a:spcPts val="0"/>
        </a:spcAft>
        <a:buClrTx/>
        <a:buSzTx/>
        <a:buFontTx/>
        <a:buNone/>
        <a:tabLst/>
        <a:defRPr sz="4200" b="0" i="0" u="none" strike="noStrike" cap="none" spc="0" baseline="0">
          <a:ln>
            <a:noFill/>
          </a:ln>
          <a:solidFill>
            <a:srgbClr val="173963"/>
          </a:solidFill>
          <a:uFillTx/>
          <a:latin typeface="Source Sans Pro Black"/>
          <a:ea typeface="Source Sans Pro Black"/>
          <a:cs typeface="Source Sans Pro Black"/>
          <a:sym typeface="Source Sans Pro Black"/>
        </a:defRPr>
      </a:lvl8pPr>
      <a:lvl9pPr marL="0" marR="0" indent="0" algn="l" defTabSz="914400" latinLnBrk="0">
        <a:lnSpc>
          <a:spcPct val="100000"/>
        </a:lnSpc>
        <a:spcBef>
          <a:spcPts val="0"/>
        </a:spcBef>
        <a:spcAft>
          <a:spcPts val="0"/>
        </a:spcAft>
        <a:buClrTx/>
        <a:buSzTx/>
        <a:buFontTx/>
        <a:buNone/>
        <a:tabLst/>
        <a:defRPr sz="4200" b="0" i="0" u="none" strike="noStrike" cap="none" spc="0" baseline="0">
          <a:ln>
            <a:noFill/>
          </a:ln>
          <a:solidFill>
            <a:srgbClr val="173963"/>
          </a:solidFill>
          <a:uFillTx/>
          <a:latin typeface="Source Sans Pro Black"/>
          <a:ea typeface="Source Sans Pro Black"/>
          <a:cs typeface="Source Sans Pro Black"/>
          <a:sym typeface="Source Sans Pro Black"/>
        </a:defRPr>
      </a:lvl9pPr>
    </p:titleStyle>
    <p:bodyStyle>
      <a:lvl1pPr marL="260684" marR="0" indent="-260684" algn="l" defTabSz="914400" latinLnBrk="0">
        <a:lnSpc>
          <a:spcPct val="100000"/>
        </a:lnSpc>
        <a:spcBef>
          <a:spcPts val="600"/>
        </a:spcBef>
        <a:spcAft>
          <a:spcPts val="0"/>
        </a:spcAft>
        <a:buClrTx/>
        <a:buSzPct val="100000"/>
        <a:buFontTx/>
        <a:buChar char="•"/>
        <a:tabLst/>
        <a:defRPr sz="2600" b="0" i="0" u="none" strike="noStrike" cap="none" spc="0" baseline="0">
          <a:ln>
            <a:noFill/>
          </a:ln>
          <a:solidFill>
            <a:srgbClr val="FFFFFF"/>
          </a:solidFill>
          <a:uFillTx/>
          <a:latin typeface="Open Sans"/>
          <a:ea typeface="Open Sans"/>
          <a:cs typeface="Open Sans"/>
          <a:sym typeface="Open Sans"/>
        </a:defRPr>
      </a:lvl1pPr>
      <a:lvl2pPr marL="641684" marR="0" indent="-260684" algn="l" defTabSz="914400" latinLnBrk="0">
        <a:lnSpc>
          <a:spcPct val="100000"/>
        </a:lnSpc>
        <a:spcBef>
          <a:spcPts val="600"/>
        </a:spcBef>
        <a:spcAft>
          <a:spcPts val="0"/>
        </a:spcAft>
        <a:buClrTx/>
        <a:buSzPct val="100000"/>
        <a:buFontTx/>
        <a:buChar char="•"/>
        <a:tabLst/>
        <a:defRPr sz="2600" b="0" i="0" u="none" strike="noStrike" cap="none" spc="0" baseline="0">
          <a:ln>
            <a:noFill/>
          </a:ln>
          <a:solidFill>
            <a:srgbClr val="FFFFFF"/>
          </a:solidFill>
          <a:uFillTx/>
          <a:latin typeface="Open Sans"/>
          <a:ea typeface="Open Sans"/>
          <a:cs typeface="Open Sans"/>
          <a:sym typeface="Open Sans"/>
        </a:defRPr>
      </a:lvl2pPr>
      <a:lvl3pPr marL="1022684" marR="0" indent="-260684" algn="l" defTabSz="914400" latinLnBrk="0">
        <a:lnSpc>
          <a:spcPct val="100000"/>
        </a:lnSpc>
        <a:spcBef>
          <a:spcPts val="600"/>
        </a:spcBef>
        <a:spcAft>
          <a:spcPts val="0"/>
        </a:spcAft>
        <a:buClrTx/>
        <a:buSzPct val="100000"/>
        <a:buFontTx/>
        <a:buChar char="•"/>
        <a:tabLst/>
        <a:defRPr sz="2600" b="0" i="0" u="none" strike="noStrike" cap="none" spc="0" baseline="0">
          <a:ln>
            <a:noFill/>
          </a:ln>
          <a:solidFill>
            <a:srgbClr val="FFFFFF"/>
          </a:solidFill>
          <a:uFillTx/>
          <a:latin typeface="Open Sans"/>
          <a:ea typeface="Open Sans"/>
          <a:cs typeface="Open Sans"/>
          <a:sym typeface="Open Sans"/>
        </a:defRPr>
      </a:lvl3pPr>
      <a:lvl4pPr marL="1403684" marR="0" indent="-260684" algn="l" defTabSz="914400" latinLnBrk="0">
        <a:lnSpc>
          <a:spcPct val="100000"/>
        </a:lnSpc>
        <a:spcBef>
          <a:spcPts val="600"/>
        </a:spcBef>
        <a:spcAft>
          <a:spcPts val="0"/>
        </a:spcAft>
        <a:buClrTx/>
        <a:buSzPct val="100000"/>
        <a:buFontTx/>
        <a:buChar char="•"/>
        <a:tabLst/>
        <a:defRPr sz="2600" b="0" i="0" u="none" strike="noStrike" cap="none" spc="0" baseline="0">
          <a:ln>
            <a:noFill/>
          </a:ln>
          <a:solidFill>
            <a:srgbClr val="FFFFFF"/>
          </a:solidFill>
          <a:uFillTx/>
          <a:latin typeface="Open Sans"/>
          <a:ea typeface="Open Sans"/>
          <a:cs typeface="Open Sans"/>
          <a:sym typeface="Open Sans"/>
        </a:defRPr>
      </a:lvl4pPr>
      <a:lvl5pPr marL="1784684" marR="0" indent="-260684" algn="l" defTabSz="914400" latinLnBrk="0">
        <a:lnSpc>
          <a:spcPct val="100000"/>
        </a:lnSpc>
        <a:spcBef>
          <a:spcPts val="600"/>
        </a:spcBef>
        <a:spcAft>
          <a:spcPts val="0"/>
        </a:spcAft>
        <a:buClrTx/>
        <a:buSzPct val="100000"/>
        <a:buFontTx/>
        <a:buChar char="•"/>
        <a:tabLst/>
        <a:defRPr sz="2600" b="0" i="0" u="none" strike="noStrike" cap="none" spc="0" baseline="0">
          <a:ln>
            <a:noFill/>
          </a:ln>
          <a:solidFill>
            <a:srgbClr val="FFFFFF"/>
          </a:solidFill>
          <a:uFillTx/>
          <a:latin typeface="Open Sans"/>
          <a:ea typeface="Open Sans"/>
          <a:cs typeface="Open Sans"/>
          <a:sym typeface="Open Sans"/>
        </a:defRPr>
      </a:lvl5pPr>
      <a:lvl6pPr marL="2165684" marR="0" indent="-260684" algn="l" defTabSz="914400" latinLnBrk="0">
        <a:lnSpc>
          <a:spcPct val="100000"/>
        </a:lnSpc>
        <a:spcBef>
          <a:spcPts val="600"/>
        </a:spcBef>
        <a:spcAft>
          <a:spcPts val="0"/>
        </a:spcAft>
        <a:buClrTx/>
        <a:buSzPct val="100000"/>
        <a:buFontTx/>
        <a:buChar char="•"/>
        <a:tabLst/>
        <a:defRPr sz="2600" b="0" i="0" u="none" strike="noStrike" cap="none" spc="0" baseline="0">
          <a:ln>
            <a:noFill/>
          </a:ln>
          <a:solidFill>
            <a:srgbClr val="FFFFFF"/>
          </a:solidFill>
          <a:uFillTx/>
          <a:latin typeface="Open Sans"/>
          <a:ea typeface="Open Sans"/>
          <a:cs typeface="Open Sans"/>
          <a:sym typeface="Open Sans"/>
        </a:defRPr>
      </a:lvl6pPr>
      <a:lvl7pPr marL="2546684" marR="0" indent="-260684" algn="l" defTabSz="914400" latinLnBrk="0">
        <a:lnSpc>
          <a:spcPct val="100000"/>
        </a:lnSpc>
        <a:spcBef>
          <a:spcPts val="600"/>
        </a:spcBef>
        <a:spcAft>
          <a:spcPts val="0"/>
        </a:spcAft>
        <a:buClrTx/>
        <a:buSzPct val="100000"/>
        <a:buFontTx/>
        <a:buChar char="•"/>
        <a:tabLst/>
        <a:defRPr sz="2600" b="0" i="0" u="none" strike="noStrike" cap="none" spc="0" baseline="0">
          <a:ln>
            <a:noFill/>
          </a:ln>
          <a:solidFill>
            <a:srgbClr val="FFFFFF"/>
          </a:solidFill>
          <a:uFillTx/>
          <a:latin typeface="Open Sans"/>
          <a:ea typeface="Open Sans"/>
          <a:cs typeface="Open Sans"/>
          <a:sym typeface="Open Sans"/>
        </a:defRPr>
      </a:lvl7pPr>
      <a:lvl8pPr marL="2927684" marR="0" indent="-260684" algn="l" defTabSz="914400" latinLnBrk="0">
        <a:lnSpc>
          <a:spcPct val="100000"/>
        </a:lnSpc>
        <a:spcBef>
          <a:spcPts val="600"/>
        </a:spcBef>
        <a:spcAft>
          <a:spcPts val="0"/>
        </a:spcAft>
        <a:buClrTx/>
        <a:buSzPct val="100000"/>
        <a:buFontTx/>
        <a:buChar char="•"/>
        <a:tabLst/>
        <a:defRPr sz="2600" b="0" i="0" u="none" strike="noStrike" cap="none" spc="0" baseline="0">
          <a:ln>
            <a:noFill/>
          </a:ln>
          <a:solidFill>
            <a:srgbClr val="FFFFFF"/>
          </a:solidFill>
          <a:uFillTx/>
          <a:latin typeface="Open Sans"/>
          <a:ea typeface="Open Sans"/>
          <a:cs typeface="Open Sans"/>
          <a:sym typeface="Open Sans"/>
        </a:defRPr>
      </a:lvl8pPr>
      <a:lvl9pPr marL="3308684" marR="0" indent="-260684" algn="l" defTabSz="914400" latinLnBrk="0">
        <a:lnSpc>
          <a:spcPct val="100000"/>
        </a:lnSpc>
        <a:spcBef>
          <a:spcPts val="600"/>
        </a:spcBef>
        <a:spcAft>
          <a:spcPts val="0"/>
        </a:spcAft>
        <a:buClrTx/>
        <a:buSzPct val="100000"/>
        <a:buFontTx/>
        <a:buChar char="•"/>
        <a:tabLst/>
        <a:defRPr sz="2600" b="0" i="0" u="none" strike="noStrike" cap="none" spc="0" baseline="0">
          <a:ln>
            <a:noFill/>
          </a:ln>
          <a:solidFill>
            <a:srgbClr val="FFFFFF"/>
          </a:solidFill>
          <a:uFillTx/>
          <a:latin typeface="Open Sans"/>
          <a:ea typeface="Open Sans"/>
          <a:cs typeface="Open Sans"/>
          <a:sym typeface="Open Sans"/>
        </a:defRPr>
      </a:lvl9pPr>
    </p:bodyStyle>
    <p:otherStyle>
      <a:lvl1pPr marL="0" marR="0" indent="0" algn="r" defTabSz="9144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Source Sans Pro Semibold"/>
        </a:defRPr>
      </a:lvl1pPr>
      <a:lvl2pPr marL="0" marR="0" indent="457200" algn="r" defTabSz="9144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Source Sans Pro Semibold"/>
        </a:defRPr>
      </a:lvl2pPr>
      <a:lvl3pPr marL="0" marR="0" indent="914400" algn="r" defTabSz="9144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Source Sans Pro Semibold"/>
        </a:defRPr>
      </a:lvl3pPr>
      <a:lvl4pPr marL="0" marR="0" indent="1371600" algn="r" defTabSz="9144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Source Sans Pro Semibold"/>
        </a:defRPr>
      </a:lvl4pPr>
      <a:lvl5pPr marL="0" marR="0" indent="1828800" algn="r" defTabSz="9144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Source Sans Pro Semibold"/>
        </a:defRPr>
      </a:lvl5pPr>
      <a:lvl6pPr marL="0" marR="0" indent="2286000" algn="r" defTabSz="9144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Source Sans Pro Semibold"/>
        </a:defRPr>
      </a:lvl6pPr>
      <a:lvl7pPr marL="0" marR="0" indent="2743200" algn="r" defTabSz="9144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Source Sans Pro Semibold"/>
        </a:defRPr>
      </a:lvl7pPr>
      <a:lvl8pPr marL="0" marR="0" indent="3200400" algn="r" defTabSz="9144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Source Sans Pro Semibold"/>
        </a:defRPr>
      </a:lvl8pPr>
      <a:lvl9pPr marL="0" marR="0" indent="3657600" algn="r" defTabSz="9144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Source Sans Pro Semibold"/>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Presentation  Title"/>
          <p:cNvSpPr txBox="1">
            <a:spLocks noGrp="1"/>
          </p:cNvSpPr>
          <p:nvPr>
            <p:ph type="body" idx="13"/>
          </p:nvPr>
        </p:nvSpPr>
        <p:spPr>
          <a:prstGeom prst="rect">
            <a:avLst/>
          </a:prstGeom>
        </p:spPr>
        <p:txBody>
          <a:bodyPr/>
          <a:lstStyle/>
          <a:p>
            <a:pPr marL="0" indent="0">
              <a:lnSpc>
                <a:spcPct val="90000"/>
              </a:lnSpc>
              <a:spcBef>
                <a:spcPts val="0"/>
              </a:spcBef>
              <a:buSzTx/>
              <a:buNone/>
              <a:defRPr sz="5000">
                <a:solidFill>
                  <a:srgbClr val="173963"/>
                </a:solidFill>
                <a:latin typeface="Source Sans Pro Black"/>
                <a:ea typeface="Source Sans Pro Black"/>
                <a:cs typeface="Source Sans Pro Black"/>
                <a:sym typeface="Source Sans Pro Black"/>
              </a:defRPr>
            </a:pPr>
            <a:r>
              <a:rPr lang="en-US" dirty="0" smtClean="0"/>
              <a:t>Hurricane Season Webinar</a:t>
            </a:r>
            <a:endParaRPr dirty="0"/>
          </a:p>
        </p:txBody>
      </p:sp>
      <p:sp>
        <p:nvSpPr>
          <p:cNvPr id="71" name="Date: Month XX, 2019"/>
          <p:cNvSpPr txBox="1">
            <a:spLocks noGrp="1"/>
          </p:cNvSpPr>
          <p:nvPr>
            <p:ph type="body" idx="14"/>
          </p:nvPr>
        </p:nvSpPr>
        <p:spPr>
          <a:xfrm>
            <a:off x="448699" y="4866063"/>
            <a:ext cx="2498439" cy="400110"/>
          </a:xfrm>
          <a:prstGeom prst="rect">
            <a:avLst/>
          </a:prstGeom>
        </p:spPr>
        <p:txBody>
          <a:bodyPr/>
          <a:lstStyle/>
          <a:p>
            <a:r>
              <a:rPr dirty="0"/>
              <a:t>Date: </a:t>
            </a:r>
            <a:r>
              <a:rPr lang="en-US" dirty="0" smtClean="0"/>
              <a:t>August </a:t>
            </a:r>
            <a:r>
              <a:rPr lang="en-US" dirty="0" smtClean="0"/>
              <a:t>7,</a:t>
            </a:r>
            <a:r>
              <a:rPr dirty="0" smtClean="0"/>
              <a:t> </a:t>
            </a:r>
            <a:r>
              <a:rPr dirty="0" smtClean="0"/>
              <a:t>20</a:t>
            </a:r>
            <a:r>
              <a:rPr lang="en-US" dirty="0" smtClean="0"/>
              <a:t>20</a:t>
            </a:r>
            <a:endParaRPr dirty="0"/>
          </a:p>
        </p:txBody>
      </p:sp>
      <p:sp>
        <p:nvSpPr>
          <p:cNvPr id="4" name="Slide Number Placeholder 3"/>
          <p:cNvSpPr>
            <a:spLocks noGrp="1"/>
          </p:cNvSpPr>
          <p:nvPr>
            <p:ph type="sldNum" sz="quarter" idx="2"/>
          </p:nvPr>
        </p:nvSpPr>
        <p:spPr/>
        <p:txBody>
          <a:bodyPr/>
          <a:lstStyle/>
          <a:p>
            <a:fld id="{86CB4B4D-7CA3-9044-876B-883B54F8677D}" type="slidenum">
              <a:rPr lang="en-US" smtClean="0"/>
              <a:pPr/>
              <a:t>1</a:t>
            </a:fld>
            <a:endParaRPr lang="en-US"/>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t>Sheltering Considerations in the COVID Environment </a:t>
            </a:r>
            <a:r>
              <a:rPr lang="en-US" sz="2700" dirty="0" smtClean="0"/>
              <a:t/>
            </a:r>
            <a:br>
              <a:rPr lang="en-US" sz="2700" dirty="0" smtClean="0"/>
            </a:br>
            <a:r>
              <a:rPr lang="en-US" sz="2000" dirty="0" smtClean="0"/>
              <a:t>– Michelle Pope, VDSS</a:t>
            </a:r>
            <a:endParaRPr lang="en-US" sz="2000" dirty="0"/>
          </a:p>
        </p:txBody>
      </p:sp>
      <p:sp>
        <p:nvSpPr>
          <p:cNvPr id="3" name="Text Placeholder 2"/>
          <p:cNvSpPr>
            <a:spLocks noGrp="1"/>
          </p:cNvSpPr>
          <p:nvPr>
            <p:ph type="body" idx="1"/>
          </p:nvPr>
        </p:nvSpPr>
        <p:spPr>
          <a:xfrm>
            <a:off x="457200" y="1981200"/>
            <a:ext cx="8229600" cy="3733800"/>
          </a:xfrm>
        </p:spPr>
        <p:txBody>
          <a:bodyPr>
            <a:normAutofit/>
          </a:bodyPr>
          <a:lstStyle/>
          <a:p>
            <a:r>
              <a:rPr lang="en-US" sz="2000" dirty="0" smtClean="0"/>
              <a:t>State Health Commissioner issued Order of Public Health Emergency</a:t>
            </a:r>
          </a:p>
          <a:p>
            <a:pPr marL="0" indent="0">
              <a:buNone/>
            </a:pPr>
            <a:endParaRPr lang="en-US" sz="2000" dirty="0" smtClean="0"/>
          </a:p>
          <a:p>
            <a:r>
              <a:rPr lang="en-US" sz="2000" dirty="0" smtClean="0"/>
              <a:t>Directs non-congregate sheltering of populations temporarily displaced due to evacuation orders</a:t>
            </a:r>
          </a:p>
          <a:p>
            <a:pPr lvl="1"/>
            <a:endParaRPr lang="en-US" sz="2000" dirty="0" smtClean="0"/>
          </a:p>
          <a:p>
            <a:r>
              <a:rPr lang="en-US" sz="2000" dirty="0" smtClean="0"/>
              <a:t>Where non-congregate sheltering is not possible, congregate emergency shelters may operate and shall adhere to social distancing recommendations, enhanced sanitizing practices on common surfaces, and other appropriate guidance</a:t>
            </a:r>
            <a:endParaRPr lang="en-US" sz="2000" dirty="0"/>
          </a:p>
        </p:txBody>
      </p:sp>
      <p:sp>
        <p:nvSpPr>
          <p:cNvPr id="4" name="Slide Number Placeholder 3"/>
          <p:cNvSpPr>
            <a:spLocks noGrp="1"/>
          </p:cNvSpPr>
          <p:nvPr>
            <p:ph type="sldNum" sz="quarter" idx="2"/>
          </p:nvPr>
        </p:nvSpPr>
        <p:spPr/>
        <p:txBody>
          <a:bodyPr/>
          <a:lstStyle/>
          <a:p>
            <a:fld id="{86CB4B4D-7CA3-9044-876B-883B54F8677D}" type="slidenum">
              <a:rPr lang="en-US" smtClean="0"/>
              <a:pPr/>
              <a:t>10</a:t>
            </a:fld>
            <a:endParaRPr lang="en-US"/>
          </a:p>
        </p:txBody>
      </p:sp>
    </p:spTree>
    <p:extLst>
      <p:ext uri="{BB962C8B-B14F-4D97-AF65-F5344CB8AC3E}">
        <p14:creationId xmlns:p14="http://schemas.microsoft.com/office/powerpoint/2010/main" val="36228060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76400"/>
            <a:ext cx="8229600" cy="4419600"/>
          </a:xfrm>
        </p:spPr>
        <p:txBody>
          <a:bodyPr>
            <a:normAutofit fontScale="77500" lnSpcReduction="20000"/>
          </a:bodyPr>
          <a:lstStyle/>
          <a:p>
            <a:r>
              <a:rPr lang="en-US" dirty="0" smtClean="0"/>
              <a:t>The </a:t>
            </a:r>
            <a:r>
              <a:rPr lang="en-US" dirty="0"/>
              <a:t>CDC has indicated that the highly infectious nature of COVID-19 coupled with “the potential for pre-symptomatic transmission underscores the importance of social distancing, including the avoidance of congregate settings, to reduce COVID-19 spread.”</a:t>
            </a:r>
            <a:br>
              <a:rPr lang="en-US" dirty="0"/>
            </a:br>
            <a:r>
              <a:rPr lang="en-US" dirty="0"/>
              <a:t/>
            </a:r>
            <a:br>
              <a:rPr lang="en-US" dirty="0"/>
            </a:br>
            <a:endParaRPr lang="en-US" dirty="0"/>
          </a:p>
          <a:p>
            <a:r>
              <a:rPr lang="en-US" dirty="0"/>
              <a:t>The use of non-congregate evacuation sheltering is preferred because it, unlike congregate evacuation sheltering, sufficiently separates individuals from both the imminent hazard and the COVID-19 virus.  </a:t>
            </a:r>
            <a:br>
              <a:rPr lang="en-US" dirty="0"/>
            </a:br>
            <a:r>
              <a:rPr lang="en-US" dirty="0"/>
              <a:t/>
            </a:r>
            <a:br>
              <a:rPr lang="en-US" dirty="0"/>
            </a:br>
            <a:endParaRPr lang="en-US" dirty="0"/>
          </a:p>
          <a:p>
            <a:r>
              <a:rPr lang="en-US" dirty="0"/>
              <a:t>Due to COVID-19, FEMA has pre-approved reimbursement for non-congregate sheltering for populations seeking emergency shelter in the Commonwealth of Virginia under Public Assistance (PA) Category B – Emergency Protective Measures</a:t>
            </a:r>
            <a:r>
              <a:rPr lang="en-US" dirty="0" smtClean="0"/>
              <a:t>.</a:t>
            </a:r>
            <a:endParaRPr lang="en-US" dirty="0"/>
          </a:p>
        </p:txBody>
      </p:sp>
      <p:sp>
        <p:nvSpPr>
          <p:cNvPr id="5" name="Title 1"/>
          <p:cNvSpPr>
            <a:spLocks noGrp="1"/>
          </p:cNvSpPr>
          <p:nvPr>
            <p:ph type="title"/>
          </p:nvPr>
        </p:nvSpPr>
        <p:spPr/>
        <p:txBody>
          <a:bodyPr>
            <a:normAutofit fontScale="90000"/>
          </a:bodyPr>
          <a:lstStyle/>
          <a:p>
            <a:pPr algn="ctr"/>
            <a:r>
              <a:rPr lang="en-US" sz="3600" dirty="0" smtClean="0"/>
              <a:t>Sheltering Considerations in the COVID Environment </a:t>
            </a:r>
            <a:r>
              <a:rPr lang="en-US" sz="2700" dirty="0" smtClean="0"/>
              <a:t/>
            </a:r>
            <a:br>
              <a:rPr lang="en-US" sz="2700" dirty="0" smtClean="0"/>
            </a:br>
            <a:r>
              <a:rPr lang="en-US" sz="2000" dirty="0" smtClean="0"/>
              <a:t>– Michelle Pope, VDSS</a:t>
            </a:r>
            <a:endParaRPr lang="en-US" sz="2000" dirty="0"/>
          </a:p>
        </p:txBody>
      </p:sp>
      <p:sp>
        <p:nvSpPr>
          <p:cNvPr id="6" name="Slide Number Placeholder 5"/>
          <p:cNvSpPr>
            <a:spLocks noGrp="1"/>
          </p:cNvSpPr>
          <p:nvPr>
            <p:ph type="sldNum" sz="quarter" idx="2"/>
          </p:nvPr>
        </p:nvSpPr>
        <p:spPr/>
        <p:txBody>
          <a:bodyPr/>
          <a:lstStyle/>
          <a:p>
            <a:fld id="{86CB4B4D-7CA3-9044-876B-883B54F8677D}" type="slidenum">
              <a:rPr lang="en-US" smtClean="0"/>
              <a:pPr/>
              <a:t>11</a:t>
            </a:fld>
            <a:endParaRPr lang="en-US"/>
          </a:p>
        </p:txBody>
      </p:sp>
    </p:spTree>
    <p:extLst>
      <p:ext uri="{BB962C8B-B14F-4D97-AF65-F5344CB8AC3E}">
        <p14:creationId xmlns:p14="http://schemas.microsoft.com/office/powerpoint/2010/main" val="15427947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76400"/>
            <a:ext cx="8229600" cy="4267200"/>
          </a:xfrm>
        </p:spPr>
        <p:txBody>
          <a:bodyPr>
            <a:normAutofit fontScale="70000" lnSpcReduction="20000"/>
          </a:bodyPr>
          <a:lstStyle/>
          <a:p>
            <a:r>
              <a:rPr lang="en-US" dirty="0" smtClean="0"/>
              <a:t>VDSS</a:t>
            </a:r>
            <a:r>
              <a:rPr lang="en-US" dirty="0"/>
              <a:t>, DGS, and VDEM are actively working to establish contracts to support non-congregate sheltering during the 2020 hurricane season.</a:t>
            </a:r>
            <a:br>
              <a:rPr lang="en-US" dirty="0"/>
            </a:br>
            <a:r>
              <a:rPr lang="en-US" dirty="0"/>
              <a:t/>
            </a:r>
            <a:br>
              <a:rPr lang="en-US" dirty="0"/>
            </a:br>
            <a:endParaRPr lang="en-US" dirty="0"/>
          </a:p>
          <a:p>
            <a:r>
              <a:rPr lang="en-US" dirty="0"/>
              <a:t>We recognize that in the event of a catastrophic event, congregate sheltering may be necessary. Shelter capacity (space) and capability (staff, services, supplies) for such a large-scale or catastrophic event in the Commonwealth is an ongoing concern. As such, VDSS is working to adapt the existing State Coordinated Regional Shelter Plan and its supporting procedures to ensure they meet federal and state health guidance and restrictions such as physical distancing and the use of personal protective equipment.</a:t>
            </a:r>
            <a:br>
              <a:rPr lang="en-US" dirty="0"/>
            </a:br>
            <a:r>
              <a:rPr lang="en-US" dirty="0"/>
              <a:t/>
            </a:r>
            <a:br>
              <a:rPr lang="en-US" dirty="0"/>
            </a:br>
            <a:endParaRPr lang="en-US" dirty="0"/>
          </a:p>
          <a:p>
            <a:r>
              <a:rPr lang="en-US" dirty="0"/>
              <a:t>VDSS is actively coordinating with VDEM and VDH to ensure state coordinated regional shelter planning will meet the needs of the Commonwealth and minimize the impacts that COVID-19 might have on sheltering operations</a:t>
            </a:r>
          </a:p>
          <a:p>
            <a:endParaRPr lang="en-US" dirty="0"/>
          </a:p>
        </p:txBody>
      </p:sp>
      <p:sp>
        <p:nvSpPr>
          <p:cNvPr id="4" name="Title 1"/>
          <p:cNvSpPr>
            <a:spLocks noGrp="1"/>
          </p:cNvSpPr>
          <p:nvPr>
            <p:ph type="title"/>
          </p:nvPr>
        </p:nvSpPr>
        <p:spPr/>
        <p:txBody>
          <a:bodyPr>
            <a:normAutofit fontScale="90000"/>
          </a:bodyPr>
          <a:lstStyle/>
          <a:p>
            <a:pPr algn="ctr"/>
            <a:r>
              <a:rPr lang="en-US" sz="3600" dirty="0" smtClean="0"/>
              <a:t>Sheltering Considerations in the COVID Environment </a:t>
            </a:r>
            <a:r>
              <a:rPr lang="en-US" sz="2700" dirty="0" smtClean="0"/>
              <a:t/>
            </a:r>
            <a:br>
              <a:rPr lang="en-US" sz="2700" dirty="0" smtClean="0"/>
            </a:br>
            <a:r>
              <a:rPr lang="en-US" sz="2000" dirty="0" smtClean="0"/>
              <a:t>– Michelle Pope, VDSS</a:t>
            </a:r>
            <a:endParaRPr lang="en-US" sz="2000" dirty="0"/>
          </a:p>
        </p:txBody>
      </p:sp>
      <p:sp>
        <p:nvSpPr>
          <p:cNvPr id="5" name="Slide Number Placeholder 4"/>
          <p:cNvSpPr>
            <a:spLocks noGrp="1"/>
          </p:cNvSpPr>
          <p:nvPr>
            <p:ph type="sldNum" sz="quarter" idx="2"/>
          </p:nvPr>
        </p:nvSpPr>
        <p:spPr/>
        <p:txBody>
          <a:bodyPr/>
          <a:lstStyle/>
          <a:p>
            <a:fld id="{86CB4B4D-7CA3-9044-876B-883B54F8677D}" type="slidenum">
              <a:rPr lang="en-US" smtClean="0"/>
              <a:pPr/>
              <a:t>12</a:t>
            </a:fld>
            <a:endParaRPr lang="en-US"/>
          </a:p>
        </p:txBody>
      </p:sp>
    </p:spTree>
    <p:extLst>
      <p:ext uri="{BB962C8B-B14F-4D97-AF65-F5344CB8AC3E}">
        <p14:creationId xmlns:p14="http://schemas.microsoft.com/office/powerpoint/2010/main" val="212470052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300" dirty="0" smtClean="0"/>
              <a:t>Virginia Emergency Support Team</a:t>
            </a:r>
            <a:br>
              <a:rPr lang="en-US" sz="3300" dirty="0" smtClean="0"/>
            </a:br>
            <a:r>
              <a:rPr lang="en-US" sz="2000" dirty="0" smtClean="0"/>
              <a:t>– Michelle </a:t>
            </a:r>
            <a:r>
              <a:rPr lang="en-US" sz="2000" dirty="0" err="1" smtClean="0"/>
              <a:t>Oblinsky</a:t>
            </a:r>
            <a:r>
              <a:rPr lang="en-US" sz="2000" dirty="0" smtClean="0"/>
              <a:t>, VDEM</a:t>
            </a:r>
            <a:endParaRPr lang="en-US" sz="3100" dirty="0"/>
          </a:p>
        </p:txBody>
      </p:sp>
      <p:sp>
        <p:nvSpPr>
          <p:cNvPr id="3" name="Text Placeholder 2"/>
          <p:cNvSpPr>
            <a:spLocks noGrp="1"/>
          </p:cNvSpPr>
          <p:nvPr>
            <p:ph type="body" idx="1"/>
          </p:nvPr>
        </p:nvSpPr>
        <p:spPr>
          <a:xfrm>
            <a:off x="457200" y="1676400"/>
            <a:ext cx="8229600" cy="4191000"/>
          </a:xfrm>
        </p:spPr>
        <p:txBody>
          <a:bodyPr>
            <a:normAutofit/>
          </a:bodyPr>
          <a:lstStyle/>
          <a:p>
            <a:r>
              <a:rPr lang="en-US" sz="2200" dirty="0" smtClean="0"/>
              <a:t>Central organization that coordinates disaster collaboration for the Commonwealth</a:t>
            </a:r>
          </a:p>
          <a:p>
            <a:r>
              <a:rPr lang="en-US" sz="2200" dirty="0" smtClean="0"/>
              <a:t>Led by VDEM personnel</a:t>
            </a:r>
          </a:p>
          <a:p>
            <a:r>
              <a:rPr lang="en-US" sz="2200" dirty="0" smtClean="0"/>
              <a:t>Comprised of over 40 state agencies and 250 people</a:t>
            </a:r>
          </a:p>
          <a:p>
            <a:r>
              <a:rPr lang="en-US" sz="2200" dirty="0" smtClean="0"/>
              <a:t>Commonwealth of Virginia Incident Management Team</a:t>
            </a:r>
          </a:p>
          <a:p>
            <a:r>
              <a:rPr lang="en-US" sz="2200" dirty="0" smtClean="0"/>
              <a:t>Voluntary Agency Liaison</a:t>
            </a:r>
          </a:p>
          <a:p>
            <a:r>
              <a:rPr lang="en-US" sz="2200" dirty="0" smtClean="0"/>
              <a:t>Training for state agencies</a:t>
            </a:r>
          </a:p>
          <a:p>
            <a:r>
              <a:rPr lang="en-US" sz="2200" dirty="0" smtClean="0"/>
              <a:t>EO 41 – involvement of all state agencies and employees in disaster response</a:t>
            </a:r>
          </a:p>
          <a:p>
            <a:r>
              <a:rPr lang="en-US" sz="2200" dirty="0" smtClean="0"/>
              <a:t>Private sector engagement</a:t>
            </a:r>
            <a:endParaRPr lang="en-US" sz="2200" dirty="0"/>
          </a:p>
        </p:txBody>
      </p:sp>
      <p:sp>
        <p:nvSpPr>
          <p:cNvPr id="4" name="Slide Number Placeholder 3"/>
          <p:cNvSpPr>
            <a:spLocks noGrp="1"/>
          </p:cNvSpPr>
          <p:nvPr>
            <p:ph type="sldNum" sz="quarter" idx="2"/>
          </p:nvPr>
        </p:nvSpPr>
        <p:spPr/>
        <p:txBody>
          <a:bodyPr/>
          <a:lstStyle/>
          <a:p>
            <a:fld id="{86CB4B4D-7CA3-9044-876B-883B54F8677D}" type="slidenum">
              <a:rPr lang="en-US" smtClean="0"/>
              <a:pPr/>
              <a:t>13</a:t>
            </a:fld>
            <a:endParaRPr lang="en-US"/>
          </a:p>
        </p:txBody>
      </p:sp>
    </p:spTree>
    <p:extLst>
      <p:ext uri="{BB962C8B-B14F-4D97-AF65-F5344CB8AC3E}">
        <p14:creationId xmlns:p14="http://schemas.microsoft.com/office/powerpoint/2010/main" val="3788918856"/>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300" dirty="0" smtClean="0"/>
              <a:t>Diversity, Equity, and Inclusion Efforts </a:t>
            </a:r>
            <a:br>
              <a:rPr lang="en-US" sz="3300" dirty="0" smtClean="0"/>
            </a:br>
            <a:r>
              <a:rPr lang="en-US" sz="2000" dirty="0" smtClean="0"/>
              <a:t>– Dr. Lauren Powell, HEWG</a:t>
            </a:r>
            <a:endParaRPr lang="en-US" sz="3100" dirty="0"/>
          </a:p>
        </p:txBody>
      </p:sp>
      <p:sp>
        <p:nvSpPr>
          <p:cNvPr id="3" name="Text Placeholder 2"/>
          <p:cNvSpPr>
            <a:spLocks noGrp="1"/>
          </p:cNvSpPr>
          <p:nvPr>
            <p:ph type="body" idx="1"/>
          </p:nvPr>
        </p:nvSpPr>
        <p:spPr>
          <a:xfrm>
            <a:off x="457200" y="1676400"/>
            <a:ext cx="8229600" cy="4191000"/>
          </a:xfrm>
        </p:spPr>
        <p:txBody>
          <a:bodyPr>
            <a:normAutofit/>
          </a:bodyPr>
          <a:lstStyle/>
          <a:p>
            <a:r>
              <a:rPr lang="en-US" sz="2200" dirty="0"/>
              <a:t>Working Groups</a:t>
            </a:r>
          </a:p>
          <a:p>
            <a:pPr lvl="1"/>
            <a:r>
              <a:rPr lang="en-US" sz="2200" dirty="0" smtClean="0"/>
              <a:t>-Health </a:t>
            </a:r>
            <a:r>
              <a:rPr lang="en-US" sz="2200" dirty="0"/>
              <a:t>Equity Task Force</a:t>
            </a:r>
          </a:p>
          <a:p>
            <a:pPr lvl="2"/>
            <a:r>
              <a:rPr lang="en-US" sz="2200" dirty="0" smtClean="0"/>
              <a:t>-Health </a:t>
            </a:r>
            <a:r>
              <a:rPr lang="en-US" sz="2200" dirty="0"/>
              <a:t>Equity Working Group</a:t>
            </a:r>
          </a:p>
          <a:p>
            <a:pPr lvl="1"/>
            <a:r>
              <a:rPr lang="en-US" sz="2200" dirty="0" smtClean="0"/>
              <a:t>-Access </a:t>
            </a:r>
            <a:r>
              <a:rPr lang="en-US" sz="2200" dirty="0"/>
              <a:t>and Functional Needs Working Group</a:t>
            </a:r>
          </a:p>
          <a:p>
            <a:pPr lvl="1"/>
            <a:r>
              <a:rPr lang="en-US" sz="2200" dirty="0" smtClean="0"/>
              <a:t>-Overarching </a:t>
            </a:r>
            <a:r>
              <a:rPr lang="en-US" sz="2200" dirty="0"/>
              <a:t>Communications Working Group</a:t>
            </a:r>
          </a:p>
          <a:p>
            <a:r>
              <a:rPr lang="en-US" sz="2200" dirty="0" smtClean="0"/>
              <a:t>Targeted </a:t>
            </a:r>
            <a:r>
              <a:rPr lang="en-US" sz="2200" dirty="0"/>
              <a:t>DEI social media/TV/radio messaging</a:t>
            </a:r>
          </a:p>
          <a:p>
            <a:r>
              <a:rPr lang="en-US" sz="2200" dirty="0"/>
              <a:t>DEI review of 2020 Hurricane Guide in the COVID-19 </a:t>
            </a:r>
            <a:r>
              <a:rPr lang="en-US" sz="2200" dirty="0" smtClean="0"/>
              <a:t>environment</a:t>
            </a:r>
            <a:endParaRPr lang="en-US" sz="2200" dirty="0"/>
          </a:p>
        </p:txBody>
      </p:sp>
      <p:sp>
        <p:nvSpPr>
          <p:cNvPr id="4" name="Slide Number Placeholder 3"/>
          <p:cNvSpPr>
            <a:spLocks noGrp="1"/>
          </p:cNvSpPr>
          <p:nvPr>
            <p:ph type="sldNum" sz="quarter" idx="2"/>
          </p:nvPr>
        </p:nvSpPr>
        <p:spPr/>
        <p:txBody>
          <a:bodyPr/>
          <a:lstStyle/>
          <a:p>
            <a:fld id="{86CB4B4D-7CA3-9044-876B-883B54F8677D}" type="slidenum">
              <a:rPr lang="en-US" smtClean="0"/>
              <a:pPr/>
              <a:t>14</a:t>
            </a:fld>
            <a:endParaRPr lang="en-US"/>
          </a:p>
        </p:txBody>
      </p:sp>
    </p:spTree>
    <p:extLst>
      <p:ext uri="{BB962C8B-B14F-4D97-AF65-F5344CB8AC3E}">
        <p14:creationId xmlns:p14="http://schemas.microsoft.com/office/powerpoint/2010/main" val="378891885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300" dirty="0" smtClean="0"/>
              <a:t>Public Communications Efforts </a:t>
            </a:r>
            <a:r>
              <a:rPr lang="en-US" dirty="0" smtClean="0"/>
              <a:t/>
            </a:r>
            <a:br>
              <a:rPr lang="en-US" dirty="0" smtClean="0"/>
            </a:br>
            <a:r>
              <a:rPr lang="en-US" sz="2000" dirty="0" smtClean="0"/>
              <a:t>– Lauren </a:t>
            </a:r>
            <a:r>
              <a:rPr lang="en-US" sz="2000" dirty="0" err="1" smtClean="0"/>
              <a:t>Opett</a:t>
            </a:r>
            <a:r>
              <a:rPr lang="en-US" sz="2000" dirty="0" smtClean="0"/>
              <a:t>, VDEM</a:t>
            </a:r>
            <a:endParaRPr lang="en-US" sz="2200" dirty="0"/>
          </a:p>
        </p:txBody>
      </p:sp>
      <p:sp>
        <p:nvSpPr>
          <p:cNvPr id="3" name="Text Placeholder 2"/>
          <p:cNvSpPr>
            <a:spLocks noGrp="1"/>
          </p:cNvSpPr>
          <p:nvPr>
            <p:ph type="body" idx="1"/>
          </p:nvPr>
        </p:nvSpPr>
        <p:spPr>
          <a:xfrm>
            <a:off x="457200" y="1524000"/>
            <a:ext cx="8229600" cy="4343400"/>
          </a:xfrm>
        </p:spPr>
        <p:txBody>
          <a:bodyPr>
            <a:normAutofit/>
          </a:bodyPr>
          <a:lstStyle/>
          <a:p>
            <a:pPr lvl="0"/>
            <a:r>
              <a:rPr lang="en-US" sz="2200" dirty="0" smtClean="0"/>
              <a:t>ASL </a:t>
            </a:r>
            <a:r>
              <a:rPr lang="en-US" sz="2200" dirty="0"/>
              <a:t>interpreter for all press conferences</a:t>
            </a:r>
          </a:p>
          <a:p>
            <a:pPr lvl="0"/>
            <a:r>
              <a:rPr lang="en-US" sz="2200" dirty="0"/>
              <a:t>ASL translation of all Executive Orders</a:t>
            </a:r>
          </a:p>
          <a:p>
            <a:pPr lvl="0"/>
            <a:r>
              <a:rPr lang="en-US" sz="2200" dirty="0"/>
              <a:t>Translation of Executive Orders and guidance </a:t>
            </a:r>
            <a:r>
              <a:rPr lang="en-US" sz="2200" dirty="0" smtClean="0"/>
              <a:t>into </a:t>
            </a:r>
            <a:r>
              <a:rPr lang="en-US" sz="2200" dirty="0"/>
              <a:t>top 6 languages</a:t>
            </a:r>
          </a:p>
          <a:p>
            <a:pPr lvl="1"/>
            <a:r>
              <a:rPr lang="en-US" sz="2200" dirty="0"/>
              <a:t>Spanish, Korean, Mandarin, Arabic, Vietnamese, Tagalog</a:t>
            </a:r>
          </a:p>
          <a:p>
            <a:pPr lvl="0"/>
            <a:r>
              <a:rPr lang="en-US" sz="2200" dirty="0"/>
              <a:t>Live Spanish translation of Governor's press conferences hosted on VDEM F</a:t>
            </a:r>
            <a:r>
              <a:rPr lang="en-US" sz="2200" dirty="0" smtClean="0"/>
              <a:t>acebook page</a:t>
            </a:r>
          </a:p>
          <a:p>
            <a:r>
              <a:rPr lang="en-US" sz="2200" dirty="0"/>
              <a:t>Accessibility review of state digital properties supporting COVID-19 response</a:t>
            </a:r>
          </a:p>
          <a:p>
            <a:pPr lvl="0"/>
            <a:endParaRPr lang="en-US" dirty="0"/>
          </a:p>
          <a:p>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pPr/>
              <a:t>15</a:t>
            </a:fld>
            <a:endParaRPr lang="en-US"/>
          </a:p>
        </p:txBody>
      </p:sp>
    </p:spTree>
    <p:extLst>
      <p:ext uri="{BB962C8B-B14F-4D97-AF65-F5344CB8AC3E}">
        <p14:creationId xmlns:p14="http://schemas.microsoft.com/office/powerpoint/2010/main" val="131752568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300" dirty="0" smtClean="0"/>
              <a:t>Public Communications Efforts </a:t>
            </a:r>
            <a:r>
              <a:rPr lang="en-US" sz="3200" dirty="0" smtClean="0"/>
              <a:t/>
            </a:r>
            <a:br>
              <a:rPr lang="en-US" sz="3200" dirty="0" smtClean="0"/>
            </a:br>
            <a:r>
              <a:rPr lang="en-US" sz="2000" dirty="0" smtClean="0"/>
              <a:t>– Lauren </a:t>
            </a:r>
            <a:r>
              <a:rPr lang="en-US" sz="2000" dirty="0" err="1" smtClean="0"/>
              <a:t>Opett</a:t>
            </a:r>
            <a:r>
              <a:rPr lang="en-US" sz="2000" dirty="0" smtClean="0"/>
              <a:t>, VDEM</a:t>
            </a:r>
            <a:endParaRPr lang="en-US" sz="2000" dirty="0"/>
          </a:p>
        </p:txBody>
      </p:sp>
      <p:sp>
        <p:nvSpPr>
          <p:cNvPr id="3" name="Text Placeholder 2"/>
          <p:cNvSpPr>
            <a:spLocks noGrp="1"/>
          </p:cNvSpPr>
          <p:nvPr>
            <p:ph type="body" idx="1"/>
          </p:nvPr>
        </p:nvSpPr>
        <p:spPr>
          <a:xfrm>
            <a:off x="457200" y="1752600"/>
            <a:ext cx="8229600" cy="4114800"/>
          </a:xfrm>
        </p:spPr>
        <p:txBody>
          <a:bodyPr>
            <a:normAutofit fontScale="92500"/>
          </a:bodyPr>
          <a:lstStyle/>
          <a:p>
            <a:pPr lvl="0"/>
            <a:r>
              <a:rPr lang="en-US" sz="2200" dirty="0" smtClean="0"/>
              <a:t>PIO meetings before, during, and after disasters</a:t>
            </a:r>
          </a:p>
          <a:p>
            <a:pPr lvl="1"/>
            <a:r>
              <a:rPr lang="en-US" sz="2200" dirty="0" smtClean="0"/>
              <a:t>Sharing </a:t>
            </a:r>
            <a:r>
              <a:rPr lang="en-US" sz="2200" dirty="0"/>
              <a:t>of </a:t>
            </a:r>
            <a:r>
              <a:rPr lang="en-US" sz="2200" dirty="0" smtClean="0"/>
              <a:t>graphics</a:t>
            </a:r>
            <a:r>
              <a:rPr lang="en-US" sz="2200" smtClean="0"/>
              <a:t>, example here: </a:t>
            </a:r>
            <a:r>
              <a:rPr lang="en-US" sz="2200"/>
              <a:t>https://www.vaemergency.gov/hurricanes/storm-season-graphics/</a:t>
            </a:r>
            <a:endParaRPr lang="en-US" sz="2200" dirty="0" smtClean="0"/>
          </a:p>
          <a:p>
            <a:pPr lvl="0"/>
            <a:r>
              <a:rPr lang="en-US" sz="2200" dirty="0" smtClean="0"/>
              <a:t>Want to develop more robust PIO list across the Commonwealth</a:t>
            </a:r>
          </a:p>
          <a:p>
            <a:pPr lvl="0"/>
            <a:r>
              <a:rPr lang="en-US" sz="2200" dirty="0" smtClean="0"/>
              <a:t>Need to build relationships early and often</a:t>
            </a:r>
          </a:p>
          <a:p>
            <a:pPr lvl="0"/>
            <a:r>
              <a:rPr lang="en-US" sz="2200" dirty="0" smtClean="0"/>
              <a:t>Partners in preparedness</a:t>
            </a:r>
          </a:p>
          <a:p>
            <a:pPr lvl="1"/>
            <a:r>
              <a:rPr lang="en-US" sz="2200" dirty="0"/>
              <a:t>Partnering with non-profit organizations to reach and support vulnerable populations</a:t>
            </a:r>
          </a:p>
          <a:p>
            <a:pPr lvl="1"/>
            <a:r>
              <a:rPr lang="en-US" sz="2200" dirty="0"/>
              <a:t>Allows residents to receive information from sources they trust in their communities</a:t>
            </a:r>
          </a:p>
          <a:p>
            <a:pPr lvl="0"/>
            <a:endParaRPr lang="en-US" dirty="0"/>
          </a:p>
          <a:p>
            <a:pPr lvl="0"/>
            <a:endParaRPr lang="en-US" dirty="0"/>
          </a:p>
          <a:p>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pPr/>
              <a:t>16</a:t>
            </a:fld>
            <a:endParaRPr lang="en-US"/>
          </a:p>
        </p:txBody>
      </p:sp>
    </p:spTree>
    <p:extLst>
      <p:ext uri="{BB962C8B-B14F-4D97-AF65-F5344CB8AC3E}">
        <p14:creationId xmlns:p14="http://schemas.microsoft.com/office/powerpoint/2010/main" val="2480540187"/>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1"/>
          </a:xfrm>
        </p:spPr>
        <p:txBody>
          <a:bodyPr>
            <a:normAutofit/>
          </a:bodyPr>
          <a:lstStyle/>
          <a:p>
            <a:pPr algn="ctr"/>
            <a:r>
              <a:rPr lang="en-US" sz="3300" dirty="0" smtClean="0"/>
              <a:t>Know Your Zone (KYZ) and Hurricane Guide During COVID-19 Pandemic</a:t>
            </a:r>
            <a:endParaRPr lang="en-US" sz="3300" dirty="0"/>
          </a:p>
        </p:txBody>
      </p:sp>
      <p:sp>
        <p:nvSpPr>
          <p:cNvPr id="5" name="Rectangle 4"/>
          <p:cNvSpPr/>
          <p:nvPr/>
        </p:nvSpPr>
        <p:spPr>
          <a:xfrm>
            <a:off x="304800" y="1995479"/>
            <a:ext cx="3962400" cy="3416320"/>
          </a:xfrm>
          <a:prstGeom prst="rect">
            <a:avLst/>
          </a:prstGeom>
        </p:spPr>
        <p:txBody>
          <a:bodyPr wrap="square">
            <a:spAutoFit/>
          </a:bodyPr>
          <a:lstStyle/>
          <a:p>
            <a:pPr algn="ctr"/>
            <a:r>
              <a:rPr lang="en-US" sz="2400" dirty="0">
                <a:solidFill>
                  <a:schemeClr val="accent1"/>
                </a:solidFill>
                <a:latin typeface="Open Sans"/>
              </a:rPr>
              <a:t>Know Your Zone is an awareness initiative that applies to roughly </a:t>
            </a:r>
            <a:r>
              <a:rPr lang="en-US" sz="2400" b="1" dirty="0">
                <a:solidFill>
                  <a:schemeClr val="accent1"/>
                </a:solidFill>
                <a:latin typeface="Open Sans"/>
              </a:rPr>
              <a:t>1.25 million</a:t>
            </a:r>
            <a:r>
              <a:rPr lang="en-US" sz="2400" dirty="0">
                <a:solidFill>
                  <a:schemeClr val="accent1"/>
                </a:solidFill>
                <a:latin typeface="Open Sans"/>
              </a:rPr>
              <a:t> residents in </a:t>
            </a:r>
            <a:r>
              <a:rPr lang="en-US" sz="2400" b="1" dirty="0">
                <a:solidFill>
                  <a:schemeClr val="accent1"/>
                </a:solidFill>
                <a:latin typeface="Open Sans"/>
              </a:rPr>
              <a:t>23 localities</a:t>
            </a:r>
            <a:r>
              <a:rPr lang="en-US" sz="2400" dirty="0">
                <a:solidFill>
                  <a:schemeClr val="accent1"/>
                </a:solidFill>
                <a:latin typeface="Open Sans"/>
              </a:rPr>
              <a:t> along Coastal Virginia, the region of the state most vulnerable to hurricanes and other tropical </a:t>
            </a:r>
            <a:r>
              <a:rPr lang="en-US" sz="2400" dirty="0" smtClean="0">
                <a:solidFill>
                  <a:schemeClr val="accent1"/>
                </a:solidFill>
                <a:latin typeface="Open Sans"/>
              </a:rPr>
              <a:t>storms</a:t>
            </a:r>
            <a:endParaRPr lang="en-US" sz="2400" dirty="0">
              <a:solidFill>
                <a:schemeClr val="accent1"/>
              </a:solidFill>
              <a:latin typeface="Open Sans"/>
            </a:endParaRPr>
          </a:p>
        </p:txBody>
      </p:sp>
      <p:pic>
        <p:nvPicPr>
          <p:cNvPr id="6" name="Picture 5"/>
          <p:cNvPicPr>
            <a:picLocks noChangeAspect="1"/>
          </p:cNvPicPr>
          <p:nvPr/>
        </p:nvPicPr>
        <p:blipFill>
          <a:blip r:embed="rId2" cstate="print"/>
          <a:stretch>
            <a:fillRect/>
          </a:stretch>
        </p:blipFill>
        <p:spPr>
          <a:xfrm>
            <a:off x="4724400" y="1417639"/>
            <a:ext cx="2243451" cy="269716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1412">
            <a:off x="6305105" y="2702571"/>
            <a:ext cx="2149587" cy="3199911"/>
          </a:xfrm>
          <a:prstGeom prst="rect">
            <a:avLst/>
          </a:prstGeom>
        </p:spPr>
      </p:pic>
      <p:sp>
        <p:nvSpPr>
          <p:cNvPr id="7" name="Slide Number Placeholder 6"/>
          <p:cNvSpPr>
            <a:spLocks noGrp="1"/>
          </p:cNvSpPr>
          <p:nvPr>
            <p:ph type="sldNum" sz="quarter" idx="2"/>
          </p:nvPr>
        </p:nvSpPr>
        <p:spPr/>
        <p:txBody>
          <a:bodyPr/>
          <a:lstStyle/>
          <a:p>
            <a:fld id="{86CB4B4D-7CA3-9044-876B-883B54F8677D}" type="slidenum">
              <a:rPr lang="en-US" smtClean="0"/>
              <a:pPr/>
              <a:t>17</a:t>
            </a:fld>
            <a:endParaRPr lang="en-US"/>
          </a:p>
        </p:txBody>
      </p:sp>
    </p:spTree>
    <p:extLst>
      <p:ext uri="{BB962C8B-B14F-4D97-AF65-F5344CB8AC3E}">
        <p14:creationId xmlns:p14="http://schemas.microsoft.com/office/powerpoint/2010/main" val="3156143125"/>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300" dirty="0" smtClean="0"/>
              <a:t>Virginia Sales Tax Holiday</a:t>
            </a:r>
            <a:br>
              <a:rPr lang="en-US" sz="3300" dirty="0" smtClean="0"/>
            </a:br>
            <a:r>
              <a:rPr lang="en-US" sz="3300" dirty="0" smtClean="0"/>
              <a:t>August 7-9, 2020</a:t>
            </a:r>
            <a:endParaRPr lang="en-US" sz="3300" dirty="0"/>
          </a:p>
        </p:txBody>
      </p:sp>
      <p:sp>
        <p:nvSpPr>
          <p:cNvPr id="3" name="Text Placeholder 2"/>
          <p:cNvSpPr>
            <a:spLocks noGrp="1"/>
          </p:cNvSpPr>
          <p:nvPr>
            <p:ph type="body" idx="1"/>
          </p:nvPr>
        </p:nvSpPr>
        <p:spPr>
          <a:xfrm>
            <a:off x="457200" y="2152250"/>
            <a:ext cx="8229600" cy="3193158"/>
          </a:xfrm>
        </p:spPr>
        <p:txBody>
          <a:bodyPr>
            <a:noAutofit/>
          </a:bodyPr>
          <a:lstStyle/>
          <a:p>
            <a:r>
              <a:rPr lang="en-US" sz="1800" u="sng" dirty="0" smtClean="0"/>
              <a:t>Hurricane </a:t>
            </a:r>
            <a:r>
              <a:rPr lang="en-US" sz="1800" u="sng" dirty="0"/>
              <a:t>and emergency preparedness products</a:t>
            </a:r>
            <a:r>
              <a:rPr lang="en-US" sz="1800" dirty="0"/>
              <a:t>  </a:t>
            </a:r>
          </a:p>
          <a:p>
            <a:pPr lvl="1"/>
            <a:r>
              <a:rPr lang="en-US" sz="1800" dirty="0"/>
              <a:t>Portable generators - $1,000 or less per item</a:t>
            </a:r>
          </a:p>
          <a:p>
            <a:pPr lvl="1"/>
            <a:r>
              <a:rPr lang="en-US" sz="1800" dirty="0"/>
              <a:t>Gas-powered chainsaws - $350 or less per item</a:t>
            </a:r>
          </a:p>
          <a:p>
            <a:pPr lvl="1"/>
            <a:r>
              <a:rPr lang="en-US" sz="1800" dirty="0"/>
              <a:t>Chainsaw accessories - $60 or less per item</a:t>
            </a:r>
          </a:p>
          <a:p>
            <a:pPr lvl="1"/>
            <a:r>
              <a:rPr lang="en-US" sz="1800" dirty="0"/>
              <a:t>Other specified hurricane preparedness items - $60 or less per item </a:t>
            </a:r>
            <a:endParaRPr lang="en-US" sz="1800" dirty="0" smtClean="0"/>
          </a:p>
          <a:p>
            <a:pPr lvl="0"/>
            <a:r>
              <a:rPr lang="en-US" sz="1800" u="sng" dirty="0"/>
              <a:t>School supplies, clothing, and footwear</a:t>
            </a:r>
            <a:r>
              <a:rPr lang="en-US" sz="1800" dirty="0"/>
              <a:t> </a:t>
            </a:r>
          </a:p>
          <a:p>
            <a:pPr lvl="1"/>
            <a:r>
              <a:rPr lang="en-US" sz="1800" dirty="0"/>
              <a:t>Qualified school supplies - $20 or less per item</a:t>
            </a:r>
          </a:p>
          <a:p>
            <a:pPr lvl="1"/>
            <a:r>
              <a:rPr lang="en-US" sz="1800" dirty="0"/>
              <a:t>Qualified clothing and footwear - $100 or less per </a:t>
            </a:r>
            <a:r>
              <a:rPr lang="en-US" sz="1800" dirty="0" smtClean="0"/>
              <a:t>item</a:t>
            </a:r>
            <a:endParaRPr lang="en-US" sz="1800" dirty="0"/>
          </a:p>
          <a:p>
            <a:r>
              <a:rPr lang="en-US" sz="1800" u="sng" dirty="0"/>
              <a:t>Energy Star™ and </a:t>
            </a:r>
            <a:r>
              <a:rPr lang="en-US" sz="1800" u="sng" dirty="0" err="1"/>
              <a:t>WaterSense</a:t>
            </a:r>
            <a:r>
              <a:rPr lang="en-US" sz="1800" u="sng" dirty="0"/>
              <a:t>™​ products </a:t>
            </a:r>
          </a:p>
          <a:p>
            <a:pPr lvl="1"/>
            <a:r>
              <a:rPr lang="en-US" sz="1800" dirty="0"/>
              <a:t>Qualifying Energy Star™ or </a:t>
            </a:r>
            <a:r>
              <a:rPr lang="en-US" sz="1800" dirty="0" err="1"/>
              <a:t>WaterSense</a:t>
            </a:r>
            <a:r>
              <a:rPr lang="en-US" sz="1800" dirty="0"/>
              <a:t>™ products purchased for noncommercial home or personal use - $2,500 or less per item</a:t>
            </a:r>
          </a:p>
          <a:p>
            <a:endParaRPr lang="en-US" sz="1800" dirty="0"/>
          </a:p>
        </p:txBody>
      </p:sp>
      <p:sp>
        <p:nvSpPr>
          <p:cNvPr id="4" name="TextBox 3"/>
          <p:cNvSpPr txBox="1"/>
          <p:nvPr/>
        </p:nvSpPr>
        <p:spPr>
          <a:xfrm>
            <a:off x="228600" y="1523335"/>
            <a:ext cx="8305800"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n-US" sz="2800" b="0" i="0" u="none" strike="noStrike" cap="none" spc="0" normalizeH="0" baseline="0" dirty="0" smtClean="0">
                <a:ln>
                  <a:noFill/>
                </a:ln>
                <a:solidFill>
                  <a:schemeClr val="accent1"/>
                </a:solidFill>
                <a:effectLst/>
                <a:uFillTx/>
                <a:latin typeface="Open Sans"/>
                <a:sym typeface="Georgia"/>
              </a:rPr>
              <a:t>Eligible Items</a:t>
            </a:r>
            <a:r>
              <a:rPr lang="en-US" sz="2800" dirty="0">
                <a:solidFill>
                  <a:schemeClr val="accent1"/>
                </a:solidFill>
                <a:latin typeface="Open Sans"/>
              </a:rPr>
              <a:t>:  </a:t>
            </a:r>
            <a:r>
              <a:rPr lang="en-US" dirty="0">
                <a:solidFill>
                  <a:schemeClr val="accent1"/>
                </a:solidFill>
                <a:latin typeface="Open Sans"/>
              </a:rPr>
              <a:t>https://www.tax.virginia.gov/virginia-sales-tax-holiday</a:t>
            </a:r>
            <a:endParaRPr kumimoji="0" lang="en-US" b="0" i="0" u="none" strike="noStrike" cap="none" spc="0" normalizeH="0" baseline="0" dirty="0">
              <a:ln>
                <a:noFill/>
              </a:ln>
              <a:solidFill>
                <a:schemeClr val="accent1"/>
              </a:solidFill>
              <a:effectLst/>
              <a:uFillTx/>
              <a:latin typeface="Open Sans"/>
              <a:sym typeface="Georgia"/>
            </a:endParaRPr>
          </a:p>
        </p:txBody>
      </p:sp>
      <p:sp>
        <p:nvSpPr>
          <p:cNvPr id="5" name="Slide Number Placeholder 4"/>
          <p:cNvSpPr>
            <a:spLocks noGrp="1"/>
          </p:cNvSpPr>
          <p:nvPr>
            <p:ph type="sldNum" sz="quarter" idx="2"/>
          </p:nvPr>
        </p:nvSpPr>
        <p:spPr/>
        <p:txBody>
          <a:bodyPr/>
          <a:lstStyle/>
          <a:p>
            <a:fld id="{86CB4B4D-7CA3-9044-876B-883B54F8677D}" type="slidenum">
              <a:rPr lang="en-US" smtClean="0"/>
              <a:pPr/>
              <a:t>18</a:t>
            </a:fld>
            <a:endParaRPr lang="en-US"/>
          </a:p>
        </p:txBody>
      </p:sp>
    </p:spTree>
    <p:extLst>
      <p:ext uri="{BB962C8B-B14F-4D97-AF65-F5344CB8AC3E}">
        <p14:creationId xmlns:p14="http://schemas.microsoft.com/office/powerpoint/2010/main" val="3674022017"/>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US" smtClean="0"/>
              <a:pPr/>
              <a:t>19</a:t>
            </a:fld>
            <a:endParaRPr lang="en-US"/>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lide Title"/>
          <p:cNvSpPr txBox="1">
            <a:spLocks noGrp="1"/>
          </p:cNvSpPr>
          <p:nvPr>
            <p:ph type="title"/>
          </p:nvPr>
        </p:nvSpPr>
        <p:spPr>
          <a:prstGeom prst="rect">
            <a:avLst/>
          </a:prstGeom>
        </p:spPr>
        <p:txBody>
          <a:bodyPr>
            <a:noAutofit/>
          </a:bodyPr>
          <a:lstStyle/>
          <a:p>
            <a:pPr algn="ctr"/>
            <a:r>
              <a:rPr lang="en-US" sz="2900" dirty="0" smtClean="0"/>
              <a:t>State Coordinator of Emergency Management</a:t>
            </a:r>
            <a:r>
              <a:rPr lang="en-US" sz="2800" dirty="0" smtClean="0"/>
              <a:t/>
            </a:r>
            <a:br>
              <a:rPr lang="en-US" sz="2800" dirty="0" smtClean="0"/>
            </a:br>
            <a:r>
              <a:rPr lang="en-US" sz="2800" dirty="0" smtClean="0"/>
              <a:t>Curtis Brown</a:t>
            </a:r>
            <a:endParaRPr sz="2800" dirty="0"/>
          </a:p>
        </p:txBody>
      </p:sp>
      <p:sp>
        <p:nvSpPr>
          <p:cNvPr id="74" name="Slide Number"/>
          <p:cNvSpPr txBox="1">
            <a:spLocks noGrp="1"/>
          </p:cNvSpPr>
          <p:nvPr>
            <p:ph type="sldNum" sz="quarter" idx="2"/>
          </p:nvPr>
        </p:nvSpPr>
        <p:spPr>
          <a:xfrm>
            <a:off x="8724899" y="6423025"/>
            <a:ext cx="127001" cy="165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a:t>
            </a:fld>
            <a:endParaRPr/>
          </a:p>
        </p:txBody>
      </p:sp>
      <p:sp>
        <p:nvSpPr>
          <p:cNvPr id="75" name="Lorem ipsum dolor sit amet, consectetur adipiscing elit, sed do eiusmod tempor incididunt ut labore et dolore magna aliqua. Ut enim ad minim veniam, quis nostrud exercitation ullamco laboris nisi ut aliquip ex ea commodo consequat.   Duis aute irure dolor in reprderit in volu dolore eu fugiat nulla pariatur."/>
          <p:cNvSpPr txBox="1">
            <a:spLocks noGrp="1"/>
          </p:cNvSpPr>
          <p:nvPr>
            <p:ph type="body" idx="13"/>
          </p:nvPr>
        </p:nvSpPr>
        <p:spPr>
          <a:xfrm>
            <a:off x="533400" y="2314950"/>
            <a:ext cx="4724400" cy="3139321"/>
          </a:xfrm>
          <a:prstGeom prst="rect">
            <a:avLst/>
          </a:prstGeom>
        </p:spPr>
        <p:txBody>
          <a:bodyPr/>
          <a:lstStyle/>
          <a:p>
            <a:pPr marL="0" indent="0">
              <a:spcBef>
                <a:spcPts val="0"/>
              </a:spcBef>
              <a:buSzTx/>
              <a:buNone/>
              <a:defRPr>
                <a:solidFill>
                  <a:srgbClr val="173963"/>
                </a:solidFill>
              </a:defRPr>
            </a:pPr>
            <a:r>
              <a:rPr lang="en-US" sz="2200" dirty="0" smtClean="0"/>
              <a:t>Gov. </a:t>
            </a:r>
            <a:r>
              <a:rPr lang="en-US" sz="2200" dirty="0"/>
              <a:t>Ralph Northam </a:t>
            </a:r>
            <a:r>
              <a:rPr lang="en-US" sz="2200" dirty="0" smtClean="0"/>
              <a:t>appointed </a:t>
            </a:r>
            <a:r>
              <a:rPr lang="en-US" sz="2200" dirty="0"/>
              <a:t>Curtis Brown as State Coordinator of Emergency Management at </a:t>
            </a:r>
            <a:r>
              <a:rPr lang="en-US" sz="2200" dirty="0" smtClean="0"/>
              <a:t>VDEM on June 9, 2020</a:t>
            </a:r>
          </a:p>
          <a:p>
            <a:pPr marL="0" indent="0">
              <a:spcBef>
                <a:spcPts val="0"/>
              </a:spcBef>
              <a:buSzTx/>
              <a:buNone/>
              <a:defRPr>
                <a:solidFill>
                  <a:srgbClr val="173963"/>
                </a:solidFill>
              </a:defRPr>
            </a:pPr>
            <a:endParaRPr lang="en-US" sz="2200" dirty="0" smtClean="0"/>
          </a:p>
          <a:p>
            <a:pPr marL="0" indent="0">
              <a:spcBef>
                <a:spcPts val="0"/>
              </a:spcBef>
              <a:buSzTx/>
              <a:buNone/>
              <a:defRPr>
                <a:solidFill>
                  <a:srgbClr val="173963"/>
                </a:solidFill>
              </a:defRPr>
            </a:pPr>
            <a:r>
              <a:rPr lang="en-US" sz="2200" dirty="0" smtClean="0"/>
              <a:t>Curtis previously served </a:t>
            </a:r>
            <a:r>
              <a:rPr lang="en-US" sz="2200" dirty="0"/>
              <a:t>as Chief Deputy State Coordinator </a:t>
            </a:r>
            <a:r>
              <a:rPr lang="en-US" sz="2200" dirty="0" smtClean="0"/>
              <a:t>and Deputy Secretary of Public Safety &amp; Homeland Security</a:t>
            </a:r>
            <a:endParaRPr sz="2200" dirty="0"/>
          </a:p>
        </p:txBody>
      </p:sp>
      <p:pic>
        <p:nvPicPr>
          <p:cNvPr id="2" name="Picture 1"/>
          <p:cNvPicPr>
            <a:picLocks noChangeAspect="1"/>
          </p:cNvPicPr>
          <p:nvPr/>
        </p:nvPicPr>
        <p:blipFill>
          <a:blip r:embed="rId2" cstate="print"/>
          <a:stretch>
            <a:fillRect/>
          </a:stretch>
        </p:blipFill>
        <p:spPr>
          <a:xfrm>
            <a:off x="5470934" y="1536699"/>
            <a:ext cx="3305175" cy="4695825"/>
          </a:xfrm>
          <a:prstGeom prst="rect">
            <a:avLst/>
          </a:prstGeom>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US" smtClean="0"/>
              <a:pPr/>
              <a:t>20</a:t>
            </a:fld>
            <a:endParaRPr lang="en-US"/>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lide Title"/>
          <p:cNvSpPr txBox="1">
            <a:spLocks noGrp="1"/>
          </p:cNvSpPr>
          <p:nvPr>
            <p:ph type="title"/>
          </p:nvPr>
        </p:nvSpPr>
        <p:spPr>
          <a:prstGeom prst="rect">
            <a:avLst/>
          </a:prstGeom>
        </p:spPr>
        <p:txBody>
          <a:bodyPr>
            <a:noAutofit/>
          </a:bodyPr>
          <a:lstStyle/>
          <a:p>
            <a:pPr algn="ctr"/>
            <a:r>
              <a:rPr lang="en-US" sz="3300" dirty="0" smtClean="0"/>
              <a:t>2020 Atlantic Hurricane Season Outlook</a:t>
            </a:r>
            <a:endParaRPr sz="3300" dirty="0"/>
          </a:p>
        </p:txBody>
      </p:sp>
      <p:sp>
        <p:nvSpPr>
          <p:cNvPr id="79" name="Slide Number"/>
          <p:cNvSpPr txBox="1">
            <a:spLocks noGrp="1"/>
          </p:cNvSpPr>
          <p:nvPr>
            <p:ph type="sldNum" sz="quarter" idx="2"/>
          </p:nvPr>
        </p:nvSpPr>
        <p:spPr>
          <a:xfrm>
            <a:off x="8724899" y="6423025"/>
            <a:ext cx="127001" cy="165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3</a:t>
            </a:fld>
            <a:endParaRPr/>
          </a:p>
        </p:txBody>
      </p:sp>
      <p:sp>
        <p:nvSpPr>
          <p:cNvPr id="2" name="Text Placeholder 1"/>
          <p:cNvSpPr>
            <a:spLocks noGrp="1"/>
          </p:cNvSpPr>
          <p:nvPr>
            <p:ph type="body" idx="1"/>
          </p:nvPr>
        </p:nvSpPr>
        <p:spPr>
          <a:xfrm>
            <a:off x="5410200" y="2198340"/>
            <a:ext cx="3276600" cy="3193158"/>
          </a:xfrm>
        </p:spPr>
        <p:txBody>
          <a:bodyPr>
            <a:normAutofit fontScale="92500" lnSpcReduction="20000"/>
          </a:bodyPr>
          <a:lstStyle/>
          <a:p>
            <a:pPr marL="0" indent="0" algn="ctr">
              <a:buNone/>
            </a:pPr>
            <a:r>
              <a:rPr lang="en-US" dirty="0" smtClean="0"/>
              <a:t>Named Storms</a:t>
            </a:r>
          </a:p>
          <a:p>
            <a:pPr marL="0" indent="0" algn="ctr">
              <a:buNone/>
            </a:pPr>
            <a:r>
              <a:rPr lang="en-US" dirty="0" smtClean="0"/>
              <a:t>13-19</a:t>
            </a:r>
          </a:p>
          <a:p>
            <a:pPr marL="0" indent="0" algn="ctr">
              <a:buNone/>
            </a:pPr>
            <a:r>
              <a:rPr lang="en-US" dirty="0" smtClean="0"/>
              <a:t>----------------</a:t>
            </a:r>
          </a:p>
          <a:p>
            <a:pPr marL="0" indent="0" algn="ctr">
              <a:buNone/>
            </a:pPr>
            <a:r>
              <a:rPr lang="en-US" dirty="0" smtClean="0"/>
              <a:t>Hurricanes</a:t>
            </a:r>
          </a:p>
          <a:p>
            <a:pPr marL="0" indent="0" algn="ctr">
              <a:buNone/>
            </a:pPr>
            <a:r>
              <a:rPr lang="en-US" dirty="0" smtClean="0"/>
              <a:t>6-10</a:t>
            </a:r>
          </a:p>
          <a:p>
            <a:pPr marL="0" indent="0" algn="ctr">
              <a:buNone/>
            </a:pPr>
            <a:r>
              <a:rPr lang="en-US" dirty="0" smtClean="0"/>
              <a:t>----------------</a:t>
            </a:r>
          </a:p>
          <a:p>
            <a:pPr marL="0" indent="0" algn="ctr">
              <a:buNone/>
            </a:pPr>
            <a:r>
              <a:rPr lang="en-US" dirty="0" smtClean="0"/>
              <a:t>Major Hurricanes</a:t>
            </a:r>
          </a:p>
          <a:p>
            <a:pPr marL="0" indent="0" algn="ctr">
              <a:buNone/>
            </a:pPr>
            <a:r>
              <a:rPr lang="en-US" dirty="0" smtClean="0"/>
              <a:t>3-6</a:t>
            </a:r>
          </a:p>
          <a:p>
            <a:pPr marL="0" indent="0" algn="ctr">
              <a:buNone/>
            </a:pPr>
            <a:endParaRPr lang="en-US" dirty="0"/>
          </a:p>
        </p:txBody>
      </p:sp>
      <p:graphicFrame>
        <p:nvGraphicFramePr>
          <p:cNvPr id="5" name="Chart 4"/>
          <p:cNvGraphicFramePr/>
          <p:nvPr>
            <p:extLst>
              <p:ext uri="{D42A27DB-BD31-4B8C-83A1-F6EECF244321}">
                <p14:modId xmlns:p14="http://schemas.microsoft.com/office/powerpoint/2010/main" val="1168899746"/>
              </p:ext>
            </p:extLst>
          </p:nvPr>
        </p:nvGraphicFramePr>
        <p:xfrm>
          <a:off x="-381000" y="1417638"/>
          <a:ext cx="6705600" cy="475456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678373" y="6367076"/>
            <a:ext cx="378725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rgbClr val="000000"/>
                </a:solidFill>
                <a:effectLst/>
                <a:uFillTx/>
                <a:latin typeface="Georgia"/>
                <a:ea typeface="Georgia"/>
                <a:cs typeface="Georgia"/>
                <a:sym typeface="Georgia"/>
              </a:rPr>
              <a:t>Information provided</a:t>
            </a:r>
            <a:r>
              <a:rPr kumimoji="0" lang="en-US" sz="1200" b="0" i="0" u="none" strike="noStrike" cap="none" spc="0" normalizeH="0" dirty="0" smtClean="0">
                <a:ln>
                  <a:noFill/>
                </a:ln>
                <a:solidFill>
                  <a:srgbClr val="000000"/>
                </a:solidFill>
                <a:effectLst/>
                <a:uFillTx/>
                <a:latin typeface="Georgia"/>
                <a:ea typeface="Georgia"/>
                <a:cs typeface="Georgia"/>
                <a:sym typeface="Georgia"/>
              </a:rPr>
              <a:t> by the National Weather Service</a:t>
            </a:r>
            <a:endParaRPr kumimoji="0" lang="en-US" sz="1200" b="0" i="0" u="none" strike="noStrike" cap="none" spc="0" normalizeH="0" baseline="0" dirty="0">
              <a:ln>
                <a:noFill/>
              </a:ln>
              <a:solidFill>
                <a:srgbClr val="000000"/>
              </a:solidFill>
              <a:effectLst/>
              <a:uFillTx/>
              <a:latin typeface="Georgia"/>
              <a:ea typeface="Georgia"/>
              <a:cs typeface="Georgia"/>
              <a:sym typeface="Georgia"/>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300" dirty="0" smtClean="0"/>
              <a:t>VDEM Structure &amp; Updates</a:t>
            </a:r>
            <a:endParaRPr lang="en-US" sz="3300" dirty="0"/>
          </a:p>
        </p:txBody>
      </p:sp>
      <p:sp>
        <p:nvSpPr>
          <p:cNvPr id="3" name="Text Placeholder 2"/>
          <p:cNvSpPr>
            <a:spLocks noGrp="1"/>
          </p:cNvSpPr>
          <p:nvPr>
            <p:ph type="body" idx="1"/>
          </p:nvPr>
        </p:nvSpPr>
        <p:spPr>
          <a:xfrm>
            <a:off x="457200" y="1524000"/>
            <a:ext cx="8229600" cy="4419600"/>
          </a:xfrm>
        </p:spPr>
        <p:txBody>
          <a:bodyPr>
            <a:normAutofit fontScale="92500"/>
          </a:bodyPr>
          <a:lstStyle/>
          <a:p>
            <a:pPr>
              <a:spcAft>
                <a:spcPts val="600"/>
              </a:spcAft>
            </a:pPr>
            <a:r>
              <a:rPr lang="en-US" sz="2000" dirty="0" smtClean="0"/>
              <a:t>Absorbed ISP Division from VITA (now called 9-1-1 and Geospatial Services NGS)</a:t>
            </a:r>
          </a:p>
          <a:p>
            <a:pPr>
              <a:spcAft>
                <a:spcPts val="600"/>
              </a:spcAft>
              <a:buNone/>
            </a:pPr>
            <a:endParaRPr lang="en-US" sz="2000" dirty="0" smtClean="0"/>
          </a:p>
          <a:p>
            <a:pPr>
              <a:spcAft>
                <a:spcPts val="600"/>
              </a:spcAft>
            </a:pPr>
            <a:r>
              <a:rPr lang="en-US" sz="2000" dirty="0" smtClean="0"/>
              <a:t>Reorganization created four new </a:t>
            </a:r>
            <a:r>
              <a:rPr lang="en-US" sz="2000" dirty="0"/>
              <a:t>bureaus </a:t>
            </a:r>
            <a:r>
              <a:rPr lang="en-US" sz="2000" dirty="0" smtClean="0"/>
              <a:t>as of July 1 – NGS, </a:t>
            </a:r>
            <a:r>
              <a:rPr lang="en-US" sz="2000" dirty="0"/>
              <a:t>Financial Management, Chief of VEST, Chief of </a:t>
            </a:r>
            <a:r>
              <a:rPr lang="en-US" sz="2000" dirty="0" smtClean="0"/>
              <a:t>Staff (see next slide for org chart)</a:t>
            </a:r>
          </a:p>
          <a:p>
            <a:pPr>
              <a:spcAft>
                <a:spcPts val="600"/>
              </a:spcAft>
              <a:buNone/>
            </a:pPr>
            <a:endParaRPr lang="en-US" sz="2000" dirty="0" smtClean="0"/>
          </a:p>
          <a:p>
            <a:pPr>
              <a:spcAft>
                <a:spcPts val="600"/>
              </a:spcAft>
            </a:pPr>
            <a:r>
              <a:rPr lang="en-US" sz="2000" dirty="0" smtClean="0"/>
              <a:t>Currently operating virtually due to COVID-19</a:t>
            </a:r>
          </a:p>
          <a:p>
            <a:pPr>
              <a:spcAft>
                <a:spcPts val="600"/>
              </a:spcAft>
              <a:buNone/>
            </a:pPr>
            <a:endParaRPr lang="en-US" sz="2000" b="1" u="sng" dirty="0" smtClean="0"/>
          </a:p>
          <a:p>
            <a:pPr>
              <a:spcAft>
                <a:spcPts val="600"/>
              </a:spcAft>
            </a:pPr>
            <a:r>
              <a:rPr lang="en-US" sz="2000" dirty="0" smtClean="0"/>
              <a:t>Currently activated for several concurrent emergency declarations </a:t>
            </a:r>
          </a:p>
          <a:p>
            <a:pPr lvl="1">
              <a:spcAft>
                <a:spcPts val="600"/>
              </a:spcAft>
              <a:buFont typeface="Courier New" pitchFamily="49" charset="0"/>
              <a:buChar char="o"/>
            </a:pPr>
            <a:r>
              <a:rPr lang="en-US" sz="2000" dirty="0" smtClean="0"/>
              <a:t>COVID-19, First Amendment Events, now in recovery phase for TS Isaias</a:t>
            </a:r>
          </a:p>
          <a:p>
            <a:pPr lvl="1"/>
            <a:endParaRPr lang="en-US" dirty="0"/>
          </a:p>
          <a:p>
            <a:pPr lvl="1"/>
            <a:endParaRPr lang="en-US" dirty="0" smtClean="0"/>
          </a:p>
        </p:txBody>
      </p:sp>
      <p:sp>
        <p:nvSpPr>
          <p:cNvPr id="4" name="Slide Number Placeholder 3"/>
          <p:cNvSpPr>
            <a:spLocks noGrp="1"/>
          </p:cNvSpPr>
          <p:nvPr>
            <p:ph type="sldNum" sz="quarter" idx="2"/>
          </p:nvPr>
        </p:nvSpPr>
        <p:spPr/>
        <p:txBody>
          <a:bodyPr/>
          <a:lstStyle/>
          <a:p>
            <a:fld id="{86CB4B4D-7CA3-9044-876B-883B54F8677D}" type="slidenum">
              <a:rPr lang="en-US" smtClean="0"/>
              <a:pPr/>
              <a:t>4</a:t>
            </a:fld>
            <a:endParaRPr lang="en-US"/>
          </a:p>
        </p:txBody>
      </p:sp>
    </p:spTree>
    <p:extLst>
      <p:ext uri="{BB962C8B-B14F-4D97-AF65-F5344CB8AC3E}">
        <p14:creationId xmlns:p14="http://schemas.microsoft.com/office/powerpoint/2010/main" val="251713596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rg Chart for Hurricane Webinar.png"/>
          <p:cNvPicPr>
            <a:picLocks noChangeAspect="1"/>
          </p:cNvPicPr>
          <p:nvPr/>
        </p:nvPicPr>
        <p:blipFill>
          <a:blip r:embed="rId2" cstate="print"/>
          <a:srcRect l="4464" r="3572" b="17857"/>
          <a:stretch>
            <a:fillRect/>
          </a:stretch>
        </p:blipFill>
        <p:spPr>
          <a:xfrm>
            <a:off x="304800" y="0"/>
            <a:ext cx="8647043" cy="5792680"/>
          </a:xfrm>
          <a:prstGeom prst="rect">
            <a:avLst/>
          </a:prstGeom>
        </p:spPr>
      </p:pic>
      <p:sp>
        <p:nvSpPr>
          <p:cNvPr id="3" name="Slide Number Placeholder 2"/>
          <p:cNvSpPr>
            <a:spLocks noGrp="1"/>
          </p:cNvSpPr>
          <p:nvPr>
            <p:ph type="sldNum" sz="quarter" idx="2"/>
          </p:nvPr>
        </p:nvSpPr>
        <p:spPr/>
        <p:txBody>
          <a:bodyPr/>
          <a:lstStyle/>
          <a:p>
            <a:fld id="{86CB4B4D-7CA3-9044-876B-883B54F8677D}" type="slidenum">
              <a:rPr lang="en-US" smtClean="0"/>
              <a:pPr/>
              <a:t>5</a:t>
            </a:fld>
            <a:endParaRPr lang="en-US"/>
          </a:p>
        </p:txBody>
      </p:sp>
    </p:spTree>
    <p:extLst>
      <p:ext uri="{BB962C8B-B14F-4D97-AF65-F5344CB8AC3E}">
        <p14:creationId xmlns:p14="http://schemas.microsoft.com/office/powerpoint/2010/main" val="381905564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1"/>
          </a:xfrm>
        </p:spPr>
        <p:txBody>
          <a:bodyPr>
            <a:noAutofit/>
          </a:bodyPr>
          <a:lstStyle/>
          <a:p>
            <a:pPr algn="ctr"/>
            <a:r>
              <a:rPr lang="en-US" sz="3300" dirty="0" smtClean="0"/>
              <a:t>VDEM Disaster Services</a:t>
            </a:r>
            <a:r>
              <a:rPr lang="en-US" sz="4000" dirty="0" smtClean="0"/>
              <a:t/>
            </a:r>
            <a:br>
              <a:rPr lang="en-US" sz="4000" dirty="0" smtClean="0"/>
            </a:br>
            <a:r>
              <a:rPr lang="en-US" sz="2000" dirty="0" smtClean="0"/>
              <a:t>- John </a:t>
            </a:r>
            <a:r>
              <a:rPr lang="en-US" sz="2000" dirty="0" err="1" smtClean="0"/>
              <a:t>Northon</a:t>
            </a:r>
            <a:r>
              <a:rPr lang="en-US" sz="2000" dirty="0" smtClean="0"/>
              <a:t>, VDEM</a:t>
            </a:r>
            <a:endParaRPr lang="en-US" sz="2000" dirty="0"/>
          </a:p>
        </p:txBody>
      </p:sp>
      <p:sp>
        <p:nvSpPr>
          <p:cNvPr id="3" name="Text Placeholder 2"/>
          <p:cNvSpPr>
            <a:spLocks noGrp="1"/>
          </p:cNvSpPr>
          <p:nvPr>
            <p:ph type="body" idx="1"/>
          </p:nvPr>
        </p:nvSpPr>
        <p:spPr>
          <a:xfrm>
            <a:off x="457200" y="2133600"/>
            <a:ext cx="8572500" cy="3193158"/>
          </a:xfrm>
        </p:spPr>
        <p:txBody>
          <a:bodyPr>
            <a:normAutofit lnSpcReduction="10000"/>
          </a:bodyPr>
          <a:lstStyle/>
          <a:p>
            <a:r>
              <a:rPr lang="en-US" sz="2400" dirty="0" smtClean="0"/>
              <a:t>Consists of Planning, Response Programs, Regional Support East, and Regional Support West</a:t>
            </a:r>
          </a:p>
          <a:p>
            <a:pPr>
              <a:buNone/>
            </a:pPr>
            <a:endParaRPr lang="en-US" sz="2400" dirty="0" smtClean="0"/>
          </a:p>
          <a:p>
            <a:r>
              <a:rPr lang="en-US" sz="2400" dirty="0" smtClean="0"/>
              <a:t>Search and Rescue</a:t>
            </a:r>
          </a:p>
          <a:p>
            <a:pPr>
              <a:buNone/>
            </a:pPr>
            <a:endParaRPr lang="en-US" sz="2400" dirty="0" smtClean="0"/>
          </a:p>
          <a:p>
            <a:r>
              <a:rPr lang="en-US" sz="2400" dirty="0" smtClean="0"/>
              <a:t>Hazardous Materials</a:t>
            </a:r>
          </a:p>
          <a:p>
            <a:pPr>
              <a:buNone/>
            </a:pPr>
            <a:endParaRPr lang="en-US" sz="2400" dirty="0" smtClean="0"/>
          </a:p>
          <a:p>
            <a:r>
              <a:rPr lang="en-US" sz="2400" dirty="0" smtClean="0"/>
              <a:t>Provide support to local partners</a:t>
            </a:r>
          </a:p>
          <a:p>
            <a:endParaRPr lang="en-US" dirty="0"/>
          </a:p>
        </p:txBody>
      </p:sp>
      <p:sp>
        <p:nvSpPr>
          <p:cNvPr id="4" name="TextBox 3"/>
          <p:cNvSpPr txBox="1"/>
          <p:nvPr/>
        </p:nvSpPr>
        <p:spPr>
          <a:xfrm>
            <a:off x="2590800" y="609600"/>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Georgia"/>
              <a:ea typeface="Georgia"/>
              <a:cs typeface="Georgia"/>
              <a:sym typeface="Georgia"/>
            </a:endParaRPr>
          </a:p>
        </p:txBody>
      </p:sp>
      <p:sp>
        <p:nvSpPr>
          <p:cNvPr id="5" name="Slide Number Placeholder 4"/>
          <p:cNvSpPr>
            <a:spLocks noGrp="1"/>
          </p:cNvSpPr>
          <p:nvPr>
            <p:ph type="sldNum" sz="quarter" idx="2"/>
          </p:nvPr>
        </p:nvSpPr>
        <p:spPr/>
        <p:txBody>
          <a:bodyPr/>
          <a:lstStyle/>
          <a:p>
            <a:fld id="{86CB4B4D-7CA3-9044-876B-883B54F8677D}" type="slidenum">
              <a:rPr lang="en-US" smtClean="0"/>
              <a:pPr/>
              <a:t>6</a:t>
            </a:fld>
            <a:endParaRPr lang="en-US"/>
          </a:p>
        </p:txBody>
      </p:sp>
    </p:spTree>
    <p:extLst>
      <p:ext uri="{BB962C8B-B14F-4D97-AF65-F5344CB8AC3E}">
        <p14:creationId xmlns:p14="http://schemas.microsoft.com/office/powerpoint/2010/main" val="334675745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VDEM Regions</a:t>
            </a:r>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pPr/>
              <a:t>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43000"/>
            <a:ext cx="8725759" cy="4642104"/>
          </a:xfrm>
          <a:prstGeom prst="rect">
            <a:avLst/>
          </a:prstGeom>
        </p:spPr>
      </p:pic>
    </p:spTree>
    <p:extLst>
      <p:ext uri="{BB962C8B-B14F-4D97-AF65-F5344CB8AC3E}">
        <p14:creationId xmlns:p14="http://schemas.microsoft.com/office/powerpoint/2010/main" val="347743571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1"/>
          </a:xfrm>
        </p:spPr>
        <p:txBody>
          <a:bodyPr>
            <a:normAutofit/>
          </a:bodyPr>
          <a:lstStyle/>
          <a:p>
            <a:pPr algn="ctr"/>
            <a:r>
              <a:rPr lang="en-US" sz="3300" dirty="0" smtClean="0"/>
              <a:t>Operational Awareness and Tips	</a:t>
            </a:r>
            <a:br>
              <a:rPr lang="en-US" sz="3300" dirty="0" smtClean="0"/>
            </a:br>
            <a:r>
              <a:rPr lang="en-US" sz="2000" dirty="0" smtClean="0"/>
              <a:t>- John </a:t>
            </a:r>
            <a:r>
              <a:rPr lang="en-US" sz="2000" dirty="0" err="1" smtClean="0"/>
              <a:t>Northon</a:t>
            </a:r>
            <a:r>
              <a:rPr lang="en-US" sz="2000" dirty="0" smtClean="0"/>
              <a:t>, VDEM</a:t>
            </a:r>
            <a:endParaRPr lang="en-US" sz="2000" dirty="0"/>
          </a:p>
        </p:txBody>
      </p:sp>
      <p:sp>
        <p:nvSpPr>
          <p:cNvPr id="3" name="Text Placeholder 2"/>
          <p:cNvSpPr>
            <a:spLocks noGrp="1"/>
          </p:cNvSpPr>
          <p:nvPr>
            <p:ph type="body" idx="1"/>
          </p:nvPr>
        </p:nvSpPr>
        <p:spPr>
          <a:xfrm>
            <a:off x="457200" y="1219200"/>
            <a:ext cx="8229600" cy="4724400"/>
          </a:xfrm>
        </p:spPr>
        <p:txBody>
          <a:bodyPr>
            <a:normAutofit/>
          </a:bodyPr>
          <a:lstStyle/>
          <a:p>
            <a:r>
              <a:rPr lang="en-US" sz="2200" dirty="0" smtClean="0"/>
              <a:t>Localities using </a:t>
            </a:r>
            <a:r>
              <a:rPr lang="en-US" sz="2200" dirty="0" err="1" smtClean="0"/>
              <a:t>WebEOC</a:t>
            </a:r>
            <a:r>
              <a:rPr lang="en-US" sz="2200" dirty="0" smtClean="0"/>
              <a:t> to place resources and supply request prior to event</a:t>
            </a:r>
          </a:p>
          <a:p>
            <a:r>
              <a:rPr lang="en-US" sz="2200" dirty="0" smtClean="0"/>
              <a:t>Having staff trained and using Crisis Track software</a:t>
            </a:r>
          </a:p>
          <a:p>
            <a:r>
              <a:rPr lang="en-US" sz="2200" dirty="0" smtClean="0"/>
              <a:t>Know your neighboring jurisdictions resources and have MOU’s in place</a:t>
            </a:r>
          </a:p>
          <a:p>
            <a:r>
              <a:rPr lang="en-US" sz="2200" dirty="0" smtClean="0"/>
              <a:t>Understand your local evacuation clearance times to allow adequate time for residents to evacuate</a:t>
            </a:r>
          </a:p>
          <a:p>
            <a:r>
              <a:rPr lang="en-US" sz="2200" dirty="0" smtClean="0"/>
              <a:t>Inland regions need to be aware of inland flooding with </a:t>
            </a:r>
            <a:r>
              <a:rPr lang="en-US" sz="2200" smtClean="0"/>
              <a:t>tropical systems</a:t>
            </a:r>
            <a:endParaRPr lang="en-US" sz="2200" dirty="0" smtClean="0"/>
          </a:p>
        </p:txBody>
      </p:sp>
      <p:sp>
        <p:nvSpPr>
          <p:cNvPr id="4" name="Slide Number Placeholder 3"/>
          <p:cNvSpPr>
            <a:spLocks noGrp="1"/>
          </p:cNvSpPr>
          <p:nvPr>
            <p:ph type="sldNum" sz="quarter" idx="2"/>
          </p:nvPr>
        </p:nvSpPr>
        <p:spPr/>
        <p:txBody>
          <a:bodyPr/>
          <a:lstStyle/>
          <a:p>
            <a:fld id="{86CB4B4D-7CA3-9044-876B-883B54F8677D}" type="slidenum">
              <a:rPr lang="en-US" smtClean="0"/>
              <a:pPr/>
              <a:t>8</a:t>
            </a:fld>
            <a:endParaRPr lang="en-US"/>
          </a:p>
        </p:txBody>
      </p:sp>
    </p:spTree>
    <p:extLst>
      <p:ext uri="{BB962C8B-B14F-4D97-AF65-F5344CB8AC3E}">
        <p14:creationId xmlns:p14="http://schemas.microsoft.com/office/powerpoint/2010/main" val="397096238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24000"/>
            <a:ext cx="8229600" cy="4419600"/>
          </a:xfrm>
        </p:spPr>
        <p:txBody>
          <a:bodyPr>
            <a:normAutofit/>
          </a:bodyPr>
          <a:lstStyle/>
          <a:p>
            <a:r>
              <a:rPr lang="en-US" sz="2200" dirty="0" smtClean="0"/>
              <a:t>Personnel limitations are likely</a:t>
            </a:r>
          </a:p>
          <a:p>
            <a:r>
              <a:rPr lang="en-US" sz="2200" dirty="0" smtClean="0"/>
              <a:t>Resource limitations likely (in-state mutual aid &amp; EMAC)</a:t>
            </a:r>
          </a:p>
          <a:p>
            <a:r>
              <a:rPr lang="en-US" sz="2200" dirty="0" smtClean="0"/>
              <a:t>Health protection measures add complexity and cost</a:t>
            </a:r>
          </a:p>
          <a:p>
            <a:r>
              <a:rPr lang="en-US" sz="2200" dirty="0" smtClean="0"/>
              <a:t>Economic impact of COVID-19 will increase dependence on government services</a:t>
            </a:r>
          </a:p>
          <a:p>
            <a:r>
              <a:rPr lang="en-US" sz="2200" dirty="0" smtClean="0"/>
              <a:t>Traditional sheltering strategies not preferred</a:t>
            </a:r>
          </a:p>
          <a:p>
            <a:r>
              <a:rPr lang="en-US" sz="2200" dirty="0" smtClean="0"/>
              <a:t>Coordination with public health is essential at every level of response</a:t>
            </a:r>
          </a:p>
          <a:p>
            <a:r>
              <a:rPr lang="en-US" sz="2200" dirty="0" smtClean="0"/>
              <a:t>Partnership with local businesses may help fill gap</a:t>
            </a:r>
          </a:p>
          <a:p>
            <a:r>
              <a:rPr lang="en-US" sz="2200" dirty="0" smtClean="0"/>
              <a:t>Many aspects of response and recovery will be virtual</a:t>
            </a:r>
            <a:endParaRPr lang="en-US" sz="2200" dirty="0"/>
          </a:p>
        </p:txBody>
      </p:sp>
      <p:sp>
        <p:nvSpPr>
          <p:cNvPr id="4" name="Title 1"/>
          <p:cNvSpPr>
            <a:spLocks noGrp="1"/>
          </p:cNvSpPr>
          <p:nvPr>
            <p:ph type="title"/>
          </p:nvPr>
        </p:nvSpPr>
        <p:spPr/>
        <p:txBody>
          <a:bodyPr>
            <a:normAutofit/>
          </a:bodyPr>
          <a:lstStyle/>
          <a:p>
            <a:pPr algn="ctr"/>
            <a:r>
              <a:rPr lang="en-US" sz="3300" dirty="0" smtClean="0"/>
              <a:t>Planning Assumptions</a:t>
            </a:r>
            <a:r>
              <a:rPr lang="en-US" sz="2700" dirty="0" smtClean="0"/>
              <a:t/>
            </a:r>
            <a:br>
              <a:rPr lang="en-US" sz="2700" dirty="0" smtClean="0"/>
            </a:br>
            <a:r>
              <a:rPr lang="en-US" sz="2000" dirty="0" smtClean="0"/>
              <a:t>– John </a:t>
            </a:r>
            <a:r>
              <a:rPr lang="en-US" sz="2000" dirty="0" err="1" smtClean="0"/>
              <a:t>Northon</a:t>
            </a:r>
            <a:r>
              <a:rPr lang="en-US" sz="2000" dirty="0" smtClean="0"/>
              <a:t>, VDEM</a:t>
            </a:r>
            <a:endParaRPr lang="en-US" sz="2000" dirty="0"/>
          </a:p>
        </p:txBody>
      </p:sp>
      <p:sp>
        <p:nvSpPr>
          <p:cNvPr id="5" name="Slide Number Placeholder 4"/>
          <p:cNvSpPr>
            <a:spLocks noGrp="1"/>
          </p:cNvSpPr>
          <p:nvPr>
            <p:ph type="sldNum" sz="quarter" idx="2"/>
          </p:nvPr>
        </p:nvSpPr>
        <p:spPr/>
        <p:txBody>
          <a:bodyPr/>
          <a:lstStyle/>
          <a:p>
            <a:fld id="{86CB4B4D-7CA3-9044-876B-883B54F8677D}" type="slidenum">
              <a:rPr lang="en-US" smtClean="0"/>
              <a:pPr/>
              <a:t>9</a:t>
            </a:fld>
            <a:endParaRPr lang="en-US"/>
          </a:p>
        </p:txBody>
      </p:sp>
    </p:spTree>
    <p:extLst>
      <p:ext uri="{BB962C8B-B14F-4D97-AF65-F5344CB8AC3E}">
        <p14:creationId xmlns:p14="http://schemas.microsoft.com/office/powerpoint/2010/main" val="92302054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Apex">
  <a:themeElements>
    <a:clrScheme name="Apex">
      <a:dk1>
        <a:srgbClr val="000000"/>
      </a:dk1>
      <a:lt1>
        <a:srgbClr val="1B3668"/>
      </a:lt1>
      <a:dk2>
        <a:srgbClr val="A7A7A7"/>
      </a:dk2>
      <a:lt2>
        <a:srgbClr val="535353"/>
      </a:lt2>
      <a:accent1>
        <a:srgbClr val="1B3668"/>
      </a:accent1>
      <a:accent2>
        <a:srgbClr val="E31837"/>
      </a:accent2>
      <a:accent3>
        <a:srgbClr val="648C1A"/>
      </a:accent3>
      <a:accent4>
        <a:srgbClr val="8064A2"/>
      </a:accent4>
      <a:accent5>
        <a:srgbClr val="4BACC6"/>
      </a:accent5>
      <a:accent6>
        <a:srgbClr val="FF9E16"/>
      </a:accent6>
      <a:hlink>
        <a:srgbClr val="0000FF"/>
      </a:hlink>
      <a:folHlink>
        <a:srgbClr val="FF00FF"/>
      </a:folHlink>
    </a:clrScheme>
    <a:fontScheme name="Apex">
      <a:majorFont>
        <a:latin typeface="Calibri"/>
        <a:ea typeface="Calibri"/>
        <a:cs typeface="Calibri"/>
      </a:majorFont>
      <a:minorFont>
        <a:latin typeface="Helvetica"/>
        <a:ea typeface="Helvetica"/>
        <a:cs typeface="Helvetica"/>
      </a:minorFont>
    </a:fontScheme>
    <a:fmtScheme name="Apex">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90500" dist="228600" dir="2700000" rotWithShape="0">
              <a:srgbClr val="000000">
                <a:alpha val="25500"/>
              </a:srgbClr>
            </a:outerShdw>
          </a:effectLst>
        </a:effectStyle>
        <a:effectStyle>
          <a:effectLst>
            <a:outerShdw blurRad="190500" dist="228600" dir="2700000" rotWithShape="0">
              <a:srgbClr val="000000">
                <a:alpha val="25500"/>
              </a:srgbClr>
            </a:outerShdw>
          </a:effectLst>
        </a:effectStyle>
        <a:effectStyle>
          <a:effectLst>
            <a:outerShdw blurRad="127000" dist="101600" dir="27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90500" dist="228600" dir="2700000" rotWithShape="0">
            <a:srgbClr val="000000">
              <a:alpha val="255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127000" dist="101600" dir="27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Apex">
  <a:themeElements>
    <a:clrScheme name="Apex">
      <a:dk1>
        <a:srgbClr val="000000"/>
      </a:dk1>
      <a:lt1>
        <a:srgbClr val="FFFFFF"/>
      </a:lt1>
      <a:dk2>
        <a:srgbClr val="A7A7A7"/>
      </a:dk2>
      <a:lt2>
        <a:srgbClr val="535353"/>
      </a:lt2>
      <a:accent1>
        <a:srgbClr val="1B3668"/>
      </a:accent1>
      <a:accent2>
        <a:srgbClr val="E31837"/>
      </a:accent2>
      <a:accent3>
        <a:srgbClr val="648C1A"/>
      </a:accent3>
      <a:accent4>
        <a:srgbClr val="8064A2"/>
      </a:accent4>
      <a:accent5>
        <a:srgbClr val="4BACC6"/>
      </a:accent5>
      <a:accent6>
        <a:srgbClr val="FF9E16"/>
      </a:accent6>
      <a:hlink>
        <a:srgbClr val="0000FF"/>
      </a:hlink>
      <a:folHlink>
        <a:srgbClr val="FF00FF"/>
      </a:folHlink>
    </a:clrScheme>
    <a:fontScheme name="Apex">
      <a:majorFont>
        <a:latin typeface="Calibri"/>
        <a:ea typeface="Calibri"/>
        <a:cs typeface="Calibri"/>
      </a:majorFont>
      <a:minorFont>
        <a:latin typeface="Helvetica"/>
        <a:ea typeface="Helvetica"/>
        <a:cs typeface="Helvetica"/>
      </a:minorFont>
    </a:fontScheme>
    <a:fmtScheme name="Apex">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90500" dist="228600" dir="2700000" rotWithShape="0">
              <a:srgbClr val="000000">
                <a:alpha val="25500"/>
              </a:srgbClr>
            </a:outerShdw>
          </a:effectLst>
        </a:effectStyle>
        <a:effectStyle>
          <a:effectLst>
            <a:outerShdw blurRad="190500" dist="228600" dir="2700000" rotWithShape="0">
              <a:srgbClr val="000000">
                <a:alpha val="25500"/>
              </a:srgbClr>
            </a:outerShdw>
          </a:effectLst>
        </a:effectStyle>
        <a:effectStyle>
          <a:effectLst>
            <a:outerShdw blurRad="127000" dist="101600" dir="27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90500" dist="228600" dir="2700000" rotWithShape="0">
            <a:srgbClr val="000000">
              <a:alpha val="255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127000" dist="101600" dir="27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5B6BDCFC0DAB64E94C90FC8D12BE7A1" ma:contentTypeVersion="12" ma:contentTypeDescription="Create a new document." ma:contentTypeScope="" ma:versionID="389ad65a29723c25534e23dadfbe7884">
  <xsd:schema xmlns:xsd="http://www.w3.org/2001/XMLSchema" xmlns:xs="http://www.w3.org/2001/XMLSchema" xmlns:p="http://schemas.microsoft.com/office/2006/metadata/properties" xmlns:ns1="http://schemas.microsoft.com/sharepoint/v3" xmlns:ns2="0f0e8ac0-e5b4-4867-8058-e4525de63436" xmlns:ns3="59bbb2d0-248b-43cb-9d64-2158f2caa579" targetNamespace="http://schemas.microsoft.com/office/2006/metadata/properties" ma:root="true" ma:fieldsID="36d4c8666dbb200c9dfdbd4a235ac0cf" ns1:_="" ns2:_="" ns3:_="">
    <xsd:import namespace="http://schemas.microsoft.com/sharepoint/v3"/>
    <xsd:import namespace="0f0e8ac0-e5b4-4867-8058-e4525de63436"/>
    <xsd:import namespace="59bbb2d0-248b-43cb-9d64-2158f2caa579"/>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f0e8ac0-e5b4-4867-8058-e4525de6343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bbb2d0-248b-43cb-9d64-2158f2caa57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F9D60E1-294D-4E19-B3D7-5B8B7199F1D7}">
  <ds:schemaRefs>
    <ds:schemaRef ds:uri="http://schemas.microsoft.com/sharepoint/v3/contenttype/forms"/>
  </ds:schemaRefs>
</ds:datastoreItem>
</file>

<file path=customXml/itemProps2.xml><?xml version="1.0" encoding="utf-8"?>
<ds:datastoreItem xmlns:ds="http://schemas.openxmlformats.org/officeDocument/2006/customXml" ds:itemID="{FE04A955-03C5-4639-BD2C-D0E890D42B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f0e8ac0-e5b4-4867-8058-e4525de63436"/>
    <ds:schemaRef ds:uri="59bbb2d0-248b-43cb-9d64-2158f2caa5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5DA92C-D197-4D26-87CB-16C384CECEAB}">
  <ds:schemaRefs>
    <ds:schemaRef ds:uri="http://www.w3.org/XML/1998/namespace"/>
    <ds:schemaRef ds:uri="http://purl.org/dc/dcmitype/"/>
    <ds:schemaRef ds:uri="http://schemas.microsoft.com/office/2006/documentManagement/types"/>
    <ds:schemaRef ds:uri="http://schemas.microsoft.com/office/2006/metadata/properties"/>
    <ds:schemaRef ds:uri="59bbb2d0-248b-43cb-9d64-2158f2caa579"/>
    <ds:schemaRef ds:uri="http://purl.org/dc/elements/1.1/"/>
    <ds:schemaRef ds:uri="http://schemas.microsoft.com/office/infopath/2007/PartnerControls"/>
    <ds:schemaRef ds:uri="http://schemas.openxmlformats.org/package/2006/metadata/core-properties"/>
    <ds:schemaRef ds:uri="0f0e8ac0-e5b4-4867-8058-e4525de63436"/>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5044</TotalTime>
  <Words>739</Words>
  <Application>Microsoft Office PowerPoint</Application>
  <PresentationFormat>On-screen Show (4:3)</PresentationFormat>
  <Paragraphs>131</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Calibri</vt:lpstr>
      <vt:lpstr>Courier New</vt:lpstr>
      <vt:lpstr>Georgia</vt:lpstr>
      <vt:lpstr>Open Sans</vt:lpstr>
      <vt:lpstr>Source Sans Pro Black</vt:lpstr>
      <vt:lpstr>Source Sans Pro Semibold</vt:lpstr>
      <vt:lpstr>Apex</vt:lpstr>
      <vt:lpstr>PowerPoint Presentation</vt:lpstr>
      <vt:lpstr>State Coordinator of Emergency Management Curtis Brown</vt:lpstr>
      <vt:lpstr>2020 Atlantic Hurricane Season Outlook</vt:lpstr>
      <vt:lpstr>VDEM Structure &amp; Updates</vt:lpstr>
      <vt:lpstr>PowerPoint Presentation</vt:lpstr>
      <vt:lpstr>VDEM Disaster Services - John Northon, VDEM</vt:lpstr>
      <vt:lpstr>VDEM Regions</vt:lpstr>
      <vt:lpstr>Operational Awareness and Tips  - John Northon, VDEM</vt:lpstr>
      <vt:lpstr>Planning Assumptions – John Northon, VDEM</vt:lpstr>
      <vt:lpstr>Sheltering Considerations in the COVID Environment  – Michelle Pope, VDSS</vt:lpstr>
      <vt:lpstr>Sheltering Considerations in the COVID Environment  – Michelle Pope, VDSS</vt:lpstr>
      <vt:lpstr>Sheltering Considerations in the COVID Environment  – Michelle Pope, VDSS</vt:lpstr>
      <vt:lpstr>Virginia Emergency Support Team – Michelle Oblinsky, VDEM</vt:lpstr>
      <vt:lpstr>Diversity, Equity, and Inclusion Efforts  – Dr. Lauren Powell, HEWG</vt:lpstr>
      <vt:lpstr>Public Communications Efforts  – Lauren Opett, VDEM</vt:lpstr>
      <vt:lpstr>Public Communications Efforts  – Lauren Opett, VDEM</vt:lpstr>
      <vt:lpstr>Know Your Zone (KYZ) and Hurricane Guide During COVID-19 Pandemic</vt:lpstr>
      <vt:lpstr>Virginia Sales Tax Holiday August 7-9, 2020</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Dillon</dc:creator>
  <cp:lastModifiedBy>VITA Program</cp:lastModifiedBy>
  <cp:revision>52</cp:revision>
  <dcterms:modified xsi:type="dcterms:W3CDTF">2020-08-07T15:49:20Z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0x010100A5B6BDCFC0DAB64E94C90FC8D12BE7A1</vt:lpwstr>
  </property>
</Properties>
</file>