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  <p:sldMasterId id="2147483660" r:id="rId2"/>
    <p:sldMasterId id="2147483648" r:id="rId3"/>
  </p:sldMasterIdLst>
  <p:notesMasterIdLst>
    <p:notesMasterId r:id="rId13"/>
  </p:notesMasterIdLst>
  <p:handoutMasterIdLst>
    <p:handoutMasterId r:id="rId14"/>
  </p:handoutMasterIdLst>
  <p:sldIdLst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3" r:id="rId1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2333"/>
    <a:srgbClr val="6D6E71"/>
    <a:srgbClr val="1FA374"/>
    <a:srgbClr val="34586B"/>
    <a:srgbClr val="00674B"/>
    <a:srgbClr val="6C6E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89942" autoAdjust="0"/>
  </p:normalViewPr>
  <p:slideViewPr>
    <p:cSldViewPr snapToGrid="0">
      <p:cViewPr varScale="1">
        <p:scale>
          <a:sx n="103" d="100"/>
          <a:sy n="103" d="100"/>
        </p:scale>
        <p:origin x="624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199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Applied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Food only</c:v>
                </c:pt>
                <c:pt idx="1">
                  <c:v>Food + Expansion</c:v>
                </c:pt>
                <c:pt idx="2">
                  <c:v>Expansion</c:v>
                </c:pt>
                <c:pt idx="3">
                  <c:v>Interruption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</c:v>
                </c:pt>
                <c:pt idx="1">
                  <c:v>12</c:v>
                </c:pt>
                <c:pt idx="2">
                  <c:v>17</c:v>
                </c:pt>
                <c:pt idx="3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10-43F5-B854-6D933C47C33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Funded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Food only</c:v>
                </c:pt>
                <c:pt idx="1">
                  <c:v>Food + Expansion</c:v>
                </c:pt>
                <c:pt idx="2">
                  <c:v>Expansion</c:v>
                </c:pt>
                <c:pt idx="3">
                  <c:v>Interruption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5</c:v>
                </c:pt>
                <c:pt idx="1">
                  <c:v>8</c:v>
                </c:pt>
                <c:pt idx="2">
                  <c:v>15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10-43F5-B854-6D933C47C3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628881360"/>
        <c:axId val="633705056"/>
      </c:barChart>
      <c:catAx>
        <c:axId val="628881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3705056"/>
        <c:crosses val="autoZero"/>
        <c:auto val="1"/>
        <c:lblAlgn val="ctr"/>
        <c:lblOffset val="100"/>
        <c:noMultiLvlLbl val="0"/>
      </c:catAx>
      <c:valAx>
        <c:axId val="633705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8881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34C3A691-3AD7-4E76-995C-0440351921CC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ABF4D070-8093-4FE3-82E1-9FCB386A8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464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844A411-BDB4-4750-B398-227BAAC65AB2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CACE111C-AEA7-49B5-BB73-4052EA7E04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493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CE111C-AEA7-49B5-BB73-4052EA7E04F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987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$6.194 million in requests from 71 organizations</a:t>
            </a:r>
          </a:p>
          <a:p>
            <a:r>
              <a:rPr lang="en-US" dirty="0"/>
              <a:t>Funded $2.3 million for 53 organizations</a:t>
            </a:r>
          </a:p>
          <a:p>
            <a:r>
              <a:rPr lang="en-US" dirty="0"/>
              <a:t>Funding allocations were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Direct services received 85% of their total eligible expense request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Mixed services received 50% of total eligible expense request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Educational/Social Support services received 40% of eligible expense request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Had 2 reviewers plus Program Evaluation staff review each application</a:t>
            </a:r>
          </a:p>
          <a:p>
            <a:r>
              <a:rPr lang="en-US" dirty="0"/>
              <a:t>Also applied a quality control/ reliability anchor for 20% of applications</a:t>
            </a:r>
          </a:p>
          <a:p>
            <a:endParaRPr lang="en-US" dirty="0"/>
          </a:p>
          <a:p>
            <a:r>
              <a:rPr lang="en-US" dirty="0"/>
              <a:t>We defined direct life-sustaining services as any service that directly provides residents with health care, mental health care, food assistance, or housing assistance</a:t>
            </a:r>
          </a:p>
          <a:p>
            <a:r>
              <a:rPr lang="en-US" dirty="0"/>
              <a:t>Mixed services were defined as a combination of services that may include some direct service to a portion of the </a:t>
            </a:r>
            <a:r>
              <a:rPr lang="en-US" dirty="0" err="1"/>
              <a:t>clientle</a:t>
            </a:r>
            <a:r>
              <a:rPr lang="en-US" dirty="0"/>
              <a:t> and other services may be indirect, social or educational in nature.</a:t>
            </a:r>
          </a:p>
          <a:p>
            <a:r>
              <a:rPr lang="en-US" dirty="0"/>
              <a:t>Educational/Social Support services include after-school activities, camps, literacy initiatives, museums, etc.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CE111C-AEA7-49B5-BB73-4052EA7E04F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061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8848" y="-40585"/>
            <a:ext cx="5500353" cy="2286521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33826" y="2707403"/>
            <a:ext cx="11524343" cy="1325563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sz="4000" dirty="0"/>
              <a:t>Presentation Title, Rockwell font, 40 pt.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333827" y="4470399"/>
            <a:ext cx="11524343" cy="1190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sz="2800" dirty="0"/>
              <a:t>Meeting Name, Verdana font, 28 pt.</a:t>
            </a:r>
          </a:p>
          <a:p>
            <a:r>
              <a:rPr lang="en-US" sz="2800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827522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li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165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ingle colum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34852" y="130629"/>
            <a:ext cx="11513712" cy="119493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z="4000" dirty="0"/>
              <a:t>Slide Title – Rockwell font, not bold, 40 pt.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34852" y="1325563"/>
            <a:ext cx="11513712" cy="435133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</a:lstStyle>
          <a:p>
            <a:r>
              <a:rPr lang="en-US" sz="28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Tier 1 text – Verdana font, minimum 28 pt.</a:t>
            </a:r>
          </a:p>
          <a:p>
            <a:pPr lvl="1"/>
            <a:r>
              <a:rPr lang="en-US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Tier 2 text</a:t>
            </a:r>
          </a:p>
          <a:p>
            <a:pPr lvl="2"/>
            <a:r>
              <a:rPr lang="en-US" sz="2800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Tier 3 text</a:t>
            </a:r>
          </a:p>
        </p:txBody>
      </p:sp>
    </p:spTree>
    <p:extLst>
      <p:ext uri="{BB962C8B-B14F-4D97-AF65-F5344CB8AC3E}">
        <p14:creationId xmlns:p14="http://schemas.microsoft.com/office/powerpoint/2010/main" val="1394053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334852" y="1389062"/>
            <a:ext cx="5537914" cy="434816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z="2800" dirty="0"/>
              <a:t>Text – Verdana font, minimum 28 pt.</a:t>
            </a:r>
          </a:p>
          <a:p>
            <a:r>
              <a:rPr lang="en-US" sz="2800" dirty="0"/>
              <a:t>Text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6336406" y="1389062"/>
            <a:ext cx="5512158" cy="434816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z="2800" dirty="0"/>
              <a:t>Text – Verdana font, minimum 28 pt.</a:t>
            </a:r>
          </a:p>
          <a:p>
            <a:r>
              <a:rPr lang="en-US" sz="2800" dirty="0"/>
              <a:t>Text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34852" y="194129"/>
            <a:ext cx="11513712" cy="119493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z="4000" dirty="0"/>
              <a:t>Slide Title – Rockwell font, 40 pt.</a:t>
            </a:r>
          </a:p>
        </p:txBody>
      </p:sp>
    </p:spTree>
    <p:extLst>
      <p:ext uri="{BB962C8B-B14F-4D97-AF65-F5344CB8AC3E}">
        <p14:creationId xmlns:p14="http://schemas.microsoft.com/office/powerpoint/2010/main" val="1975523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4852" y="1363704"/>
            <a:ext cx="5550793" cy="425094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z="2800" dirty="0"/>
              <a:t>Text – Verdana font, minimum 28 pt.</a:t>
            </a:r>
          </a:p>
          <a:p>
            <a:r>
              <a:rPr lang="en-US" sz="2800" dirty="0"/>
              <a:t>Text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34852" y="130629"/>
            <a:ext cx="11513712" cy="119493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z="4000" dirty="0"/>
              <a:t>Slide Title – Rockwell font, 40 pt.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6363752" y="1363704"/>
            <a:ext cx="5484812" cy="42513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26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whit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2030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8848" y="-40585"/>
            <a:ext cx="5500353" cy="2286521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33826" y="2707403"/>
            <a:ext cx="11524343" cy="1325563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sz="4000" dirty="0"/>
              <a:t>Presentation Title, Rockwell font, 40 pt.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333827" y="4470399"/>
            <a:ext cx="11524343" cy="1190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sz="2800" dirty="0"/>
              <a:t>Meeting Name, Verdana font, 28 pt.</a:t>
            </a:r>
          </a:p>
          <a:p>
            <a:r>
              <a:rPr lang="en-US" sz="2800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421699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0876" y="6170999"/>
            <a:ext cx="1428571" cy="4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477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bg1"/>
          </a:solidFill>
          <a:latin typeface="Rockwell" panose="02060603020205020403" pitchFamily="18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47663" indent="-347663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914400" indent="-347663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28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379538" indent="-34925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4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1292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bg1"/>
          </a:solidFill>
          <a:latin typeface="Rockwell" panose="02060603020205020403" pitchFamily="18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47663" indent="-347663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914400" indent="-347663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28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379538" indent="-34925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4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5829300"/>
            <a:ext cx="12192000" cy="10471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1743" y="6001342"/>
            <a:ext cx="12193743" cy="8719"/>
          </a:xfrm>
          <a:prstGeom prst="line">
            <a:avLst/>
          </a:prstGeom>
          <a:ln w="31750">
            <a:solidFill>
              <a:srgbClr val="D223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21337"/>
            <a:ext cx="2554472" cy="1018958"/>
          </a:xfrm>
          <a:prstGeom prst="rect">
            <a:avLst/>
          </a:prstGeom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6064" y="6192721"/>
            <a:ext cx="1428571" cy="4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827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9" r:id="rId3"/>
    <p:sldLayoutId id="2147483655" r:id="rId4"/>
    <p:sldLayoutId id="214748366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baseline="0">
          <a:solidFill>
            <a:schemeClr val="bg1"/>
          </a:solidFill>
          <a:latin typeface="Rockwell" panose="02060603020205020403" pitchFamily="18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47663" indent="-347663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914400" indent="-347663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28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379538" indent="-34925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4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oudoun.gov/3426/Board-of-Supervisors-Meetings-Packets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Megan.Cox@Loudoun.gov" TargetMode="External"/><Relationship Id="rId2" Type="http://schemas.openxmlformats.org/officeDocument/2006/relationships/hyperlink" Target="mailto:Valmarie.Turner@Loudoun.gov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826" y="2707403"/>
            <a:ext cx="11524343" cy="1325563"/>
          </a:xfrm>
          <a:prstGeom prst="rect">
            <a:avLst/>
          </a:prstGeom>
        </p:spPr>
        <p:txBody>
          <a:bodyPr/>
          <a:lstStyle/>
          <a:p>
            <a:r>
              <a:rPr lang="en-US" sz="4000" dirty="0"/>
              <a:t>CARES Act Funding</a:t>
            </a:r>
            <a:br>
              <a:rPr lang="en-US" sz="4000" dirty="0"/>
            </a:br>
            <a:r>
              <a:rPr lang="en-US" sz="4000" dirty="0"/>
              <a:t>Nonprofit Grant Program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333827" y="4470399"/>
            <a:ext cx="11524343" cy="1190171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dirty="0">
                <a:solidFill>
                  <a:schemeClr val="tx1"/>
                </a:solidFill>
              </a:rPr>
              <a:t>August 19, 2020</a:t>
            </a:r>
          </a:p>
        </p:txBody>
      </p:sp>
    </p:spTree>
    <p:extLst>
      <p:ext uri="{BB962C8B-B14F-4D97-AF65-F5344CB8AC3E}">
        <p14:creationId xmlns:p14="http://schemas.microsoft.com/office/powerpoint/2010/main" val="3077351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72BEB7-8569-4D12-9C0C-249E26135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and Context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0C7FAEA-F1D3-4838-AEE7-42348853F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Loudoun County government has a long history of partnering with local nonprofits</a:t>
            </a:r>
          </a:p>
          <a:p>
            <a:endParaRPr lang="en-US" sz="2800" dirty="0"/>
          </a:p>
          <a:p>
            <a:r>
              <a:rPr lang="en-US" sz="2800" dirty="0"/>
              <a:t>County staff administer annual competitive grant process that awards over $1.1 million to local nonprofits</a:t>
            </a:r>
          </a:p>
          <a:p>
            <a:endParaRPr lang="en-US" sz="2800" dirty="0"/>
          </a:p>
          <a:p>
            <a:r>
              <a:rPr lang="en-US" sz="2800" dirty="0"/>
              <a:t>Loudoun Human Services Network and Community Foundation provide coordination for many nonprofits and faith-based services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355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341B73A-A30C-4F9A-A67F-D19B77D11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Loudoun County CARES Act Funding Overview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B5279B-44B2-41E9-9C05-718BDE2E9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852" y="1652134"/>
            <a:ext cx="11513712" cy="4351338"/>
          </a:xfrm>
        </p:spPr>
        <p:txBody>
          <a:bodyPr/>
          <a:lstStyle/>
          <a:p>
            <a:r>
              <a:rPr lang="en-US" sz="2400" dirty="0"/>
              <a:t>On May 19, 2020 the Board of Supervisors accepted Loudoun’s allocation of CARES Act Funding ($36.08M)</a:t>
            </a:r>
          </a:p>
          <a:p>
            <a:pPr lvl="1"/>
            <a:r>
              <a:rPr lang="en-US" sz="2000" dirty="0">
                <a:hlinkClick r:id="rId2"/>
              </a:rPr>
              <a:t>https://www.loudoun.gov/3426/Board-of-Supervisors-Meetings-Packets </a:t>
            </a:r>
            <a:endParaRPr lang="en-US" sz="2000" dirty="0"/>
          </a:p>
          <a:p>
            <a:endParaRPr lang="en-US" sz="2400" dirty="0"/>
          </a:p>
          <a:p>
            <a:r>
              <a:rPr lang="en-US" sz="2400" dirty="0"/>
              <a:t>Board approved $2,000,000 for nonprofit support and $600,000 for emergency food assistance</a:t>
            </a:r>
          </a:p>
          <a:p>
            <a:endParaRPr lang="en-US" sz="2400" dirty="0"/>
          </a:p>
          <a:p>
            <a:r>
              <a:rPr lang="en-US" sz="2400" dirty="0"/>
              <a:t>CARES funding could be used to expand services OR help offset service interruptions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511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EFF798-77BB-49B3-91AD-89483ED50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Funding Programs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034AE4-C8F6-416F-93DC-B043656BDF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The County funded three programs through this effort:</a:t>
            </a:r>
          </a:p>
          <a:p>
            <a:pPr lvl="1"/>
            <a:r>
              <a:rPr lang="en-US" sz="2400" dirty="0"/>
              <a:t>Food Assistance Program</a:t>
            </a:r>
          </a:p>
          <a:p>
            <a:pPr lvl="1"/>
            <a:r>
              <a:rPr lang="en-US" sz="2400" dirty="0"/>
              <a:t>Service Expansion Program</a:t>
            </a:r>
          </a:p>
          <a:p>
            <a:pPr lvl="1"/>
            <a:r>
              <a:rPr lang="en-US" sz="2400" dirty="0"/>
              <a:t>Service Interruption Program</a:t>
            </a:r>
          </a:p>
          <a:p>
            <a:r>
              <a:rPr lang="en-US" sz="2800" dirty="0"/>
              <a:t>Organizations can apply for Food Assistance &amp; Expansion jointly</a:t>
            </a:r>
          </a:p>
          <a:p>
            <a:endParaRPr lang="en-US" sz="2800" dirty="0"/>
          </a:p>
          <a:p>
            <a:r>
              <a:rPr lang="en-US" sz="2800" i="1" dirty="0">
                <a:solidFill>
                  <a:schemeClr val="accent6"/>
                </a:solidFill>
              </a:rPr>
              <a:t>If not applying for Food Assistance funding, organizations must choose between Expansion OR Interruption Programs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058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F589C1A-A428-4F78-B8DD-914CB023C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Eligibility Criteria for Funding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5E19F5-30AF-42FA-8751-1BACB6C03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852" y="1325563"/>
            <a:ext cx="9135719" cy="4160837"/>
          </a:xfrm>
        </p:spPr>
        <p:txBody>
          <a:bodyPr/>
          <a:lstStyle/>
          <a:p>
            <a:r>
              <a:rPr lang="en-US" dirty="0"/>
              <a:t>Good standing with the State of Virginia SCC</a:t>
            </a:r>
          </a:p>
          <a:p>
            <a:pPr lvl="1"/>
            <a:endParaRPr lang="en-US" dirty="0"/>
          </a:p>
          <a:p>
            <a:r>
              <a:rPr lang="en-US" dirty="0"/>
              <a:t>Provide proof of nonprofit status</a:t>
            </a:r>
          </a:p>
          <a:p>
            <a:pPr lvl="1"/>
            <a:endParaRPr lang="en-US" dirty="0"/>
          </a:p>
          <a:p>
            <a:r>
              <a:rPr lang="en-US" dirty="0"/>
              <a:t>Provide last three years of 990 forms</a:t>
            </a:r>
          </a:p>
          <a:p>
            <a:pPr lvl="1"/>
            <a:endParaRPr lang="en-US" dirty="0"/>
          </a:p>
          <a:p>
            <a:r>
              <a:rPr lang="en-US" dirty="0"/>
              <a:t>Can demonstrate their services have been affected by COVID-19 </a:t>
            </a:r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860874-FDCA-49DE-B20D-9C04DBEEFC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1650" y="3748882"/>
            <a:ext cx="2217836" cy="1924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181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E2A8733-C38E-4875-B38E-5B116986A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</a:t>
            </a:r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A6352FE8-7314-43DA-ADFB-9768460B2D4A}"/>
              </a:ext>
            </a:extLst>
          </p:cNvPr>
          <p:cNvSpPr txBox="1">
            <a:spLocks/>
          </p:cNvSpPr>
          <p:nvPr/>
        </p:nvSpPr>
        <p:spPr>
          <a:xfrm>
            <a:off x="739681" y="1308895"/>
            <a:ext cx="5183188" cy="823912"/>
          </a:xfrm>
          <a:prstGeom prst="rect">
            <a:avLst/>
          </a:prstGeom>
        </p:spPr>
        <p:txBody>
          <a:bodyPr/>
          <a:lstStyle>
            <a:lvl1pPr marL="347663" indent="-347663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14400" indent="-3476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379538" indent="-3492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Application</a:t>
            </a:r>
          </a:p>
        </p:txBody>
      </p: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058CA9A2-625F-4588-9215-4FA277667753}"/>
              </a:ext>
            </a:extLst>
          </p:cNvPr>
          <p:cNvSpPr txBox="1">
            <a:spLocks/>
          </p:cNvSpPr>
          <p:nvPr/>
        </p:nvSpPr>
        <p:spPr>
          <a:xfrm>
            <a:off x="739681" y="2132807"/>
            <a:ext cx="5183188" cy="3684588"/>
          </a:xfrm>
          <a:prstGeom prst="rect">
            <a:avLst/>
          </a:prstGeom>
        </p:spPr>
        <p:txBody>
          <a:bodyPr/>
          <a:lstStyle>
            <a:lvl1pPr marL="347663" indent="-347663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14400" indent="-3476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379538" indent="-3492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</a:rPr>
              <a:t>1 week deadline</a:t>
            </a:r>
          </a:p>
          <a:p>
            <a:r>
              <a:rPr lang="en-US" sz="2800" dirty="0">
                <a:solidFill>
                  <a:schemeClr val="tx1"/>
                </a:solidFill>
              </a:rPr>
              <a:t>Dedicated county staff to answer applicant questions</a:t>
            </a:r>
          </a:p>
          <a:p>
            <a:r>
              <a:rPr lang="en-US" sz="2800" dirty="0">
                <a:solidFill>
                  <a:schemeClr val="tx1"/>
                </a:solidFill>
              </a:rPr>
              <a:t>Staff updated webpage daily with FAQs to ensure transparency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6E809449-A59A-47F5-B0D3-555C1CB48DEB}"/>
              </a:ext>
            </a:extLst>
          </p:cNvPr>
          <p:cNvSpPr txBox="1">
            <a:spLocks/>
          </p:cNvSpPr>
          <p:nvPr/>
        </p:nvSpPr>
        <p:spPr>
          <a:xfrm>
            <a:off x="6430691" y="1308895"/>
            <a:ext cx="5157787" cy="823912"/>
          </a:xfrm>
          <a:prstGeom prst="rect">
            <a:avLst/>
          </a:prstGeom>
        </p:spPr>
        <p:txBody>
          <a:bodyPr>
            <a:noAutofit/>
          </a:bodyPr>
          <a:lstStyle>
            <a:lvl1pPr marL="347663" indent="-347663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14400" indent="-3476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379538" indent="-3492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Review Criteria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B30A430E-9E24-4747-BE1F-0270B49B6C5E}"/>
              </a:ext>
            </a:extLst>
          </p:cNvPr>
          <p:cNvSpPr txBox="1">
            <a:spLocks/>
          </p:cNvSpPr>
          <p:nvPr/>
        </p:nvSpPr>
        <p:spPr>
          <a:xfrm>
            <a:off x="6430691" y="2132807"/>
            <a:ext cx="5157787" cy="368458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347663" indent="-347663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14400" indent="-34766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379538" indent="-3492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dirty="0"/>
              <a:t>501(c)(3) status </a:t>
            </a:r>
          </a:p>
          <a:p>
            <a:r>
              <a:rPr lang="en-US" sz="3000" dirty="0"/>
              <a:t>Checked that financial statements showed appropriate trends</a:t>
            </a:r>
          </a:p>
          <a:p>
            <a:r>
              <a:rPr lang="en-US" sz="3000" dirty="0"/>
              <a:t>Ensured eligible expenses in spending plan</a:t>
            </a:r>
          </a:p>
          <a:p>
            <a:r>
              <a:rPr lang="en-US" sz="3000" dirty="0"/>
              <a:t>Checked for potential duplicate funding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688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52FFC95-6271-4DDE-AC03-EE3D4DBF6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graphicFrame>
        <p:nvGraphicFramePr>
          <p:cNvPr id="7" name="Content Placeholder 10">
            <a:extLst>
              <a:ext uri="{FF2B5EF4-FFF2-40B4-BE49-F238E27FC236}">
                <a16:creationId xmlns:a16="http://schemas.microsoft.com/office/drawing/2014/main" id="{432338D8-18C0-4FB7-9A24-06D89D4074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6452114"/>
              </p:ext>
            </p:extLst>
          </p:nvPr>
        </p:nvGraphicFramePr>
        <p:xfrm>
          <a:off x="334963" y="1325563"/>
          <a:ext cx="11514137" cy="4351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24630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B91AEB7-669E-4E4C-AE0A-C5BB9794E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Learned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BEA443E-E652-4444-8E50-66A4EA0C23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852" y="1325563"/>
            <a:ext cx="11513712" cy="4787854"/>
          </a:xfrm>
        </p:spPr>
        <p:txBody>
          <a:bodyPr/>
          <a:lstStyle/>
          <a:p>
            <a:r>
              <a:rPr lang="en-US" dirty="0"/>
              <a:t>Nonprofits are providing enhanced services that will continue past CARES Act  funding deadlines</a:t>
            </a:r>
          </a:p>
          <a:p>
            <a:r>
              <a:rPr lang="en-US" dirty="0"/>
              <a:t>Grant administrator must have staff with content knowledge on the services being provided and the costs associated </a:t>
            </a:r>
          </a:p>
          <a:p>
            <a:r>
              <a:rPr lang="en-US" dirty="0"/>
              <a:t>Leverage existing processes</a:t>
            </a:r>
          </a:p>
          <a:p>
            <a:r>
              <a:rPr lang="en-US" dirty="0"/>
              <a:t>Check with organization’s attorney to ensure funding meets code requirements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200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5972A40-5CBE-49A3-8DD4-A37A5DF2D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4FC93FC-ACD0-46BD-B4A8-8F2B9B9326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Valmarie.Turner@Loudoun.gov</a:t>
            </a:r>
            <a:endParaRPr lang="en-US" dirty="0"/>
          </a:p>
          <a:p>
            <a:r>
              <a:rPr lang="en-US" dirty="0">
                <a:hlinkClick r:id="rId3"/>
              </a:rPr>
              <a:t>Megan.Cox@Loudoun.gov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867083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 Title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OS Room PowerPoint Template Jan 2019 -final" id="{0490CD62-591F-4CCD-89DE-47C210FBAB2C}" vid="{836619B7-7A5B-412A-B338-7BC504406451}"/>
    </a:ext>
  </a:extLst>
</a:theme>
</file>

<file path=ppt/theme/theme2.xml><?xml version="1.0" encoding="utf-8"?>
<a:theme xmlns:a="http://schemas.openxmlformats.org/drawingml/2006/main" name="Full Slide Imag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OS Room PowerPoint Template Jan 2019 -final" id="{0490CD62-591F-4CCD-89DE-47C210FBAB2C}" vid="{BFD14B92-696F-4ED1-9094-921447F1CCF5}"/>
    </a:ext>
  </a:extLst>
</a:theme>
</file>

<file path=ppt/theme/theme3.xml><?xml version="1.0" encoding="utf-8"?>
<a:theme xmlns:a="http://schemas.openxmlformats.org/drawingml/2006/main" name="Basic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OS Room PowerPoint Template Jan 2019 -final" id="{0490CD62-591F-4CCD-89DE-47C210FBAB2C}" vid="{B8BF9437-0C51-4E0C-AD30-4B3CCA6667C0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7408</TotalTime>
  <Words>464</Words>
  <Application>Microsoft Office PowerPoint</Application>
  <PresentationFormat>Widescreen</PresentationFormat>
  <Paragraphs>66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</vt:lpstr>
      <vt:lpstr>Calibri</vt:lpstr>
      <vt:lpstr>Courier New</vt:lpstr>
      <vt:lpstr>Rockwell</vt:lpstr>
      <vt:lpstr>Segoe UI Historic</vt:lpstr>
      <vt:lpstr>Verdana</vt:lpstr>
      <vt:lpstr>Wingdings</vt:lpstr>
      <vt:lpstr>Presentation Title Slide</vt:lpstr>
      <vt:lpstr>Full Slide Image</vt:lpstr>
      <vt:lpstr>Basic Slides</vt:lpstr>
      <vt:lpstr>CARES Act Funding Nonprofit Grant Program</vt:lpstr>
      <vt:lpstr>Background and Context</vt:lpstr>
      <vt:lpstr>Loudoun County CARES Act Funding Overview </vt:lpstr>
      <vt:lpstr>Funding Programs</vt:lpstr>
      <vt:lpstr>Eligibility Criteria for Funding</vt:lpstr>
      <vt:lpstr>Process</vt:lpstr>
      <vt:lpstr>Results</vt:lpstr>
      <vt:lpstr>Lessons Learned</vt:lpstr>
      <vt:lpstr>Questions</vt:lpstr>
    </vt:vector>
  </TitlesOfParts>
  <Company>County of Loudoun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Barbour, Glen</dc:creator>
  <cp:lastModifiedBy>Cox, Megan</cp:lastModifiedBy>
  <cp:revision>76</cp:revision>
  <cp:lastPrinted>2019-03-07T17:17:10Z</cp:lastPrinted>
  <dcterms:created xsi:type="dcterms:W3CDTF">2018-11-07T22:12:05Z</dcterms:created>
  <dcterms:modified xsi:type="dcterms:W3CDTF">2020-08-19T13:51:43Z</dcterms:modified>
</cp:coreProperties>
</file>