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0" r:id="rId2"/>
    <p:sldMasterId id="2147483648" r:id="rId3"/>
  </p:sldMasterIdLst>
  <p:notesMasterIdLst>
    <p:notesMasterId r:id="rId13"/>
  </p:notesMasterIdLst>
  <p:handoutMasterIdLst>
    <p:handoutMasterId r:id="rId14"/>
  </p:handoutMasterIdLst>
  <p:sldIdLst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33"/>
    <a:srgbClr val="6D6E71"/>
    <a:srgbClr val="1FA374"/>
    <a:srgbClr val="34586B"/>
    <a:srgbClr val="00674B"/>
    <a:srgbClr val="6C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9942" autoAdjust="0"/>
  </p:normalViewPr>
  <p:slideViewPr>
    <p:cSldViewPr snapToGrid="0">
      <p:cViewPr varScale="1">
        <p:scale>
          <a:sx n="103" d="100"/>
          <a:sy n="103" d="100"/>
        </p:scale>
        <p:origin x="62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Food only</c:v>
                </c:pt>
                <c:pt idx="1">
                  <c:v>Food + Expansion</c:v>
                </c:pt>
                <c:pt idx="2">
                  <c:v>Expansion</c:v>
                </c:pt>
                <c:pt idx="3">
                  <c:v>Interruption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17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0-43F5-B854-6D933C47C3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Funded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Food only</c:v>
                </c:pt>
                <c:pt idx="1">
                  <c:v>Food + Expansion</c:v>
                </c:pt>
                <c:pt idx="2">
                  <c:v>Expansion</c:v>
                </c:pt>
                <c:pt idx="3">
                  <c:v>Interruption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10-43F5-B854-6D933C47C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28881360"/>
        <c:axId val="633705056"/>
      </c:barChart>
      <c:catAx>
        <c:axId val="62888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705056"/>
        <c:crosses val="autoZero"/>
        <c:auto val="1"/>
        <c:lblAlgn val="ctr"/>
        <c:lblOffset val="100"/>
        <c:noMultiLvlLbl val="0"/>
      </c:catAx>
      <c:valAx>
        <c:axId val="63370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88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4C3A691-3AD7-4E76-995C-0440351921C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BF4D070-8093-4FE3-82E1-9FCB386A8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64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844A411-BDB4-4750-B398-227BAAC65AB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ACE111C-AEA7-49B5-BB73-4052EA7E0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9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E111C-AEA7-49B5-BB73-4052EA7E04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8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$6.194 million in requests from 71 organizations</a:t>
            </a:r>
          </a:p>
          <a:p>
            <a:r>
              <a:rPr lang="en-US" dirty="0"/>
              <a:t>Funded $2.3 million for 53 organizations</a:t>
            </a:r>
          </a:p>
          <a:p>
            <a:r>
              <a:rPr lang="en-US" dirty="0"/>
              <a:t>Funding allocations were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Direct services received 85% of their total eligible expense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Mixed services received 50% of total eligible expense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Educational/Social Support services received 40% of eligible expense request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Had 2 reviewers plus Program Evaluation staff review each application</a:t>
            </a:r>
          </a:p>
          <a:p>
            <a:r>
              <a:rPr lang="en-US" dirty="0"/>
              <a:t>Also applied a quality control/ reliability anchor for 20% of applications</a:t>
            </a:r>
          </a:p>
          <a:p>
            <a:endParaRPr lang="en-US" dirty="0"/>
          </a:p>
          <a:p>
            <a:r>
              <a:rPr lang="en-US" dirty="0"/>
              <a:t>We defined direct life-sustaining services as any service that directly provides residents with health care, mental health care, food assistance, or housing assistance</a:t>
            </a:r>
          </a:p>
          <a:p>
            <a:r>
              <a:rPr lang="en-US" dirty="0"/>
              <a:t>Mixed services were defined as a combination of services that may include some direct service to a portion of the </a:t>
            </a:r>
            <a:r>
              <a:rPr lang="en-US" dirty="0" err="1"/>
              <a:t>clientle</a:t>
            </a:r>
            <a:r>
              <a:rPr lang="en-US" dirty="0"/>
              <a:t> and other services may be indirect, social or educational in nature.</a:t>
            </a:r>
          </a:p>
          <a:p>
            <a:r>
              <a:rPr lang="en-US" dirty="0"/>
              <a:t>Educational/Social Support services include after-school activities, camps, literacy initiatives, museums,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CE111C-AEA7-49B5-BB73-4052EA7E04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6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848" y="-40585"/>
            <a:ext cx="5500353" cy="228652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3826" y="2707403"/>
            <a:ext cx="11524343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z="4000" dirty="0"/>
              <a:t>Presentation Title, Rockwell font, 40 pt.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33827" y="4470399"/>
            <a:ext cx="11524343" cy="1190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z="2800" dirty="0"/>
              <a:t>Meeting Name, Verdana font, 28 pt.</a:t>
            </a:r>
          </a:p>
          <a:p>
            <a:r>
              <a:rPr lang="en-US" sz="280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2752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6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ingl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4852" y="130629"/>
            <a:ext cx="11513712" cy="119493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4000" dirty="0"/>
              <a:t>Slide Title – Rockwell font, not bold, 40 pt.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34852" y="1325563"/>
            <a:ext cx="1151371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r>
              <a:rPr lang="en-US" sz="2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Tier 1 text – Verdana font, minimum 28 pt.</a:t>
            </a:r>
          </a:p>
          <a:p>
            <a:pPr lvl="1"/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Tier 2 text</a:t>
            </a:r>
          </a:p>
          <a:p>
            <a:pPr lvl="2"/>
            <a:r>
              <a:rPr lang="en-US" sz="28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Tier 3 text</a:t>
            </a:r>
          </a:p>
        </p:txBody>
      </p:sp>
    </p:spTree>
    <p:extLst>
      <p:ext uri="{BB962C8B-B14F-4D97-AF65-F5344CB8AC3E}">
        <p14:creationId xmlns:p14="http://schemas.microsoft.com/office/powerpoint/2010/main" val="139405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334852" y="1389062"/>
            <a:ext cx="5537914" cy="43481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2800" dirty="0"/>
              <a:t>Text – Verdana font, minimum 28 pt.</a:t>
            </a:r>
          </a:p>
          <a:p>
            <a:r>
              <a:rPr lang="en-US" sz="2800" dirty="0"/>
              <a:t>Text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36406" y="1389062"/>
            <a:ext cx="5512158" cy="43481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2800" dirty="0"/>
              <a:t>Text – Verdana font, minimum 28 pt.</a:t>
            </a:r>
          </a:p>
          <a:p>
            <a:r>
              <a:rPr lang="en-US" sz="2800" dirty="0"/>
              <a:t>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34852" y="194129"/>
            <a:ext cx="11513712" cy="119493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4000" dirty="0"/>
              <a:t>Slide Title – Rockwell font, 40 pt.</a:t>
            </a:r>
          </a:p>
        </p:txBody>
      </p:sp>
    </p:spTree>
    <p:extLst>
      <p:ext uri="{BB962C8B-B14F-4D97-AF65-F5344CB8AC3E}">
        <p14:creationId xmlns:p14="http://schemas.microsoft.com/office/powerpoint/2010/main" val="197552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852" y="1363704"/>
            <a:ext cx="5550793" cy="42509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2800" dirty="0"/>
              <a:t>Text – Verdana font, minimum 28 pt.</a:t>
            </a:r>
          </a:p>
          <a:p>
            <a:r>
              <a:rPr lang="en-US" sz="2800" dirty="0"/>
              <a:t>Text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4852" y="130629"/>
            <a:ext cx="11513712" cy="11949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4000" dirty="0"/>
              <a:t>Slide Title – Rockwell font, 40 pt.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363752" y="1363704"/>
            <a:ext cx="5484812" cy="425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03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848" y="-40585"/>
            <a:ext cx="5500353" cy="228652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3826" y="2707403"/>
            <a:ext cx="11524343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z="4000" dirty="0"/>
              <a:t>Presentation Title, Rockwell font, 40 pt.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33827" y="4470399"/>
            <a:ext cx="11524343" cy="1190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z="2800" dirty="0"/>
              <a:t>Meeting Name, Verdana font, 28 pt.</a:t>
            </a:r>
          </a:p>
          <a:p>
            <a:r>
              <a:rPr lang="en-US" sz="280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2169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876" y="6170999"/>
            <a:ext cx="1428571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7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Rockwell" panose="02060603020205020403" pitchFamily="18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7663" indent="-3476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14400" indent="-347663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379538" indent="-3492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29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Rockwell" panose="02060603020205020403" pitchFamily="18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7663" indent="-3476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14400" indent="-347663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379538" indent="-3492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829300"/>
            <a:ext cx="12192000" cy="1047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743" y="6001342"/>
            <a:ext cx="12193743" cy="8719"/>
          </a:xfrm>
          <a:prstGeom prst="line">
            <a:avLst/>
          </a:prstGeom>
          <a:ln w="31750">
            <a:solidFill>
              <a:srgbClr val="D22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1337"/>
            <a:ext cx="2554472" cy="101895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064" y="6192721"/>
            <a:ext cx="1428571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2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9" r:id="rId3"/>
    <p:sldLayoutId id="2147483655" r:id="rId4"/>
    <p:sldLayoutId id="214748366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baseline="0">
          <a:solidFill>
            <a:schemeClr val="bg1"/>
          </a:solidFill>
          <a:latin typeface="Rockwell" panose="02060603020205020403" pitchFamily="18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7663" indent="-3476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14400" indent="-347663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379538" indent="-3492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udoun.gov/3426/Board-of-Supervisors-Meetings-Packet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egan.Cox@Loudoun.gov" TargetMode="External"/><Relationship Id="rId2" Type="http://schemas.openxmlformats.org/officeDocument/2006/relationships/hyperlink" Target="mailto:Valmarie.Turner@Loudoun.go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26" y="2707403"/>
            <a:ext cx="11524343" cy="1325563"/>
          </a:xfrm>
          <a:prstGeom prst="rect">
            <a:avLst/>
          </a:prstGeom>
        </p:spPr>
        <p:txBody>
          <a:bodyPr/>
          <a:lstStyle/>
          <a:p>
            <a:r>
              <a:rPr lang="en-US" sz="4000" dirty="0"/>
              <a:t>CARES Act Funding</a:t>
            </a:r>
            <a:br>
              <a:rPr lang="en-US" sz="4000" dirty="0"/>
            </a:br>
            <a:r>
              <a:rPr lang="en-US" sz="4000" dirty="0"/>
              <a:t>Nonprofit Grant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3827" y="4470399"/>
            <a:ext cx="11524343" cy="11901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August 19, 2020</a:t>
            </a:r>
          </a:p>
        </p:txBody>
      </p:sp>
    </p:spTree>
    <p:extLst>
      <p:ext uri="{BB962C8B-B14F-4D97-AF65-F5344CB8AC3E}">
        <p14:creationId xmlns:p14="http://schemas.microsoft.com/office/powerpoint/2010/main" val="307735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72BEB7-8569-4D12-9C0C-249E2613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Context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C7FAEA-F1D3-4838-AEE7-42348853F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Loudoun County government has a long history of partnering with local nonprofits</a:t>
            </a:r>
          </a:p>
          <a:p>
            <a:endParaRPr lang="en-US" sz="2800" dirty="0"/>
          </a:p>
          <a:p>
            <a:r>
              <a:rPr lang="en-US" sz="2800" dirty="0"/>
              <a:t>County staff administer annual competitive grant process that awards over $1.1 million to local nonprofits</a:t>
            </a:r>
          </a:p>
          <a:p>
            <a:endParaRPr lang="en-US" sz="2800" dirty="0"/>
          </a:p>
          <a:p>
            <a:r>
              <a:rPr lang="en-US" sz="2800" dirty="0"/>
              <a:t>Loudoun Human Services Network and Community Foundation provide coordination for many nonprofits and faith-based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5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41B73A-A30C-4F9A-A67F-D19B77D1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Loudoun County CARES Act Funding Overview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B5279B-44B2-41E9-9C05-718BDE2E9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2" y="1652134"/>
            <a:ext cx="11513712" cy="4351338"/>
          </a:xfrm>
        </p:spPr>
        <p:txBody>
          <a:bodyPr/>
          <a:lstStyle/>
          <a:p>
            <a:r>
              <a:rPr lang="en-US" sz="2400" dirty="0"/>
              <a:t>On May 19, 2020 the Board of Supervisors accepted Loudoun’s allocation of CARES Act Funding ($36.08M)</a:t>
            </a:r>
          </a:p>
          <a:p>
            <a:pPr lvl="1"/>
            <a:r>
              <a:rPr lang="en-US" sz="2000" dirty="0">
                <a:hlinkClick r:id="rId2"/>
              </a:rPr>
              <a:t>https://www.loudoun.gov/3426/Board-of-Supervisors-Meetings-Packets 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Board approved $2,000,000 for nonprofit support and $600,000 for emergency food assistance</a:t>
            </a:r>
          </a:p>
          <a:p>
            <a:endParaRPr lang="en-US" sz="2400" dirty="0"/>
          </a:p>
          <a:p>
            <a:r>
              <a:rPr lang="en-US" sz="2400" dirty="0"/>
              <a:t>CARES funding could be used to expand services OR help offset service interruptions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1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EFF798-77BB-49B3-91AD-89483ED5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Programs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034AE4-C8F6-416F-93DC-B043656BD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County funded three programs through this effort:</a:t>
            </a:r>
          </a:p>
          <a:p>
            <a:pPr lvl="1"/>
            <a:r>
              <a:rPr lang="en-US" sz="2400" dirty="0"/>
              <a:t>Food Assistance Program</a:t>
            </a:r>
          </a:p>
          <a:p>
            <a:pPr lvl="1"/>
            <a:r>
              <a:rPr lang="en-US" sz="2400" dirty="0"/>
              <a:t>Service Expansion Program</a:t>
            </a:r>
          </a:p>
          <a:p>
            <a:pPr lvl="1"/>
            <a:r>
              <a:rPr lang="en-US" sz="2400" dirty="0"/>
              <a:t>Service Interruption Program</a:t>
            </a:r>
          </a:p>
          <a:p>
            <a:r>
              <a:rPr lang="en-US" sz="2800" dirty="0"/>
              <a:t>Organizations can apply for Food Assistance &amp; Expansion jointly</a:t>
            </a:r>
          </a:p>
          <a:p>
            <a:endParaRPr lang="en-US" sz="2800" dirty="0"/>
          </a:p>
          <a:p>
            <a:r>
              <a:rPr lang="en-US" sz="2800" i="1" dirty="0">
                <a:solidFill>
                  <a:schemeClr val="accent6"/>
                </a:solidFill>
              </a:rPr>
              <a:t>If not applying for Food Assistance funding, organizations must choose between Expansion OR Interruption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5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F589C1A-A428-4F78-B8DD-914CB023C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Criteria for Funding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E19F5-30AF-42FA-8751-1BACB6C03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2" y="1325563"/>
            <a:ext cx="9135719" cy="4160837"/>
          </a:xfrm>
        </p:spPr>
        <p:txBody>
          <a:bodyPr/>
          <a:lstStyle/>
          <a:p>
            <a:r>
              <a:rPr lang="en-US" dirty="0"/>
              <a:t>Good standing with the State of Virginia SCC</a:t>
            </a:r>
          </a:p>
          <a:p>
            <a:pPr lvl="1"/>
            <a:endParaRPr lang="en-US" dirty="0"/>
          </a:p>
          <a:p>
            <a:r>
              <a:rPr lang="en-US" dirty="0"/>
              <a:t>Provide proof of nonprofit status</a:t>
            </a:r>
          </a:p>
          <a:p>
            <a:pPr lvl="1"/>
            <a:endParaRPr lang="en-US" dirty="0"/>
          </a:p>
          <a:p>
            <a:r>
              <a:rPr lang="en-US" dirty="0"/>
              <a:t>Provide last three years of 990 forms</a:t>
            </a:r>
          </a:p>
          <a:p>
            <a:pPr lvl="1"/>
            <a:endParaRPr lang="en-US" dirty="0"/>
          </a:p>
          <a:p>
            <a:r>
              <a:rPr lang="en-US" dirty="0"/>
              <a:t>Can demonstrate their services have been affected by COVID-19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860874-FDCA-49DE-B20D-9C04DBEEFC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50" y="3748882"/>
            <a:ext cx="2217836" cy="192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8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2A8733-C38E-4875-B38E-5B116986A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6352FE8-7314-43DA-ADFB-9768460B2D4A}"/>
              </a:ext>
            </a:extLst>
          </p:cNvPr>
          <p:cNvSpPr txBox="1">
            <a:spLocks/>
          </p:cNvSpPr>
          <p:nvPr/>
        </p:nvSpPr>
        <p:spPr>
          <a:xfrm>
            <a:off x="739681" y="1308895"/>
            <a:ext cx="5183188" cy="823912"/>
          </a:xfrm>
          <a:prstGeom prst="rect">
            <a:avLst/>
          </a:prstGeom>
        </p:spPr>
        <p:txBody>
          <a:bodyPr/>
          <a:lstStyle>
            <a:lvl1pPr marL="347663" indent="-34766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14400" indent="-3476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79538" indent="-349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058CA9A2-625F-4588-9215-4FA277667753}"/>
              </a:ext>
            </a:extLst>
          </p:cNvPr>
          <p:cNvSpPr txBox="1">
            <a:spLocks/>
          </p:cNvSpPr>
          <p:nvPr/>
        </p:nvSpPr>
        <p:spPr>
          <a:xfrm>
            <a:off x="739681" y="2132807"/>
            <a:ext cx="5183188" cy="3684588"/>
          </a:xfrm>
          <a:prstGeom prst="rect">
            <a:avLst/>
          </a:prstGeom>
        </p:spPr>
        <p:txBody>
          <a:bodyPr/>
          <a:lstStyle>
            <a:lvl1pPr marL="347663" indent="-34766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14400" indent="-3476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79538" indent="-349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1 week deadline</a:t>
            </a:r>
          </a:p>
          <a:p>
            <a:r>
              <a:rPr lang="en-US" sz="2800" dirty="0">
                <a:solidFill>
                  <a:schemeClr val="tx1"/>
                </a:solidFill>
              </a:rPr>
              <a:t>Dedicated county staff to answer applicant questions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Staff updated webpage daily with FAQs to ensure transparency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E809449-A59A-47F5-B0D3-555C1CB48DEB}"/>
              </a:ext>
            </a:extLst>
          </p:cNvPr>
          <p:cNvSpPr txBox="1">
            <a:spLocks/>
          </p:cNvSpPr>
          <p:nvPr/>
        </p:nvSpPr>
        <p:spPr>
          <a:xfrm>
            <a:off x="6430691" y="1308895"/>
            <a:ext cx="5157787" cy="823912"/>
          </a:xfrm>
          <a:prstGeom prst="rect">
            <a:avLst/>
          </a:prstGeom>
        </p:spPr>
        <p:txBody>
          <a:bodyPr>
            <a:noAutofit/>
          </a:bodyPr>
          <a:lstStyle>
            <a:lvl1pPr marL="347663" indent="-34766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14400" indent="-3476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79538" indent="-349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Review Criteria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B30A430E-9E24-4747-BE1F-0270B49B6C5E}"/>
              </a:ext>
            </a:extLst>
          </p:cNvPr>
          <p:cNvSpPr txBox="1">
            <a:spLocks/>
          </p:cNvSpPr>
          <p:nvPr/>
        </p:nvSpPr>
        <p:spPr>
          <a:xfrm>
            <a:off x="6430691" y="2132807"/>
            <a:ext cx="5157787" cy="36845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7663" indent="-34766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14400" indent="-3476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79538" indent="-349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501(c)(3) status </a:t>
            </a:r>
          </a:p>
          <a:p>
            <a:r>
              <a:rPr lang="en-US" sz="3000" dirty="0"/>
              <a:t>Checked that financial statements showed appropriate trends</a:t>
            </a:r>
          </a:p>
          <a:p>
            <a:r>
              <a:rPr lang="en-US" sz="3000" dirty="0"/>
              <a:t>Ensured eligible expenses in spending plan</a:t>
            </a:r>
          </a:p>
          <a:p>
            <a:r>
              <a:rPr lang="en-US" sz="3000" dirty="0"/>
              <a:t>Checked for potential duplicate funding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8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2FFC95-6271-4DDE-AC03-EE3D4DBF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7" name="Content Placeholder 10">
            <a:extLst>
              <a:ext uri="{FF2B5EF4-FFF2-40B4-BE49-F238E27FC236}">
                <a16:creationId xmlns:a16="http://schemas.microsoft.com/office/drawing/2014/main" id="{432338D8-18C0-4FB7-9A24-06D89D4074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452114"/>
              </p:ext>
            </p:extLst>
          </p:nvPr>
        </p:nvGraphicFramePr>
        <p:xfrm>
          <a:off x="334963" y="1325563"/>
          <a:ext cx="11514137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463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91AEB7-669E-4E4C-AE0A-C5BB9794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EA443E-E652-4444-8E50-66A4EA0C2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2" y="1325563"/>
            <a:ext cx="11513712" cy="4787854"/>
          </a:xfrm>
        </p:spPr>
        <p:txBody>
          <a:bodyPr/>
          <a:lstStyle/>
          <a:p>
            <a:r>
              <a:rPr lang="en-US" dirty="0"/>
              <a:t>Nonprofits are providing enhanced services that will continue past CARES Act  funding deadlines</a:t>
            </a:r>
          </a:p>
          <a:p>
            <a:r>
              <a:rPr lang="en-US" dirty="0"/>
              <a:t>Grant administrator must have staff with content knowledge on the services being provided and the costs associated </a:t>
            </a:r>
          </a:p>
          <a:p>
            <a:r>
              <a:rPr lang="en-US" dirty="0"/>
              <a:t>Leverage existing processes</a:t>
            </a:r>
          </a:p>
          <a:p>
            <a:r>
              <a:rPr lang="en-US" dirty="0"/>
              <a:t>Check with organization’s attorney to ensure funding meets code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0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972A40-5CBE-49A3-8DD4-A37A5DF2D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4FC93FC-ACD0-46BD-B4A8-8F2B9B9326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Valmarie.Turner@Loudoun.gov</a:t>
            </a:r>
            <a:endParaRPr lang="en-US" dirty="0"/>
          </a:p>
          <a:p>
            <a:r>
              <a:rPr lang="en-US" dirty="0">
                <a:hlinkClick r:id="rId3"/>
              </a:rPr>
              <a:t>Megan.Cox@Loudoun.gov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6708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S Room PowerPoint Template Jan 2019 -final" id="{0490CD62-591F-4CCD-89DE-47C210FBAB2C}" vid="{836619B7-7A5B-412A-B338-7BC504406451}"/>
    </a:ext>
  </a:extLst>
</a:theme>
</file>

<file path=ppt/theme/theme2.xml><?xml version="1.0" encoding="utf-8"?>
<a:theme xmlns:a="http://schemas.openxmlformats.org/drawingml/2006/main" name="Full Slide Im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S Room PowerPoint Template Jan 2019 -final" id="{0490CD62-591F-4CCD-89DE-47C210FBAB2C}" vid="{BFD14B92-696F-4ED1-9094-921447F1CCF5}"/>
    </a:ext>
  </a:extLst>
</a:theme>
</file>

<file path=ppt/theme/theme3.xml><?xml version="1.0" encoding="utf-8"?>
<a:theme xmlns:a="http://schemas.openxmlformats.org/drawingml/2006/main" name="Basic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S Room PowerPoint Template Jan 2019 -final" id="{0490CD62-591F-4CCD-89DE-47C210FBAB2C}" vid="{B8BF9437-0C51-4E0C-AD30-4B3CCA6667C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7408</TotalTime>
  <Words>464</Words>
  <Application>Microsoft Office PowerPoint</Application>
  <PresentationFormat>Widescreen</PresentationFormat>
  <Paragraphs>66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Courier New</vt:lpstr>
      <vt:lpstr>Rockwell</vt:lpstr>
      <vt:lpstr>Segoe UI Historic</vt:lpstr>
      <vt:lpstr>Verdana</vt:lpstr>
      <vt:lpstr>Wingdings</vt:lpstr>
      <vt:lpstr>Presentation Title Slide</vt:lpstr>
      <vt:lpstr>Full Slide Image</vt:lpstr>
      <vt:lpstr>Basic Slides</vt:lpstr>
      <vt:lpstr>CARES Act Funding Nonprofit Grant Program</vt:lpstr>
      <vt:lpstr>Background and Context</vt:lpstr>
      <vt:lpstr>Loudoun County CARES Act Funding Overview </vt:lpstr>
      <vt:lpstr>Funding Programs</vt:lpstr>
      <vt:lpstr>Eligibility Criteria for Funding</vt:lpstr>
      <vt:lpstr>Process</vt:lpstr>
      <vt:lpstr>Results</vt:lpstr>
      <vt:lpstr>Lessons Learned</vt:lpstr>
      <vt:lpstr>Questions</vt:lpstr>
    </vt:vector>
  </TitlesOfParts>
  <Company>County of Loudoun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Barbour, Glen</dc:creator>
  <cp:lastModifiedBy>Cox, Megan</cp:lastModifiedBy>
  <cp:revision>76</cp:revision>
  <cp:lastPrinted>2019-03-07T17:17:10Z</cp:lastPrinted>
  <dcterms:created xsi:type="dcterms:W3CDTF">2018-11-07T22:12:05Z</dcterms:created>
  <dcterms:modified xsi:type="dcterms:W3CDTF">2020-08-19T13:51:43Z</dcterms:modified>
</cp:coreProperties>
</file>