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93" r:id="rId4"/>
    <p:sldId id="292" r:id="rId5"/>
    <p:sldId id="287" r:id="rId6"/>
    <p:sldId id="288" r:id="rId7"/>
    <p:sldId id="289" r:id="rId8"/>
    <p:sldId id="291" r:id="rId9"/>
    <p:sldId id="290" r:id="rId10"/>
    <p:sldId id="281" r:id="rId11"/>
    <p:sldId id="262" r:id="rId12"/>
    <p:sldId id="282" r:id="rId13"/>
    <p:sldId id="274" r:id="rId14"/>
    <p:sldId id="273" r:id="rId15"/>
    <p:sldId id="276" r:id="rId16"/>
    <p:sldId id="266" r:id="rId17"/>
    <p:sldId id="284" r:id="rId18"/>
    <p:sldId id="272" r:id="rId19"/>
    <p:sldId id="285" r:id="rId20"/>
  </p:sldIdLst>
  <p:sldSz cx="12192000" cy="6858000"/>
  <p:notesSz cx="7016750" cy="9302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8AB966"/>
    <a:srgbClr val="8EB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1573" autoAdjust="0"/>
  </p:normalViewPr>
  <p:slideViewPr>
    <p:cSldViewPr snapToGrid="0">
      <p:cViewPr varScale="1">
        <p:scale>
          <a:sx n="94" d="100"/>
          <a:sy n="94" d="100"/>
        </p:scale>
        <p:origin x="462"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Expenditures</c:v>
                </c:pt>
              </c:strCache>
            </c:strRef>
          </c:tx>
          <c:spPr>
            <a:solidFill>
              <a:schemeClr val="accent1"/>
            </a:solidFill>
            <a:ln>
              <a:noFill/>
            </a:ln>
            <a:effectLst/>
          </c:spPr>
          <c:invertIfNegative val="0"/>
          <c:dLbls>
            <c:dLbl>
              <c:idx val="0"/>
              <c:layout>
                <c:manualLayout>
                  <c:x val="-1.7163922834836264E-2"/>
                  <c:y val="5.0409507788864343E-3"/>
                </c:manualLayout>
              </c:layout>
              <c:tx>
                <c:rich>
                  <a:bodyPr/>
                  <a:lstStyle/>
                  <a:p>
                    <a:r>
                      <a:rPr lang="en-US" dirty="0"/>
                      <a:t>$39 Million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8A-465F-A095-782968B90FEC}"/>
                </c:ext>
              </c:extLst>
            </c:dLbl>
            <c:dLbl>
              <c:idx val="1"/>
              <c:layout>
                <c:manualLayout>
                  <c:x val="-3.1207132426975003E-3"/>
                  <c:y val="4.5368557009977904E-2"/>
                </c:manualLayout>
              </c:layout>
              <c:tx>
                <c:rich>
                  <a:bodyPr/>
                  <a:lstStyle/>
                  <a:p>
                    <a:r>
                      <a:rPr lang="en-US"/>
                      <a:t>$1.3</a:t>
                    </a:r>
                    <a:r>
                      <a:rPr lang="en-US" baseline="0"/>
                      <a:t> Billion</a:t>
                    </a:r>
                  </a:p>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8A-465F-A095-782968B90FEC}"/>
                </c:ext>
              </c:extLst>
            </c:dLbl>
            <c:dLbl>
              <c:idx val="2"/>
              <c:layout>
                <c:manualLayout>
                  <c:x val="0"/>
                  <c:y val="4.2848081620534738E-2"/>
                </c:manualLayout>
              </c:layout>
              <c:tx>
                <c:rich>
                  <a:bodyPr/>
                  <a:lstStyle/>
                  <a:p>
                    <a:r>
                      <a:rPr lang="en-US"/>
                      <a:t>$859 Million</a:t>
                    </a:r>
                  </a:p>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8A-465F-A095-782968B90FEC}"/>
                </c:ext>
              </c:extLst>
            </c:dLbl>
            <c:dLbl>
              <c:idx val="3"/>
              <c:layout>
                <c:manualLayout>
                  <c:x val="0"/>
                  <c:y val="4.0327606231091474E-2"/>
                </c:manualLayout>
              </c:layout>
              <c:tx>
                <c:rich>
                  <a:bodyPr/>
                  <a:lstStyle/>
                  <a:p>
                    <a:r>
                      <a:rPr lang="en-US"/>
                      <a:t>$186 Million</a:t>
                    </a:r>
                  </a:p>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8A-465F-A095-782968B90F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#,##0</c:formatCode>
                <c:ptCount val="4"/>
                <c:pt idx="0" formatCode="General">
                  <c:v>39.309879000000002</c:v>
                </c:pt>
                <c:pt idx="1">
                  <c:v>1146.022635</c:v>
                </c:pt>
                <c:pt idx="2" formatCode="General">
                  <c:v>859.516976</c:v>
                </c:pt>
                <c:pt idx="3" formatCode="General">
                  <c:v>186.50565800000001</c:v>
                </c:pt>
              </c:numCache>
            </c:numRef>
          </c:val>
          <c:extLst>
            <c:ext xmlns:c16="http://schemas.microsoft.com/office/drawing/2014/chart" uri="{C3380CC4-5D6E-409C-BE32-E72D297353CC}">
              <c16:uniqueId val="{00000000-F78A-43ED-9885-4A551D333EAC}"/>
            </c:ext>
          </c:extLst>
        </c:ser>
        <c:ser>
          <c:idx val="1"/>
          <c:order val="1"/>
          <c:tx>
            <c:strRef>
              <c:f>Sheet1!$C$1</c:f>
              <c:strCache>
                <c:ptCount val="1"/>
                <c:pt idx="0">
                  <c:v>Balance</c:v>
                </c:pt>
              </c:strCache>
            </c:strRef>
          </c:tx>
          <c:spPr>
            <a:solidFill>
              <a:srgbClr val="8AB966"/>
            </a:solidFill>
            <a:ln>
              <a:noFill/>
            </a:ln>
            <a:effectLst/>
          </c:spPr>
          <c:invertIfNegative val="0"/>
          <c:dLbls>
            <c:dLbl>
              <c:idx val="0"/>
              <c:layout>
                <c:manualLayout>
                  <c:x val="1.5603566213487215E-3"/>
                  <c:y val="0.46376747165755206"/>
                </c:manualLayout>
              </c:layout>
              <c:tx>
                <c:rich>
                  <a:bodyPr/>
                  <a:lstStyle/>
                  <a:p>
                    <a:r>
                      <a:rPr lang="en-US" dirty="0"/>
                      <a:t>$1.4 Billion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8A-465F-A095-782968B90FEC}"/>
                </c:ext>
              </c:extLst>
            </c:dLbl>
            <c:dLbl>
              <c:idx val="1"/>
              <c:layout>
                <c:manualLayout>
                  <c:x val="-1.5603566213488074E-3"/>
                  <c:y val="0.16383090031380912"/>
                </c:manualLayout>
              </c:layout>
              <c:tx>
                <c:rich>
                  <a:bodyPr/>
                  <a:lstStyle/>
                  <a:p>
                    <a:r>
                      <a:rPr lang="en-US" dirty="0"/>
                      <a:t>$380 Million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8A-465F-A095-782968B90FEC}"/>
                </c:ext>
              </c:extLst>
            </c:dLbl>
            <c:dLbl>
              <c:idx val="2"/>
              <c:layout>
                <c:manualLayout>
                  <c:x val="-1.5603566213488647E-3"/>
                  <c:y val="1.0082100020401958E-2"/>
                </c:manualLayout>
              </c:layout>
              <c:tx>
                <c:rich>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r>
                      <a:rPr lang="en-US">
                        <a:solidFill>
                          <a:srgbClr val="FF0000"/>
                        </a:solidFill>
                      </a:rPr>
                      <a:t>-$363 Million</a:t>
                    </a:r>
                  </a:p>
                  <a:p>
                    <a:pPr>
                      <a:defRPr>
                        <a:solidFill>
                          <a:srgbClr val="FF0000"/>
                        </a:solidFill>
                      </a:defRPr>
                    </a:pPr>
                    <a:endParaRPr lang="en-US">
                      <a:solidFill>
                        <a:srgbClr val="FF0000"/>
                      </a:solidFill>
                    </a:endParaRP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8A-465F-A095-782968B90FEC}"/>
                </c:ext>
              </c:extLst>
            </c:dLbl>
            <c:dLbl>
              <c:idx val="3"/>
              <c:layout>
                <c:manualLayout>
                  <c:x val="0"/>
                  <c:y val="1.2602773872474266E-2"/>
                </c:manualLayout>
              </c:layout>
              <c:tx>
                <c:rich>
                  <a:bodyPr/>
                  <a:lstStyle/>
                  <a:p>
                    <a:r>
                      <a:rPr lang="en-US" dirty="0">
                        <a:solidFill>
                          <a:srgbClr val="FF0000"/>
                        </a:solidFill>
                      </a:rPr>
                      <a:t>-$533</a:t>
                    </a:r>
                    <a:r>
                      <a:rPr lang="en-US" baseline="0" dirty="0">
                        <a:solidFill>
                          <a:srgbClr val="FF0000"/>
                        </a:solidFill>
                      </a:rPr>
                      <a:t> Million</a:t>
                    </a:r>
                  </a:p>
                  <a:p>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8A-465F-A095-782968B90F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General</c:formatCode>
                <c:ptCount val="4"/>
                <c:pt idx="0">
                  <c:v>1410.556012</c:v>
                </c:pt>
                <c:pt idx="1">
                  <c:v>380.40004399999998</c:v>
                </c:pt>
                <c:pt idx="2">
                  <c:v>-363.25026550000001</c:v>
                </c:pt>
                <c:pt idx="3">
                  <c:v>-533.88925759999995</c:v>
                </c:pt>
              </c:numCache>
            </c:numRef>
          </c:val>
          <c:extLst>
            <c:ext xmlns:c16="http://schemas.microsoft.com/office/drawing/2014/chart" uri="{C3380CC4-5D6E-409C-BE32-E72D297353CC}">
              <c16:uniqueId val="{00000000-7312-4007-B418-CEFDB99119A4}"/>
            </c:ext>
          </c:extLst>
        </c:ser>
        <c:dLbls>
          <c:showLegendKey val="0"/>
          <c:showVal val="0"/>
          <c:showCatName val="0"/>
          <c:showSerName val="0"/>
          <c:showPercent val="0"/>
          <c:showBubbleSize val="0"/>
        </c:dLbls>
        <c:gapWidth val="150"/>
        <c:axId val="1836823039"/>
        <c:axId val="1919262095"/>
      </c:barChart>
      <c:catAx>
        <c:axId val="18368230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b" anchorCtr="0"/>
          <a:lstStyle/>
          <a:p>
            <a:pPr>
              <a:defRPr sz="1197" b="1" i="0" u="none" strike="noStrike" kern="1200" baseline="0">
                <a:solidFill>
                  <a:schemeClr val="accent1"/>
                </a:solidFill>
                <a:latin typeface="+mn-lt"/>
                <a:ea typeface="+mn-ea"/>
                <a:cs typeface="+mn-cs"/>
              </a:defRPr>
            </a:pPr>
            <a:endParaRPr lang="en-US"/>
          </a:p>
        </c:txPr>
        <c:crossAx val="1919262095"/>
        <c:crosses val="autoZero"/>
        <c:auto val="1"/>
        <c:lblAlgn val="ctr"/>
        <c:lblOffset val="100"/>
        <c:noMultiLvlLbl val="0"/>
      </c:catAx>
      <c:valAx>
        <c:axId val="1919262095"/>
        <c:scaling>
          <c:orientation val="minMax"/>
          <c:max val="2000"/>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368230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idx="1"/>
          </p:nvPr>
        </p:nvSpPr>
        <p:spPr>
          <a:xfrm>
            <a:off x="3974534" y="0"/>
            <a:ext cx="3040592" cy="466753"/>
          </a:xfrm>
          <a:prstGeom prst="rect">
            <a:avLst/>
          </a:prstGeom>
        </p:spPr>
        <p:txBody>
          <a:bodyPr vert="horz" lIns="93251" tIns="46625" rIns="93251" bIns="46625" rtlCol="0"/>
          <a:lstStyle>
            <a:lvl1pPr algn="r">
              <a:defRPr sz="1200"/>
            </a:lvl1pPr>
          </a:lstStyle>
          <a:p>
            <a:fld id="{B4D82E63-D3E0-4C64-AE6C-1795D4195291}" type="datetimeFigureOut">
              <a:rPr lang="en-US" smtClean="0"/>
              <a:t>7/20/2020</a:t>
            </a:fld>
            <a:endParaRPr lang="en-US"/>
          </a:p>
        </p:txBody>
      </p:sp>
      <p:sp>
        <p:nvSpPr>
          <p:cNvPr id="4" name="Slide Image Placeholder 3"/>
          <p:cNvSpPr>
            <a:spLocks noGrp="1" noRot="1" noChangeAspect="1"/>
          </p:cNvSpPr>
          <p:nvPr>
            <p:ph type="sldImg" idx="2"/>
          </p:nvPr>
        </p:nvSpPr>
        <p:spPr>
          <a:xfrm>
            <a:off x="719138" y="1163638"/>
            <a:ext cx="5578475" cy="3138487"/>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701675" y="4476948"/>
            <a:ext cx="5613400" cy="3662958"/>
          </a:xfrm>
          <a:prstGeom prst="rect">
            <a:avLst/>
          </a:prstGeom>
        </p:spPr>
        <p:txBody>
          <a:bodyPr vert="horz" lIns="93251" tIns="46625" rIns="93251" bIns="466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35998"/>
            <a:ext cx="3040592" cy="466752"/>
          </a:xfrm>
          <a:prstGeom prst="rect">
            <a:avLst/>
          </a:prstGeom>
        </p:spPr>
        <p:txBody>
          <a:bodyPr vert="horz" lIns="93251" tIns="46625" rIns="93251" bIns="46625" rtlCol="0" anchor="b"/>
          <a:lstStyle>
            <a:lvl1pPr algn="r">
              <a:defRPr sz="1200"/>
            </a:lvl1pPr>
          </a:lstStyle>
          <a:p>
            <a:fld id="{8D72328C-62C6-4216-AFD0-963FE936A1D9}" type="slidenum">
              <a:rPr lang="en-US" smtClean="0"/>
              <a:t>‹#›</a:t>
            </a:fld>
            <a:endParaRPr lang="en-US"/>
          </a:p>
        </p:txBody>
      </p:sp>
    </p:spTree>
    <p:extLst>
      <p:ext uri="{BB962C8B-B14F-4D97-AF65-F5344CB8AC3E}">
        <p14:creationId xmlns:p14="http://schemas.microsoft.com/office/powerpoint/2010/main" val="60097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2328C-62C6-4216-AFD0-963FE936A1D9}" type="slidenum">
              <a:rPr lang="en-US" smtClean="0"/>
              <a:t>1</a:t>
            </a:fld>
            <a:endParaRPr lang="en-US"/>
          </a:p>
        </p:txBody>
      </p:sp>
    </p:spTree>
    <p:extLst>
      <p:ext uri="{BB962C8B-B14F-4D97-AF65-F5344CB8AC3E}">
        <p14:creationId xmlns:p14="http://schemas.microsoft.com/office/powerpoint/2010/main" val="418817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2328C-62C6-4216-AFD0-963FE936A1D9}" type="slidenum">
              <a:rPr lang="en-US" smtClean="0"/>
              <a:t>18</a:t>
            </a:fld>
            <a:endParaRPr lang="en-US"/>
          </a:p>
        </p:txBody>
      </p:sp>
    </p:spTree>
    <p:extLst>
      <p:ext uri="{BB962C8B-B14F-4D97-AF65-F5344CB8AC3E}">
        <p14:creationId xmlns:p14="http://schemas.microsoft.com/office/powerpoint/2010/main" val="203548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2328C-62C6-4216-AFD0-963FE936A1D9}" type="slidenum">
              <a:rPr lang="en-US" smtClean="0"/>
              <a:t>2</a:t>
            </a:fld>
            <a:endParaRPr lang="en-US"/>
          </a:p>
        </p:txBody>
      </p:sp>
    </p:spTree>
    <p:extLst>
      <p:ext uri="{BB962C8B-B14F-4D97-AF65-F5344CB8AC3E}">
        <p14:creationId xmlns:p14="http://schemas.microsoft.com/office/powerpoint/2010/main" val="192828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statistics</a:t>
            </a:r>
          </a:p>
        </p:txBody>
      </p:sp>
      <p:sp>
        <p:nvSpPr>
          <p:cNvPr id="4" name="Slide Number Placeholder 3"/>
          <p:cNvSpPr>
            <a:spLocks noGrp="1"/>
          </p:cNvSpPr>
          <p:nvPr>
            <p:ph type="sldNum" sz="quarter" idx="5"/>
          </p:nvPr>
        </p:nvSpPr>
        <p:spPr/>
        <p:txBody>
          <a:bodyPr/>
          <a:lstStyle/>
          <a:p>
            <a:fld id="{8D72328C-62C6-4216-AFD0-963FE936A1D9}" type="slidenum">
              <a:rPr lang="en-US" smtClean="0"/>
              <a:t>3</a:t>
            </a:fld>
            <a:endParaRPr lang="en-US"/>
          </a:p>
        </p:txBody>
      </p:sp>
    </p:spTree>
    <p:extLst>
      <p:ext uri="{BB962C8B-B14F-4D97-AF65-F5344CB8AC3E}">
        <p14:creationId xmlns:p14="http://schemas.microsoft.com/office/powerpoint/2010/main" val="373209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72328C-62C6-4216-AFD0-963FE936A1D9}" type="slidenum">
              <a:rPr lang="en-US" smtClean="0"/>
              <a:t>5</a:t>
            </a:fld>
            <a:endParaRPr lang="en-US"/>
          </a:p>
        </p:txBody>
      </p:sp>
    </p:spTree>
    <p:extLst>
      <p:ext uri="{BB962C8B-B14F-4D97-AF65-F5344CB8AC3E}">
        <p14:creationId xmlns:p14="http://schemas.microsoft.com/office/powerpoint/2010/main" val="97368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8D72328C-62C6-4216-AFD0-963FE936A1D9}" type="slidenum">
              <a:rPr lang="en-US" smtClean="0"/>
              <a:t>11</a:t>
            </a:fld>
            <a:endParaRPr lang="en-US"/>
          </a:p>
        </p:txBody>
      </p:sp>
    </p:spTree>
    <p:extLst>
      <p:ext uri="{BB962C8B-B14F-4D97-AF65-F5344CB8AC3E}">
        <p14:creationId xmlns:p14="http://schemas.microsoft.com/office/powerpoint/2010/main" val="373714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2328C-62C6-4216-AFD0-963FE936A1D9}" type="slidenum">
              <a:rPr lang="en-US" smtClean="0"/>
              <a:t>14</a:t>
            </a:fld>
            <a:endParaRPr lang="en-US"/>
          </a:p>
        </p:txBody>
      </p:sp>
    </p:spTree>
    <p:extLst>
      <p:ext uri="{BB962C8B-B14F-4D97-AF65-F5344CB8AC3E}">
        <p14:creationId xmlns:p14="http://schemas.microsoft.com/office/powerpoint/2010/main" val="382785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2328C-62C6-4216-AFD0-963FE936A1D9}" type="slidenum">
              <a:rPr lang="en-US" smtClean="0"/>
              <a:t>15</a:t>
            </a:fld>
            <a:endParaRPr lang="en-US"/>
          </a:p>
        </p:txBody>
      </p:sp>
    </p:spTree>
    <p:extLst>
      <p:ext uri="{BB962C8B-B14F-4D97-AF65-F5344CB8AC3E}">
        <p14:creationId xmlns:p14="http://schemas.microsoft.com/office/powerpoint/2010/main" val="81438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2328C-62C6-4216-AFD0-963FE936A1D9}" type="slidenum">
              <a:rPr lang="en-US" smtClean="0"/>
              <a:t>16</a:t>
            </a:fld>
            <a:endParaRPr lang="en-US"/>
          </a:p>
        </p:txBody>
      </p:sp>
    </p:spTree>
    <p:extLst>
      <p:ext uri="{BB962C8B-B14F-4D97-AF65-F5344CB8AC3E}">
        <p14:creationId xmlns:p14="http://schemas.microsoft.com/office/powerpoint/2010/main" val="6572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2328C-62C6-4216-AFD0-963FE936A1D9}" type="slidenum">
              <a:rPr lang="en-US" smtClean="0"/>
              <a:t>17</a:t>
            </a:fld>
            <a:endParaRPr lang="en-US"/>
          </a:p>
        </p:txBody>
      </p:sp>
    </p:spTree>
    <p:extLst>
      <p:ext uri="{BB962C8B-B14F-4D97-AF65-F5344CB8AC3E}">
        <p14:creationId xmlns:p14="http://schemas.microsoft.com/office/powerpoint/2010/main" val="31794573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F0C7C-F84E-4DE4-B5E2-DF027B4746AB}" type="datetimeFigureOut">
              <a:rPr lang="en-US" smtClean="0"/>
              <a:t>7/20/2020</a:t>
            </a:fld>
            <a:endParaRPr lang="en-US"/>
          </a:p>
        </p:txBody>
      </p:sp>
      <p:sp>
        <p:nvSpPr>
          <p:cNvPr id="5" name="Footer Placeholder 4"/>
          <p:cNvSpPr>
            <a:spLocks noGrp="1"/>
          </p:cNvSpPr>
          <p:nvPr>
            <p:ph type="ftr" sz="quarter" idx="11"/>
          </p:nvPr>
        </p:nvSpPr>
        <p:spPr>
          <a:xfrm>
            <a:off x="2222089" y="6041364"/>
            <a:ext cx="4752856" cy="365125"/>
          </a:xfrm>
        </p:spPr>
        <p:txBody>
          <a:bodyPr/>
          <a:lstStyle/>
          <a:p>
            <a:endParaRPr lang="en-US" dirty="0"/>
          </a:p>
        </p:txBody>
      </p:sp>
      <p:sp>
        <p:nvSpPr>
          <p:cNvPr id="6" name="Slide Number Placeholder 5"/>
          <p:cNvSpPr>
            <a:spLocks noGrp="1"/>
          </p:cNvSpPr>
          <p:nvPr>
            <p:ph type="sldNum" sz="quarter" idx="12"/>
          </p:nvPr>
        </p:nvSpPr>
        <p:spPr/>
        <p:txBody>
          <a:bodyPr/>
          <a:lstStyle/>
          <a:p>
            <a:fld id="{4BD7682E-5F2D-4A6C-9AE5-E6A5D33FA3DC}" type="slidenum">
              <a:rPr lang="en-US" smtClean="0"/>
              <a:t>‹#›</a:t>
            </a:fld>
            <a:endParaRPr lang="en-US"/>
          </a:p>
        </p:txBody>
      </p:sp>
      <p:sp>
        <p:nvSpPr>
          <p:cNvPr id="20" name="Right Triangle 19">
            <a:extLst>
              <a:ext uri="{FF2B5EF4-FFF2-40B4-BE49-F238E27FC236}">
                <a16:creationId xmlns:a16="http://schemas.microsoft.com/office/drawing/2014/main" id="{72272524-47A8-4448-AEE6-B347CE7A78A9}"/>
              </a:ext>
            </a:extLst>
          </p:cNvPr>
          <p:cNvSpPr/>
          <p:nvPr userDrawn="1"/>
        </p:nvSpPr>
        <p:spPr>
          <a:xfrm flipH="1">
            <a:off x="8283312" y="3316778"/>
            <a:ext cx="3908688" cy="3549689"/>
          </a:xfrm>
          <a:prstGeom prst="rtTriangle">
            <a:avLst/>
          </a:prstGeom>
          <a:solidFill>
            <a:srgbClr val="8AB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C06FA411-4A87-4FC8-9004-535B67B001E6}"/>
              </a:ext>
            </a:extLst>
          </p:cNvPr>
          <p:cNvSpPr/>
          <p:nvPr userDrawn="1"/>
        </p:nvSpPr>
        <p:spPr>
          <a:xfrm flipH="1">
            <a:off x="8929158" y="3316778"/>
            <a:ext cx="3259666" cy="35412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I:\VEC image.jpg">
            <a:extLst>
              <a:ext uri="{FF2B5EF4-FFF2-40B4-BE49-F238E27FC236}">
                <a16:creationId xmlns:a16="http://schemas.microsoft.com/office/drawing/2014/main" id="{F4C3C5DB-4D6C-42D2-B076-71D449C73B91}"/>
              </a:ext>
            </a:extLst>
          </p:cNvPr>
          <p:cNvPicPr/>
          <p:nvPr userDrawn="1"/>
        </p:nvPicPr>
        <p:blipFill>
          <a:blip r:embed="rId2">
            <a:extLst>
              <a:ext uri="{BEBA8EAE-BF5A-486C-A8C5-ECC9F3942E4B}">
                <a14:imgProps xmlns:a14="http://schemas.microsoft.com/office/drawing/2010/main">
                  <a14:imgLayer r:embed="rId3">
                    <a14:imgEffect>
                      <a14:backgroundRemoval t="6000" b="98000" l="1674" r="99582">
                        <a14:foregroundMark x1="5858" y1="78000" x2="5858" y2="78000"/>
                        <a14:foregroundMark x1="2092" y1="78000" x2="2092" y2="78000"/>
                        <a14:foregroundMark x1="12134" y1="70000" x2="12134" y2="70000"/>
                        <a14:foregroundMark x1="25941" y1="42000" x2="25941" y2="42000"/>
                        <a14:foregroundMark x1="26360" y1="42000" x2="26360" y2="42000"/>
                        <a14:foregroundMark x1="35565" y1="50000" x2="35983" y2="53000"/>
                        <a14:foregroundMark x1="35983" y1="54000" x2="35983" y2="54000"/>
                        <a14:foregroundMark x1="42259" y1="57000" x2="42259" y2="57000"/>
                        <a14:foregroundMark x1="51883" y1="52000" x2="51883" y2="52000"/>
                        <a14:foregroundMark x1="53138" y1="51000" x2="53138" y2="51000"/>
                        <a14:foregroundMark x1="52720" y1="52000" x2="49791" y2="63000"/>
                        <a14:foregroundMark x1="49372" y1="64000" x2="49372" y2="64000"/>
                        <a14:foregroundMark x1="48536" y1="69000" x2="46025" y2="71000"/>
                        <a14:foregroundMark x1="44770" y1="71000" x2="40167" y2="73000"/>
                        <a14:foregroundMark x1="35565" y1="75000" x2="33054" y2="75000"/>
                        <a14:foregroundMark x1="29289" y1="74000" x2="29289" y2="74000"/>
                        <a14:foregroundMark x1="26778" y1="75000" x2="26778" y2="75000"/>
                        <a14:foregroundMark x1="24686" y1="75000" x2="24686" y2="75000"/>
                        <a14:foregroundMark x1="23013" y1="75000" x2="53975" y2="60000"/>
                        <a14:foregroundMark x1="53975" y1="60000" x2="81590" y2="66000"/>
                        <a14:foregroundMark x1="81590" y1="66000" x2="92469" y2="38000"/>
                        <a14:foregroundMark x1="35146" y1="78000" x2="9623" y2="77000"/>
                        <a14:foregroundMark x1="9623" y1="77000" x2="35565" y2="53000"/>
                        <a14:foregroundMark x1="35565" y1="53000" x2="10460" y2="57000"/>
                        <a14:foregroundMark x1="10460" y1="57000" x2="48954" y2="58000"/>
                        <a14:foregroundMark x1="32636" y1="60000" x2="1674" y2="61000"/>
                        <a14:foregroundMark x1="1674" y1="61000" x2="29289" y2="90000"/>
                        <a14:foregroundMark x1="29289" y1="90000" x2="2092" y2="77000"/>
                        <a14:foregroundMark x1="2092" y1="77000" x2="66527" y2="99000"/>
                        <a14:foregroundMark x1="66527" y1="99000" x2="93305" y2="97000"/>
                        <a14:foregroundMark x1="93305" y1="97000" x2="35983" y2="88000"/>
                        <a14:foregroundMark x1="35983" y1="88000" x2="68619" y2="75000"/>
                        <a14:foregroundMark x1="68619" y1="75000" x2="39749" y2="85000"/>
                        <a14:foregroundMark x1="39749" y1="85000" x2="75732" y2="82000"/>
                        <a14:foregroundMark x1="75732" y1="82000" x2="97490" y2="50000"/>
                        <a14:foregroundMark x1="97490" y1="50000" x2="79498" y2="10000"/>
                        <a14:foregroundMark x1="79498" y1="10000" x2="97071" y2="49000"/>
                        <a14:foregroundMark x1="97071" y1="49000" x2="88703" y2="16000"/>
                        <a14:foregroundMark x1="10879" y1="76000" x2="39331" y2="98000"/>
                        <a14:foregroundMark x1="39331" y1="98000" x2="41004" y2="98000"/>
                        <a14:foregroundMark x1="92887" y1="75000" x2="88703" y2="83000"/>
                        <a14:foregroundMark x1="99582" y1="80000" x2="99163" y2="94000"/>
                        <a14:foregroundMark x1="58159" y1="20000" x2="86192" y2="6000"/>
                        <a14:foregroundMark x1="86192" y1="6000" x2="99582" y2="9000"/>
                        <a14:backgroundMark x1="1255" y1="10000" x2="1255" y2="10000"/>
                        <a14:backgroundMark x1="6695" y1="12000" x2="0" y2="0"/>
                        <a14:backgroundMark x1="1674" y1="23000" x2="3766"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9929394" y="5666154"/>
            <a:ext cx="2057559" cy="1004042"/>
          </a:xfrm>
          <a:prstGeom prst="rect">
            <a:avLst/>
          </a:prstGeom>
          <a:noFill/>
          <a:ln>
            <a:noFill/>
          </a:ln>
        </p:spPr>
      </p:pic>
    </p:spTree>
    <p:extLst>
      <p:ext uri="{BB962C8B-B14F-4D97-AF65-F5344CB8AC3E}">
        <p14:creationId xmlns:p14="http://schemas.microsoft.com/office/powerpoint/2010/main" val="89761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F0C7C-F84E-4DE4-B5E2-DF027B4746A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682E-5F2D-4A6C-9AE5-E6A5D33FA3DC}" type="slidenum">
              <a:rPr lang="en-US" smtClean="0"/>
              <a:t>‹#›</a:t>
            </a:fld>
            <a:endParaRPr lang="en-US"/>
          </a:p>
        </p:txBody>
      </p:sp>
      <p:sp>
        <p:nvSpPr>
          <p:cNvPr id="7" name="Rectangle 6">
            <a:extLst>
              <a:ext uri="{FF2B5EF4-FFF2-40B4-BE49-F238E27FC236}">
                <a16:creationId xmlns:a16="http://schemas.microsoft.com/office/drawing/2014/main" id="{547DCA94-78BB-40EF-BE1B-E9DC1416758C}"/>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ight Triangle 8">
            <a:extLst>
              <a:ext uri="{FF2B5EF4-FFF2-40B4-BE49-F238E27FC236}">
                <a16:creationId xmlns:a16="http://schemas.microsoft.com/office/drawing/2014/main" id="{B687B38E-681E-407E-8461-FD5F6E644008}"/>
              </a:ext>
            </a:extLst>
          </p:cNvPr>
          <p:cNvSpPr/>
          <p:nvPr userDrawn="1"/>
        </p:nvSpPr>
        <p:spPr>
          <a:xfrm flipH="1">
            <a:off x="8283312" y="3316778"/>
            <a:ext cx="3908688" cy="3549689"/>
          </a:xfrm>
          <a:prstGeom prst="rtTriangle">
            <a:avLst/>
          </a:prstGeom>
          <a:solidFill>
            <a:srgbClr val="8AB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0A3EB2EC-0B82-4FE8-B950-269F1B834BC1}"/>
              </a:ext>
            </a:extLst>
          </p:cNvPr>
          <p:cNvSpPr/>
          <p:nvPr userDrawn="1"/>
        </p:nvSpPr>
        <p:spPr>
          <a:xfrm flipH="1">
            <a:off x="8929158" y="3316778"/>
            <a:ext cx="3259666" cy="35412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VEC image.jpg">
            <a:extLst>
              <a:ext uri="{FF2B5EF4-FFF2-40B4-BE49-F238E27FC236}">
                <a16:creationId xmlns:a16="http://schemas.microsoft.com/office/drawing/2014/main" id="{AABAAE1D-7961-47FD-9ED9-BB99261D992E}"/>
              </a:ext>
            </a:extLst>
          </p:cNvPr>
          <p:cNvPicPr/>
          <p:nvPr userDrawn="1"/>
        </p:nvPicPr>
        <p:blipFill>
          <a:blip r:embed="rId2">
            <a:extLst>
              <a:ext uri="{BEBA8EAE-BF5A-486C-A8C5-ECC9F3942E4B}">
                <a14:imgProps xmlns:a14="http://schemas.microsoft.com/office/drawing/2010/main">
                  <a14:imgLayer r:embed="rId3">
                    <a14:imgEffect>
                      <a14:backgroundRemoval t="6000" b="98000" l="1674" r="99582">
                        <a14:foregroundMark x1="5858" y1="78000" x2="5858" y2="78000"/>
                        <a14:foregroundMark x1="2092" y1="78000" x2="2092" y2="78000"/>
                        <a14:foregroundMark x1="12134" y1="70000" x2="12134" y2="70000"/>
                        <a14:foregroundMark x1="25941" y1="42000" x2="25941" y2="42000"/>
                        <a14:foregroundMark x1="26360" y1="42000" x2="26360" y2="42000"/>
                        <a14:foregroundMark x1="35565" y1="50000" x2="35983" y2="53000"/>
                        <a14:foregroundMark x1="35983" y1="54000" x2="35983" y2="54000"/>
                        <a14:foregroundMark x1="42259" y1="57000" x2="42259" y2="57000"/>
                        <a14:foregroundMark x1="51883" y1="52000" x2="51883" y2="52000"/>
                        <a14:foregroundMark x1="53138" y1="51000" x2="53138" y2="51000"/>
                        <a14:foregroundMark x1="52720" y1="52000" x2="49791" y2="63000"/>
                        <a14:foregroundMark x1="49372" y1="64000" x2="49372" y2="64000"/>
                        <a14:foregroundMark x1="48536" y1="69000" x2="46025" y2="71000"/>
                        <a14:foregroundMark x1="44770" y1="71000" x2="40167" y2="73000"/>
                        <a14:foregroundMark x1="35565" y1="75000" x2="33054" y2="75000"/>
                        <a14:foregroundMark x1="29289" y1="74000" x2="29289" y2="74000"/>
                        <a14:foregroundMark x1="26778" y1="75000" x2="26778" y2="75000"/>
                        <a14:foregroundMark x1="24686" y1="75000" x2="24686" y2="75000"/>
                        <a14:foregroundMark x1="23013" y1="75000" x2="53975" y2="60000"/>
                        <a14:foregroundMark x1="53975" y1="60000" x2="81590" y2="66000"/>
                        <a14:foregroundMark x1="81590" y1="66000" x2="92469" y2="38000"/>
                        <a14:foregroundMark x1="35146" y1="78000" x2="9623" y2="77000"/>
                        <a14:foregroundMark x1="9623" y1="77000" x2="35565" y2="53000"/>
                        <a14:foregroundMark x1="35565" y1="53000" x2="10460" y2="57000"/>
                        <a14:foregroundMark x1="10460" y1="57000" x2="48954" y2="58000"/>
                        <a14:foregroundMark x1="32636" y1="60000" x2="1674" y2="61000"/>
                        <a14:foregroundMark x1="1674" y1="61000" x2="29289" y2="90000"/>
                        <a14:foregroundMark x1="29289" y1="90000" x2="2092" y2="77000"/>
                        <a14:foregroundMark x1="2092" y1="77000" x2="66527" y2="99000"/>
                        <a14:foregroundMark x1="66527" y1="99000" x2="93305" y2="97000"/>
                        <a14:foregroundMark x1="93305" y1="97000" x2="35983" y2="88000"/>
                        <a14:foregroundMark x1="35983" y1="88000" x2="68619" y2="75000"/>
                        <a14:foregroundMark x1="68619" y1="75000" x2="39749" y2="85000"/>
                        <a14:foregroundMark x1="39749" y1="85000" x2="75732" y2="82000"/>
                        <a14:foregroundMark x1="75732" y1="82000" x2="97490" y2="50000"/>
                        <a14:foregroundMark x1="97490" y1="50000" x2="79498" y2="10000"/>
                        <a14:foregroundMark x1="79498" y1="10000" x2="97071" y2="49000"/>
                        <a14:foregroundMark x1="97071" y1="49000" x2="88703" y2="16000"/>
                        <a14:foregroundMark x1="10879" y1="76000" x2="39331" y2="98000"/>
                        <a14:foregroundMark x1="39331" y1="98000" x2="41004" y2="98000"/>
                        <a14:foregroundMark x1="92887" y1="75000" x2="88703" y2="83000"/>
                        <a14:foregroundMark x1="99582" y1="80000" x2="99163" y2="94000"/>
                        <a14:foregroundMark x1="58159" y1="20000" x2="86192" y2="6000"/>
                        <a14:foregroundMark x1="86192" y1="6000" x2="99582" y2="9000"/>
                        <a14:backgroundMark x1="1255" y1="10000" x2="1255" y2="10000"/>
                        <a14:backgroundMark x1="6695" y1="12000" x2="0" y2="0"/>
                        <a14:backgroundMark x1="1674" y1="23000" x2="3766"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9929394" y="5666154"/>
            <a:ext cx="2057559" cy="1004042"/>
          </a:xfrm>
          <a:prstGeom prst="rect">
            <a:avLst/>
          </a:prstGeom>
          <a:noFill/>
          <a:ln>
            <a:noFill/>
          </a:ln>
        </p:spPr>
      </p:pic>
    </p:spTree>
    <p:extLst>
      <p:ext uri="{BB962C8B-B14F-4D97-AF65-F5344CB8AC3E}">
        <p14:creationId xmlns:p14="http://schemas.microsoft.com/office/powerpoint/2010/main" val="93118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F0C7C-F84E-4DE4-B5E2-DF027B4746A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682E-5F2D-4A6C-9AE5-E6A5D33FA3DC}" type="slidenum">
              <a:rPr lang="en-US" smtClean="0"/>
              <a:t>‹#›</a:t>
            </a:fld>
            <a:endParaRPr lang="en-US"/>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
        <p:nvSpPr>
          <p:cNvPr id="10" name="Rectangle 9">
            <a:extLst>
              <a:ext uri="{FF2B5EF4-FFF2-40B4-BE49-F238E27FC236}">
                <a16:creationId xmlns:a16="http://schemas.microsoft.com/office/drawing/2014/main" id="{50896A1A-D22E-4D60-8F6A-19A42BDEEB38}"/>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1" name="Picture 10" descr="I:\VEC image.jpg">
            <a:extLst>
              <a:ext uri="{FF2B5EF4-FFF2-40B4-BE49-F238E27FC236}">
                <a16:creationId xmlns:a16="http://schemas.microsoft.com/office/drawing/2014/main" id="{F1FD5108-8B40-45E1-9A9C-751BFB1D324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741" y="5666154"/>
            <a:ext cx="1957851" cy="942416"/>
          </a:xfrm>
          <a:prstGeom prst="rect">
            <a:avLst/>
          </a:prstGeom>
          <a:noFill/>
          <a:ln>
            <a:noFill/>
          </a:ln>
        </p:spPr>
      </p:pic>
    </p:spTree>
    <p:extLst>
      <p:ext uri="{BB962C8B-B14F-4D97-AF65-F5344CB8AC3E}">
        <p14:creationId xmlns:p14="http://schemas.microsoft.com/office/powerpoint/2010/main" val="256225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F0C7C-F84E-4DE4-B5E2-DF027B4746A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682E-5F2D-4A6C-9AE5-E6A5D33FA3DC}" type="slidenum">
              <a:rPr lang="en-US" smtClean="0"/>
              <a:t>‹#›</a:t>
            </a:fld>
            <a:endParaRPr lang="en-US"/>
          </a:p>
        </p:txBody>
      </p:sp>
      <p:sp>
        <p:nvSpPr>
          <p:cNvPr id="7" name="Rectangle 6">
            <a:extLst>
              <a:ext uri="{FF2B5EF4-FFF2-40B4-BE49-F238E27FC236}">
                <a16:creationId xmlns:a16="http://schemas.microsoft.com/office/drawing/2014/main" id="{8A650106-787B-4021-8B71-E9C920915D48}"/>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8" name="Picture 7" descr="I:\VEC image.jpg">
            <a:extLst>
              <a:ext uri="{FF2B5EF4-FFF2-40B4-BE49-F238E27FC236}">
                <a16:creationId xmlns:a16="http://schemas.microsoft.com/office/drawing/2014/main" id="{C35EE4CF-EC53-458A-9425-161851DCCA9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741" y="5666154"/>
            <a:ext cx="1957851" cy="942416"/>
          </a:xfrm>
          <a:prstGeom prst="rect">
            <a:avLst/>
          </a:prstGeom>
          <a:noFill/>
          <a:ln>
            <a:noFill/>
          </a:ln>
        </p:spPr>
      </p:pic>
    </p:spTree>
    <p:extLst>
      <p:ext uri="{BB962C8B-B14F-4D97-AF65-F5344CB8AC3E}">
        <p14:creationId xmlns:p14="http://schemas.microsoft.com/office/powerpoint/2010/main" val="157848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F0C7C-F84E-4DE4-B5E2-DF027B4746A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682E-5F2D-4A6C-9AE5-E6A5D33FA3DC}" type="slidenum">
              <a:rPr lang="en-US" smtClean="0"/>
              <a:t>‹#›</a:t>
            </a:fld>
            <a:endParaRPr 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 name="Rectangle 9">
            <a:extLst>
              <a:ext uri="{FF2B5EF4-FFF2-40B4-BE49-F238E27FC236}">
                <a16:creationId xmlns:a16="http://schemas.microsoft.com/office/drawing/2014/main" id="{FCC84A2E-F8A4-4615-8B4F-DE05E4C1B1B2}"/>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1" name="Picture 10" descr="I:\VEC image.jpg">
            <a:extLst>
              <a:ext uri="{FF2B5EF4-FFF2-40B4-BE49-F238E27FC236}">
                <a16:creationId xmlns:a16="http://schemas.microsoft.com/office/drawing/2014/main" id="{B6668FC3-B9BF-4DAF-B425-C277B69652F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741" y="5666154"/>
            <a:ext cx="1957851" cy="942416"/>
          </a:xfrm>
          <a:prstGeom prst="rect">
            <a:avLst/>
          </a:prstGeom>
          <a:noFill/>
          <a:ln>
            <a:noFill/>
          </a:ln>
        </p:spPr>
      </p:pic>
    </p:spTree>
    <p:extLst>
      <p:ext uri="{BB962C8B-B14F-4D97-AF65-F5344CB8AC3E}">
        <p14:creationId xmlns:p14="http://schemas.microsoft.com/office/powerpoint/2010/main" val="3018750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F0C7C-F84E-4DE4-B5E2-DF027B4746A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682E-5F2D-4A6C-9AE5-E6A5D33FA3DC}" type="slidenum">
              <a:rPr lang="en-US" smtClean="0"/>
              <a:t>‹#›</a:t>
            </a:fld>
            <a:endParaRPr lang="en-US"/>
          </a:p>
        </p:txBody>
      </p:sp>
      <p:sp>
        <p:nvSpPr>
          <p:cNvPr id="8" name="Rectangle 7">
            <a:extLst>
              <a:ext uri="{FF2B5EF4-FFF2-40B4-BE49-F238E27FC236}">
                <a16:creationId xmlns:a16="http://schemas.microsoft.com/office/drawing/2014/main" id="{808C7B75-29D0-4CE1-B55A-2D8808C989CD}"/>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descr="I:\VEC image.jpg">
            <a:extLst>
              <a:ext uri="{FF2B5EF4-FFF2-40B4-BE49-F238E27FC236}">
                <a16:creationId xmlns:a16="http://schemas.microsoft.com/office/drawing/2014/main" id="{EA13F57C-DAC1-457B-B164-17B801089C5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741" y="5666154"/>
            <a:ext cx="1957851" cy="942416"/>
          </a:xfrm>
          <a:prstGeom prst="rect">
            <a:avLst/>
          </a:prstGeom>
          <a:noFill/>
          <a:ln>
            <a:noFill/>
          </a:ln>
        </p:spPr>
      </p:pic>
    </p:spTree>
    <p:extLst>
      <p:ext uri="{BB962C8B-B14F-4D97-AF65-F5344CB8AC3E}">
        <p14:creationId xmlns:p14="http://schemas.microsoft.com/office/powerpoint/2010/main" val="1248823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F0C7C-F84E-4DE4-B5E2-DF027B4746A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682E-5F2D-4A6C-9AE5-E6A5D33FA3DC}" type="slidenum">
              <a:rPr lang="en-US" smtClean="0"/>
              <a:t>‹#›</a:t>
            </a:fld>
            <a:endParaRPr lang="en-US"/>
          </a:p>
        </p:txBody>
      </p:sp>
      <p:sp>
        <p:nvSpPr>
          <p:cNvPr id="7" name="Rectangle 6">
            <a:extLst>
              <a:ext uri="{FF2B5EF4-FFF2-40B4-BE49-F238E27FC236}">
                <a16:creationId xmlns:a16="http://schemas.microsoft.com/office/drawing/2014/main" id="{FD844789-018D-46B5-AC66-161E1E92ABE8}"/>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8" name="Picture 7" descr="I:\VEC image.jpg">
            <a:extLst>
              <a:ext uri="{FF2B5EF4-FFF2-40B4-BE49-F238E27FC236}">
                <a16:creationId xmlns:a16="http://schemas.microsoft.com/office/drawing/2014/main" id="{E065CCC9-4E1C-421B-9D57-4B22164ACFD4}"/>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741" y="5666154"/>
            <a:ext cx="1957851" cy="942416"/>
          </a:xfrm>
          <a:prstGeom prst="rect">
            <a:avLst/>
          </a:prstGeom>
          <a:noFill/>
          <a:ln>
            <a:noFill/>
          </a:ln>
        </p:spPr>
      </p:pic>
    </p:spTree>
    <p:extLst>
      <p:ext uri="{BB962C8B-B14F-4D97-AF65-F5344CB8AC3E}">
        <p14:creationId xmlns:p14="http://schemas.microsoft.com/office/powerpoint/2010/main" val="190293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F0C7C-F84E-4DE4-B5E2-DF027B4746A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682E-5F2D-4A6C-9AE5-E6A5D33FA3DC}" type="slidenum">
              <a:rPr lang="en-US" smtClean="0"/>
              <a:t>‹#›</a:t>
            </a:fld>
            <a:endParaRPr lang="en-US"/>
          </a:p>
        </p:txBody>
      </p:sp>
      <p:sp>
        <p:nvSpPr>
          <p:cNvPr id="7" name="Rectangle 6">
            <a:extLst>
              <a:ext uri="{FF2B5EF4-FFF2-40B4-BE49-F238E27FC236}">
                <a16:creationId xmlns:a16="http://schemas.microsoft.com/office/drawing/2014/main" id="{B51B3F1D-F09A-4B28-8DF9-B1A8BCCB0A8F}"/>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8" name="Picture 7" descr="I:\VEC image.jpg">
            <a:extLst>
              <a:ext uri="{FF2B5EF4-FFF2-40B4-BE49-F238E27FC236}">
                <a16:creationId xmlns:a16="http://schemas.microsoft.com/office/drawing/2014/main" id="{C71F45A2-9251-4FDB-8612-EBB45D8A27B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741" y="5666154"/>
            <a:ext cx="1957851" cy="942416"/>
          </a:xfrm>
          <a:prstGeom prst="rect">
            <a:avLst/>
          </a:prstGeom>
          <a:noFill/>
          <a:ln>
            <a:noFill/>
          </a:ln>
        </p:spPr>
      </p:pic>
    </p:spTree>
    <p:extLst>
      <p:ext uri="{BB962C8B-B14F-4D97-AF65-F5344CB8AC3E}">
        <p14:creationId xmlns:p14="http://schemas.microsoft.com/office/powerpoint/2010/main" val="286204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5" y="351907"/>
            <a:ext cx="8596668" cy="737937"/>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677335" y="1288369"/>
            <a:ext cx="8596668" cy="47445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AF0C7C-F84E-4DE4-B5E2-DF027B4746A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682E-5F2D-4A6C-9AE5-E6A5D33FA3DC}" type="slidenum">
              <a:rPr lang="en-US" smtClean="0"/>
              <a:t>‹#›</a:t>
            </a:fld>
            <a:endParaRPr lang="en-US"/>
          </a:p>
        </p:txBody>
      </p:sp>
      <p:sp>
        <p:nvSpPr>
          <p:cNvPr id="9" name="Rectangle 8">
            <a:extLst>
              <a:ext uri="{FF2B5EF4-FFF2-40B4-BE49-F238E27FC236}">
                <a16:creationId xmlns:a16="http://schemas.microsoft.com/office/drawing/2014/main" id="{032938A6-F822-4760-B0C4-B08E8A337CC7}"/>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Right Triangle 9">
            <a:extLst>
              <a:ext uri="{FF2B5EF4-FFF2-40B4-BE49-F238E27FC236}">
                <a16:creationId xmlns:a16="http://schemas.microsoft.com/office/drawing/2014/main" id="{190703F8-C27F-4335-A958-9687D994FF70}"/>
              </a:ext>
            </a:extLst>
          </p:cNvPr>
          <p:cNvSpPr/>
          <p:nvPr userDrawn="1"/>
        </p:nvSpPr>
        <p:spPr>
          <a:xfrm flipH="1">
            <a:off x="8283312" y="3316778"/>
            <a:ext cx="3908688" cy="3549689"/>
          </a:xfrm>
          <a:prstGeom prst="rtTriangle">
            <a:avLst/>
          </a:prstGeom>
          <a:solidFill>
            <a:srgbClr val="8AB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B9627EA0-92B0-44A8-90EE-F555D49B68EC}"/>
              </a:ext>
            </a:extLst>
          </p:cNvPr>
          <p:cNvSpPr/>
          <p:nvPr userDrawn="1"/>
        </p:nvSpPr>
        <p:spPr>
          <a:xfrm flipH="1">
            <a:off x="8929158" y="3316778"/>
            <a:ext cx="3259666" cy="35412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VEC image.jpg">
            <a:extLst>
              <a:ext uri="{FF2B5EF4-FFF2-40B4-BE49-F238E27FC236}">
                <a16:creationId xmlns:a16="http://schemas.microsoft.com/office/drawing/2014/main" id="{8883703B-62BD-47D4-82EA-5F6DAA8A3A92}"/>
              </a:ext>
            </a:extLst>
          </p:cNvPr>
          <p:cNvPicPr/>
          <p:nvPr userDrawn="1"/>
        </p:nvPicPr>
        <p:blipFill>
          <a:blip r:embed="rId2">
            <a:extLst>
              <a:ext uri="{BEBA8EAE-BF5A-486C-A8C5-ECC9F3942E4B}">
                <a14:imgProps xmlns:a14="http://schemas.microsoft.com/office/drawing/2010/main">
                  <a14:imgLayer r:embed="rId3">
                    <a14:imgEffect>
                      <a14:backgroundRemoval t="6000" b="98000" l="1674" r="99582">
                        <a14:foregroundMark x1="5858" y1="78000" x2="5858" y2="78000"/>
                        <a14:foregroundMark x1="2092" y1="78000" x2="2092" y2="78000"/>
                        <a14:foregroundMark x1="12134" y1="70000" x2="12134" y2="70000"/>
                        <a14:foregroundMark x1="25941" y1="42000" x2="25941" y2="42000"/>
                        <a14:foregroundMark x1="26360" y1="42000" x2="26360" y2="42000"/>
                        <a14:foregroundMark x1="35565" y1="50000" x2="35983" y2="53000"/>
                        <a14:foregroundMark x1="35983" y1="54000" x2="35983" y2="54000"/>
                        <a14:foregroundMark x1="42259" y1="57000" x2="42259" y2="57000"/>
                        <a14:foregroundMark x1="51883" y1="52000" x2="51883" y2="52000"/>
                        <a14:foregroundMark x1="53138" y1="51000" x2="53138" y2="51000"/>
                        <a14:foregroundMark x1="52720" y1="52000" x2="49791" y2="63000"/>
                        <a14:foregroundMark x1="49372" y1="64000" x2="49372" y2="64000"/>
                        <a14:foregroundMark x1="48536" y1="69000" x2="46025" y2="71000"/>
                        <a14:foregroundMark x1="44770" y1="71000" x2="40167" y2="73000"/>
                        <a14:foregroundMark x1="35565" y1="75000" x2="33054" y2="75000"/>
                        <a14:foregroundMark x1="29289" y1="74000" x2="29289" y2="74000"/>
                        <a14:foregroundMark x1="26778" y1="75000" x2="26778" y2="75000"/>
                        <a14:foregroundMark x1="24686" y1="75000" x2="24686" y2="75000"/>
                        <a14:foregroundMark x1="23013" y1="75000" x2="53975" y2="60000"/>
                        <a14:foregroundMark x1="53975" y1="60000" x2="81590" y2="66000"/>
                        <a14:foregroundMark x1="81590" y1="66000" x2="92469" y2="38000"/>
                        <a14:foregroundMark x1="35146" y1="78000" x2="9623" y2="77000"/>
                        <a14:foregroundMark x1="9623" y1="77000" x2="35565" y2="53000"/>
                        <a14:foregroundMark x1="35565" y1="53000" x2="10460" y2="57000"/>
                        <a14:foregroundMark x1="10460" y1="57000" x2="48954" y2="58000"/>
                        <a14:foregroundMark x1="32636" y1="60000" x2="1674" y2="61000"/>
                        <a14:foregroundMark x1="1674" y1="61000" x2="29289" y2="90000"/>
                        <a14:foregroundMark x1="29289" y1="90000" x2="2092" y2="77000"/>
                        <a14:foregroundMark x1="2092" y1="77000" x2="66527" y2="99000"/>
                        <a14:foregroundMark x1="66527" y1="99000" x2="93305" y2="97000"/>
                        <a14:foregroundMark x1="93305" y1="97000" x2="35983" y2="88000"/>
                        <a14:foregroundMark x1="35983" y1="88000" x2="68619" y2="75000"/>
                        <a14:foregroundMark x1="68619" y1="75000" x2="39749" y2="85000"/>
                        <a14:foregroundMark x1="39749" y1="85000" x2="75732" y2="82000"/>
                        <a14:foregroundMark x1="75732" y1="82000" x2="97490" y2="50000"/>
                        <a14:foregroundMark x1="97490" y1="50000" x2="79498" y2="10000"/>
                        <a14:foregroundMark x1="79498" y1="10000" x2="97071" y2="49000"/>
                        <a14:foregroundMark x1="97071" y1="49000" x2="88703" y2="16000"/>
                        <a14:foregroundMark x1="10879" y1="76000" x2="39331" y2="98000"/>
                        <a14:foregroundMark x1="39331" y1="98000" x2="41004" y2="98000"/>
                        <a14:foregroundMark x1="92887" y1="75000" x2="88703" y2="83000"/>
                        <a14:foregroundMark x1="99582" y1="80000" x2="99163" y2="94000"/>
                        <a14:foregroundMark x1="58159" y1="20000" x2="86192" y2="6000"/>
                        <a14:foregroundMark x1="86192" y1="6000" x2="99582" y2="9000"/>
                        <a14:backgroundMark x1="1255" y1="10000" x2="1255" y2="10000"/>
                        <a14:backgroundMark x1="6695" y1="12000" x2="0" y2="0"/>
                        <a14:backgroundMark x1="1674" y1="23000" x2="3766"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9929394" y="5666154"/>
            <a:ext cx="2057559" cy="1004042"/>
          </a:xfrm>
          <a:prstGeom prst="rect">
            <a:avLst/>
          </a:prstGeom>
          <a:noFill/>
          <a:ln>
            <a:noFill/>
          </a:ln>
        </p:spPr>
      </p:pic>
    </p:spTree>
    <p:extLst>
      <p:ext uri="{BB962C8B-B14F-4D97-AF65-F5344CB8AC3E}">
        <p14:creationId xmlns:p14="http://schemas.microsoft.com/office/powerpoint/2010/main" val="192136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F0C7C-F84E-4DE4-B5E2-DF027B4746AB}"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682E-5F2D-4A6C-9AE5-E6A5D33FA3DC}" type="slidenum">
              <a:rPr lang="en-US" smtClean="0"/>
              <a:t>‹#›</a:t>
            </a:fld>
            <a:endParaRPr lang="en-US"/>
          </a:p>
        </p:txBody>
      </p:sp>
      <p:sp>
        <p:nvSpPr>
          <p:cNvPr id="7" name="Rectangle 6">
            <a:extLst>
              <a:ext uri="{FF2B5EF4-FFF2-40B4-BE49-F238E27FC236}">
                <a16:creationId xmlns:a16="http://schemas.microsoft.com/office/drawing/2014/main" id="{11A56A40-BEA2-4892-B20B-E8D2A4431EDB}"/>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ight Triangle 8">
            <a:extLst>
              <a:ext uri="{FF2B5EF4-FFF2-40B4-BE49-F238E27FC236}">
                <a16:creationId xmlns:a16="http://schemas.microsoft.com/office/drawing/2014/main" id="{4E64189B-33BD-48FB-929B-290FD882590E}"/>
              </a:ext>
            </a:extLst>
          </p:cNvPr>
          <p:cNvSpPr/>
          <p:nvPr userDrawn="1"/>
        </p:nvSpPr>
        <p:spPr>
          <a:xfrm flipH="1">
            <a:off x="8283312" y="3316778"/>
            <a:ext cx="3908688" cy="3549689"/>
          </a:xfrm>
          <a:prstGeom prst="rtTriangle">
            <a:avLst/>
          </a:prstGeom>
          <a:solidFill>
            <a:srgbClr val="8AB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3065D561-9853-4A35-A840-B4A12CC264C9}"/>
              </a:ext>
            </a:extLst>
          </p:cNvPr>
          <p:cNvSpPr/>
          <p:nvPr userDrawn="1"/>
        </p:nvSpPr>
        <p:spPr>
          <a:xfrm flipH="1">
            <a:off x="8929158" y="3316778"/>
            <a:ext cx="3259666" cy="35412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VEC image.jpg">
            <a:extLst>
              <a:ext uri="{FF2B5EF4-FFF2-40B4-BE49-F238E27FC236}">
                <a16:creationId xmlns:a16="http://schemas.microsoft.com/office/drawing/2014/main" id="{56494B3E-D5CF-4A3D-9EE2-11193B3BFA34}"/>
              </a:ext>
            </a:extLst>
          </p:cNvPr>
          <p:cNvPicPr/>
          <p:nvPr userDrawn="1"/>
        </p:nvPicPr>
        <p:blipFill>
          <a:blip r:embed="rId2">
            <a:extLst>
              <a:ext uri="{BEBA8EAE-BF5A-486C-A8C5-ECC9F3942E4B}">
                <a14:imgProps xmlns:a14="http://schemas.microsoft.com/office/drawing/2010/main">
                  <a14:imgLayer r:embed="rId3">
                    <a14:imgEffect>
                      <a14:backgroundRemoval t="6000" b="98000" l="1674" r="99582">
                        <a14:foregroundMark x1="5858" y1="78000" x2="5858" y2="78000"/>
                        <a14:foregroundMark x1="2092" y1="78000" x2="2092" y2="78000"/>
                        <a14:foregroundMark x1="12134" y1="70000" x2="12134" y2="70000"/>
                        <a14:foregroundMark x1="25941" y1="42000" x2="25941" y2="42000"/>
                        <a14:foregroundMark x1="26360" y1="42000" x2="26360" y2="42000"/>
                        <a14:foregroundMark x1="35565" y1="50000" x2="35983" y2="53000"/>
                        <a14:foregroundMark x1="35983" y1="54000" x2="35983" y2="54000"/>
                        <a14:foregroundMark x1="42259" y1="57000" x2="42259" y2="57000"/>
                        <a14:foregroundMark x1="51883" y1="52000" x2="51883" y2="52000"/>
                        <a14:foregroundMark x1="53138" y1="51000" x2="53138" y2="51000"/>
                        <a14:foregroundMark x1="52720" y1="52000" x2="49791" y2="63000"/>
                        <a14:foregroundMark x1="49372" y1="64000" x2="49372" y2="64000"/>
                        <a14:foregroundMark x1="48536" y1="69000" x2="46025" y2="71000"/>
                        <a14:foregroundMark x1="44770" y1="71000" x2="40167" y2="73000"/>
                        <a14:foregroundMark x1="35565" y1="75000" x2="33054" y2="75000"/>
                        <a14:foregroundMark x1="29289" y1="74000" x2="29289" y2="74000"/>
                        <a14:foregroundMark x1="26778" y1="75000" x2="26778" y2="75000"/>
                        <a14:foregroundMark x1="24686" y1="75000" x2="24686" y2="75000"/>
                        <a14:foregroundMark x1="23013" y1="75000" x2="53975" y2="60000"/>
                        <a14:foregroundMark x1="53975" y1="60000" x2="81590" y2="66000"/>
                        <a14:foregroundMark x1="81590" y1="66000" x2="92469" y2="38000"/>
                        <a14:foregroundMark x1="35146" y1="78000" x2="9623" y2="77000"/>
                        <a14:foregroundMark x1="9623" y1="77000" x2="35565" y2="53000"/>
                        <a14:foregroundMark x1="35565" y1="53000" x2="10460" y2="57000"/>
                        <a14:foregroundMark x1="10460" y1="57000" x2="48954" y2="58000"/>
                        <a14:foregroundMark x1="32636" y1="60000" x2="1674" y2="61000"/>
                        <a14:foregroundMark x1="1674" y1="61000" x2="29289" y2="90000"/>
                        <a14:foregroundMark x1="29289" y1="90000" x2="2092" y2="77000"/>
                        <a14:foregroundMark x1="2092" y1="77000" x2="66527" y2="99000"/>
                        <a14:foregroundMark x1="66527" y1="99000" x2="93305" y2="97000"/>
                        <a14:foregroundMark x1="93305" y1="97000" x2="35983" y2="88000"/>
                        <a14:foregroundMark x1="35983" y1="88000" x2="68619" y2="75000"/>
                        <a14:foregroundMark x1="68619" y1="75000" x2="39749" y2="85000"/>
                        <a14:foregroundMark x1="39749" y1="85000" x2="75732" y2="82000"/>
                        <a14:foregroundMark x1="75732" y1="82000" x2="97490" y2="50000"/>
                        <a14:foregroundMark x1="97490" y1="50000" x2="79498" y2="10000"/>
                        <a14:foregroundMark x1="79498" y1="10000" x2="97071" y2="49000"/>
                        <a14:foregroundMark x1="97071" y1="49000" x2="88703" y2="16000"/>
                        <a14:foregroundMark x1="10879" y1="76000" x2="39331" y2="98000"/>
                        <a14:foregroundMark x1="39331" y1="98000" x2="41004" y2="98000"/>
                        <a14:foregroundMark x1="92887" y1="75000" x2="88703" y2="83000"/>
                        <a14:foregroundMark x1="99582" y1="80000" x2="99163" y2="94000"/>
                        <a14:foregroundMark x1="58159" y1="20000" x2="86192" y2="6000"/>
                        <a14:foregroundMark x1="86192" y1="6000" x2="99582" y2="9000"/>
                        <a14:backgroundMark x1="1255" y1="10000" x2="1255" y2="10000"/>
                        <a14:backgroundMark x1="6695" y1="12000" x2="0" y2="0"/>
                        <a14:backgroundMark x1="1674" y1="23000" x2="3766"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9929394" y="5666154"/>
            <a:ext cx="2057559" cy="1004042"/>
          </a:xfrm>
          <a:prstGeom prst="rect">
            <a:avLst/>
          </a:prstGeom>
          <a:noFill/>
          <a:ln>
            <a:noFill/>
          </a:ln>
        </p:spPr>
      </p:pic>
    </p:spTree>
    <p:extLst>
      <p:ext uri="{BB962C8B-B14F-4D97-AF65-F5344CB8AC3E}">
        <p14:creationId xmlns:p14="http://schemas.microsoft.com/office/powerpoint/2010/main" val="394457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F0C7C-F84E-4DE4-B5E2-DF027B4746AB}"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682E-5F2D-4A6C-9AE5-E6A5D33FA3DC}" type="slidenum">
              <a:rPr lang="en-US" smtClean="0"/>
              <a:t>‹#›</a:t>
            </a:fld>
            <a:endParaRPr lang="en-US"/>
          </a:p>
        </p:txBody>
      </p:sp>
      <p:sp>
        <p:nvSpPr>
          <p:cNvPr id="8" name="Rectangle 7">
            <a:extLst>
              <a:ext uri="{FF2B5EF4-FFF2-40B4-BE49-F238E27FC236}">
                <a16:creationId xmlns:a16="http://schemas.microsoft.com/office/drawing/2014/main" id="{175A2D0D-55BB-4181-A47C-B016F2D6A3E7}"/>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Right Triangle 9">
            <a:extLst>
              <a:ext uri="{FF2B5EF4-FFF2-40B4-BE49-F238E27FC236}">
                <a16:creationId xmlns:a16="http://schemas.microsoft.com/office/drawing/2014/main" id="{89170343-BF10-4B80-8317-D342DDC9BCE2}"/>
              </a:ext>
            </a:extLst>
          </p:cNvPr>
          <p:cNvSpPr/>
          <p:nvPr userDrawn="1"/>
        </p:nvSpPr>
        <p:spPr>
          <a:xfrm flipH="1">
            <a:off x="8283312" y="3316778"/>
            <a:ext cx="3908688" cy="3549689"/>
          </a:xfrm>
          <a:prstGeom prst="rtTriangle">
            <a:avLst/>
          </a:prstGeom>
          <a:solidFill>
            <a:srgbClr val="8AB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7DF51EA5-08CA-4FE2-92A8-451F6FAAD0B4}"/>
              </a:ext>
            </a:extLst>
          </p:cNvPr>
          <p:cNvSpPr/>
          <p:nvPr userDrawn="1"/>
        </p:nvSpPr>
        <p:spPr>
          <a:xfrm flipH="1">
            <a:off x="8929158" y="3316778"/>
            <a:ext cx="3259666" cy="35412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VEC image.jpg">
            <a:extLst>
              <a:ext uri="{FF2B5EF4-FFF2-40B4-BE49-F238E27FC236}">
                <a16:creationId xmlns:a16="http://schemas.microsoft.com/office/drawing/2014/main" id="{9B3276DD-545D-4C26-BD34-44403DB1885A}"/>
              </a:ext>
            </a:extLst>
          </p:cNvPr>
          <p:cNvPicPr/>
          <p:nvPr userDrawn="1"/>
        </p:nvPicPr>
        <p:blipFill>
          <a:blip r:embed="rId2">
            <a:extLst>
              <a:ext uri="{BEBA8EAE-BF5A-486C-A8C5-ECC9F3942E4B}">
                <a14:imgProps xmlns:a14="http://schemas.microsoft.com/office/drawing/2010/main">
                  <a14:imgLayer r:embed="rId3">
                    <a14:imgEffect>
                      <a14:backgroundRemoval t="6000" b="98000" l="1674" r="99582">
                        <a14:foregroundMark x1="5858" y1="78000" x2="5858" y2="78000"/>
                        <a14:foregroundMark x1="2092" y1="78000" x2="2092" y2="78000"/>
                        <a14:foregroundMark x1="12134" y1="70000" x2="12134" y2="70000"/>
                        <a14:foregroundMark x1="25941" y1="42000" x2="25941" y2="42000"/>
                        <a14:foregroundMark x1="26360" y1="42000" x2="26360" y2="42000"/>
                        <a14:foregroundMark x1="35565" y1="50000" x2="35983" y2="53000"/>
                        <a14:foregroundMark x1="35983" y1="54000" x2="35983" y2="54000"/>
                        <a14:foregroundMark x1="42259" y1="57000" x2="42259" y2="57000"/>
                        <a14:foregroundMark x1="51883" y1="52000" x2="51883" y2="52000"/>
                        <a14:foregroundMark x1="53138" y1="51000" x2="53138" y2="51000"/>
                        <a14:foregroundMark x1="52720" y1="52000" x2="49791" y2="63000"/>
                        <a14:foregroundMark x1="49372" y1="64000" x2="49372" y2="64000"/>
                        <a14:foregroundMark x1="48536" y1="69000" x2="46025" y2="71000"/>
                        <a14:foregroundMark x1="44770" y1="71000" x2="40167" y2="73000"/>
                        <a14:foregroundMark x1="35565" y1="75000" x2="33054" y2="75000"/>
                        <a14:foregroundMark x1="29289" y1="74000" x2="29289" y2="74000"/>
                        <a14:foregroundMark x1="26778" y1="75000" x2="26778" y2="75000"/>
                        <a14:foregroundMark x1="24686" y1="75000" x2="24686" y2="75000"/>
                        <a14:foregroundMark x1="23013" y1="75000" x2="53975" y2="60000"/>
                        <a14:foregroundMark x1="53975" y1="60000" x2="81590" y2="66000"/>
                        <a14:foregroundMark x1="81590" y1="66000" x2="92469" y2="38000"/>
                        <a14:foregroundMark x1="35146" y1="78000" x2="9623" y2="77000"/>
                        <a14:foregroundMark x1="9623" y1="77000" x2="35565" y2="53000"/>
                        <a14:foregroundMark x1="35565" y1="53000" x2="10460" y2="57000"/>
                        <a14:foregroundMark x1="10460" y1="57000" x2="48954" y2="58000"/>
                        <a14:foregroundMark x1="32636" y1="60000" x2="1674" y2="61000"/>
                        <a14:foregroundMark x1="1674" y1="61000" x2="29289" y2="90000"/>
                        <a14:foregroundMark x1="29289" y1="90000" x2="2092" y2="77000"/>
                        <a14:foregroundMark x1="2092" y1="77000" x2="66527" y2="99000"/>
                        <a14:foregroundMark x1="66527" y1="99000" x2="93305" y2="97000"/>
                        <a14:foregroundMark x1="93305" y1="97000" x2="35983" y2="88000"/>
                        <a14:foregroundMark x1="35983" y1="88000" x2="68619" y2="75000"/>
                        <a14:foregroundMark x1="68619" y1="75000" x2="39749" y2="85000"/>
                        <a14:foregroundMark x1="39749" y1="85000" x2="75732" y2="82000"/>
                        <a14:foregroundMark x1="75732" y1="82000" x2="97490" y2="50000"/>
                        <a14:foregroundMark x1="97490" y1="50000" x2="79498" y2="10000"/>
                        <a14:foregroundMark x1="79498" y1="10000" x2="97071" y2="49000"/>
                        <a14:foregroundMark x1="97071" y1="49000" x2="88703" y2="16000"/>
                        <a14:foregroundMark x1="10879" y1="76000" x2="39331" y2="98000"/>
                        <a14:foregroundMark x1="39331" y1="98000" x2="41004" y2="98000"/>
                        <a14:foregroundMark x1="92887" y1="75000" x2="88703" y2="83000"/>
                        <a14:foregroundMark x1="99582" y1="80000" x2="99163" y2="94000"/>
                        <a14:foregroundMark x1="58159" y1="20000" x2="86192" y2="6000"/>
                        <a14:foregroundMark x1="86192" y1="6000" x2="99582" y2="9000"/>
                        <a14:backgroundMark x1="1255" y1="10000" x2="1255" y2="10000"/>
                        <a14:backgroundMark x1="6695" y1="12000" x2="0" y2="0"/>
                        <a14:backgroundMark x1="1674" y1="23000" x2="3766"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9929394" y="5666154"/>
            <a:ext cx="2057559" cy="1004042"/>
          </a:xfrm>
          <a:prstGeom prst="rect">
            <a:avLst/>
          </a:prstGeom>
          <a:noFill/>
          <a:ln>
            <a:noFill/>
          </a:ln>
        </p:spPr>
      </p:pic>
    </p:spTree>
    <p:extLst>
      <p:ext uri="{BB962C8B-B14F-4D97-AF65-F5344CB8AC3E}">
        <p14:creationId xmlns:p14="http://schemas.microsoft.com/office/powerpoint/2010/main" val="127126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F0C7C-F84E-4DE4-B5E2-DF027B4746AB}"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7682E-5F2D-4A6C-9AE5-E6A5D33FA3DC}" type="slidenum">
              <a:rPr lang="en-US" smtClean="0"/>
              <a:t>‹#›</a:t>
            </a:fld>
            <a:endParaRPr lang="en-US"/>
          </a:p>
        </p:txBody>
      </p:sp>
      <p:sp>
        <p:nvSpPr>
          <p:cNvPr id="10" name="Rectangle 9">
            <a:extLst>
              <a:ext uri="{FF2B5EF4-FFF2-40B4-BE49-F238E27FC236}">
                <a16:creationId xmlns:a16="http://schemas.microsoft.com/office/drawing/2014/main" id="{F782E599-1C3E-4C5B-85D0-95C283899A3E}"/>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Right Triangle 11">
            <a:extLst>
              <a:ext uri="{FF2B5EF4-FFF2-40B4-BE49-F238E27FC236}">
                <a16:creationId xmlns:a16="http://schemas.microsoft.com/office/drawing/2014/main" id="{1AC048B0-3CF6-4725-AFD7-22EF60EB7CEF}"/>
              </a:ext>
            </a:extLst>
          </p:cNvPr>
          <p:cNvSpPr/>
          <p:nvPr userDrawn="1"/>
        </p:nvSpPr>
        <p:spPr>
          <a:xfrm flipH="1">
            <a:off x="8283312" y="3316778"/>
            <a:ext cx="3908688" cy="3549689"/>
          </a:xfrm>
          <a:prstGeom prst="rtTriangle">
            <a:avLst/>
          </a:prstGeom>
          <a:solidFill>
            <a:srgbClr val="8AB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1AC89E6D-6D7E-4F3C-A923-E3AFB8A88C90}"/>
              </a:ext>
            </a:extLst>
          </p:cNvPr>
          <p:cNvSpPr/>
          <p:nvPr userDrawn="1"/>
        </p:nvSpPr>
        <p:spPr>
          <a:xfrm flipH="1">
            <a:off x="8929158" y="3316778"/>
            <a:ext cx="3259666" cy="35412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VEC image.jpg">
            <a:extLst>
              <a:ext uri="{FF2B5EF4-FFF2-40B4-BE49-F238E27FC236}">
                <a16:creationId xmlns:a16="http://schemas.microsoft.com/office/drawing/2014/main" id="{9F07C1A3-24FD-4B4A-95FA-5E9A0BBB5DA0}"/>
              </a:ext>
            </a:extLst>
          </p:cNvPr>
          <p:cNvPicPr/>
          <p:nvPr userDrawn="1"/>
        </p:nvPicPr>
        <p:blipFill>
          <a:blip r:embed="rId2">
            <a:extLst>
              <a:ext uri="{BEBA8EAE-BF5A-486C-A8C5-ECC9F3942E4B}">
                <a14:imgProps xmlns:a14="http://schemas.microsoft.com/office/drawing/2010/main">
                  <a14:imgLayer r:embed="rId3">
                    <a14:imgEffect>
                      <a14:backgroundRemoval t="6000" b="98000" l="1674" r="99582">
                        <a14:foregroundMark x1="5858" y1="78000" x2="5858" y2="78000"/>
                        <a14:foregroundMark x1="2092" y1="78000" x2="2092" y2="78000"/>
                        <a14:foregroundMark x1="12134" y1="70000" x2="12134" y2="70000"/>
                        <a14:foregroundMark x1="25941" y1="42000" x2="25941" y2="42000"/>
                        <a14:foregroundMark x1="26360" y1="42000" x2="26360" y2="42000"/>
                        <a14:foregroundMark x1="35565" y1="50000" x2="35983" y2="53000"/>
                        <a14:foregroundMark x1="35983" y1="54000" x2="35983" y2="54000"/>
                        <a14:foregroundMark x1="42259" y1="57000" x2="42259" y2="57000"/>
                        <a14:foregroundMark x1="51883" y1="52000" x2="51883" y2="52000"/>
                        <a14:foregroundMark x1="53138" y1="51000" x2="53138" y2="51000"/>
                        <a14:foregroundMark x1="52720" y1="52000" x2="49791" y2="63000"/>
                        <a14:foregroundMark x1="49372" y1="64000" x2="49372" y2="64000"/>
                        <a14:foregroundMark x1="48536" y1="69000" x2="46025" y2="71000"/>
                        <a14:foregroundMark x1="44770" y1="71000" x2="40167" y2="73000"/>
                        <a14:foregroundMark x1="35565" y1="75000" x2="33054" y2="75000"/>
                        <a14:foregroundMark x1="29289" y1="74000" x2="29289" y2="74000"/>
                        <a14:foregroundMark x1="26778" y1="75000" x2="26778" y2="75000"/>
                        <a14:foregroundMark x1="24686" y1="75000" x2="24686" y2="75000"/>
                        <a14:foregroundMark x1="23013" y1="75000" x2="53975" y2="60000"/>
                        <a14:foregroundMark x1="53975" y1="60000" x2="81590" y2="66000"/>
                        <a14:foregroundMark x1="81590" y1="66000" x2="92469" y2="38000"/>
                        <a14:foregroundMark x1="35146" y1="78000" x2="9623" y2="77000"/>
                        <a14:foregroundMark x1="9623" y1="77000" x2="35565" y2="53000"/>
                        <a14:foregroundMark x1="35565" y1="53000" x2="10460" y2="57000"/>
                        <a14:foregroundMark x1="10460" y1="57000" x2="48954" y2="58000"/>
                        <a14:foregroundMark x1="32636" y1="60000" x2="1674" y2="61000"/>
                        <a14:foregroundMark x1="1674" y1="61000" x2="29289" y2="90000"/>
                        <a14:foregroundMark x1="29289" y1="90000" x2="2092" y2="77000"/>
                        <a14:foregroundMark x1="2092" y1="77000" x2="66527" y2="99000"/>
                        <a14:foregroundMark x1="66527" y1="99000" x2="93305" y2="97000"/>
                        <a14:foregroundMark x1="93305" y1="97000" x2="35983" y2="88000"/>
                        <a14:foregroundMark x1="35983" y1="88000" x2="68619" y2="75000"/>
                        <a14:foregroundMark x1="68619" y1="75000" x2="39749" y2="85000"/>
                        <a14:foregroundMark x1="39749" y1="85000" x2="75732" y2="82000"/>
                        <a14:foregroundMark x1="75732" y1="82000" x2="97490" y2="50000"/>
                        <a14:foregroundMark x1="97490" y1="50000" x2="79498" y2="10000"/>
                        <a14:foregroundMark x1="79498" y1="10000" x2="97071" y2="49000"/>
                        <a14:foregroundMark x1="97071" y1="49000" x2="88703" y2="16000"/>
                        <a14:foregroundMark x1="10879" y1="76000" x2="39331" y2="98000"/>
                        <a14:foregroundMark x1="39331" y1="98000" x2="41004" y2="98000"/>
                        <a14:foregroundMark x1="92887" y1="75000" x2="88703" y2="83000"/>
                        <a14:foregroundMark x1="99582" y1="80000" x2="99163" y2="94000"/>
                        <a14:foregroundMark x1="58159" y1="20000" x2="86192" y2="6000"/>
                        <a14:foregroundMark x1="86192" y1="6000" x2="99582" y2="9000"/>
                        <a14:backgroundMark x1="1255" y1="10000" x2="1255" y2="10000"/>
                        <a14:backgroundMark x1="6695" y1="12000" x2="0" y2="0"/>
                        <a14:backgroundMark x1="1674" y1="23000" x2="3766"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9929394" y="5666154"/>
            <a:ext cx="2057559" cy="1004042"/>
          </a:xfrm>
          <a:prstGeom prst="rect">
            <a:avLst/>
          </a:prstGeom>
          <a:noFill/>
          <a:ln>
            <a:noFill/>
          </a:ln>
        </p:spPr>
      </p:pic>
    </p:spTree>
    <p:extLst>
      <p:ext uri="{BB962C8B-B14F-4D97-AF65-F5344CB8AC3E}">
        <p14:creationId xmlns:p14="http://schemas.microsoft.com/office/powerpoint/2010/main" val="81426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F0C7C-F84E-4DE4-B5E2-DF027B4746AB}"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7682E-5F2D-4A6C-9AE5-E6A5D33FA3DC}" type="slidenum">
              <a:rPr lang="en-US" smtClean="0"/>
              <a:t>‹#›</a:t>
            </a:fld>
            <a:endParaRPr lang="en-US"/>
          </a:p>
        </p:txBody>
      </p:sp>
      <p:sp>
        <p:nvSpPr>
          <p:cNvPr id="6" name="Rectangle 5">
            <a:extLst>
              <a:ext uri="{FF2B5EF4-FFF2-40B4-BE49-F238E27FC236}">
                <a16:creationId xmlns:a16="http://schemas.microsoft.com/office/drawing/2014/main" id="{0B30AA66-EC57-45B5-994D-0F3F1B29C144}"/>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Right Triangle 7">
            <a:extLst>
              <a:ext uri="{FF2B5EF4-FFF2-40B4-BE49-F238E27FC236}">
                <a16:creationId xmlns:a16="http://schemas.microsoft.com/office/drawing/2014/main" id="{55837DDC-7025-4387-99BF-ADC4F3C20CFA}"/>
              </a:ext>
            </a:extLst>
          </p:cNvPr>
          <p:cNvSpPr/>
          <p:nvPr userDrawn="1"/>
        </p:nvSpPr>
        <p:spPr>
          <a:xfrm flipH="1">
            <a:off x="8283312" y="3316778"/>
            <a:ext cx="3908688" cy="3549689"/>
          </a:xfrm>
          <a:prstGeom prst="rtTriangle">
            <a:avLst/>
          </a:prstGeom>
          <a:solidFill>
            <a:srgbClr val="8AB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03F94AD3-5037-49D2-B079-EA1A5EF17D2C}"/>
              </a:ext>
            </a:extLst>
          </p:cNvPr>
          <p:cNvSpPr/>
          <p:nvPr userDrawn="1"/>
        </p:nvSpPr>
        <p:spPr>
          <a:xfrm flipH="1">
            <a:off x="8929158" y="3316778"/>
            <a:ext cx="3259666" cy="35412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VEC image.jpg">
            <a:extLst>
              <a:ext uri="{FF2B5EF4-FFF2-40B4-BE49-F238E27FC236}">
                <a16:creationId xmlns:a16="http://schemas.microsoft.com/office/drawing/2014/main" id="{FDD7EEA2-D838-40E0-8491-6FCD58790C28}"/>
              </a:ext>
            </a:extLst>
          </p:cNvPr>
          <p:cNvPicPr/>
          <p:nvPr userDrawn="1"/>
        </p:nvPicPr>
        <p:blipFill>
          <a:blip r:embed="rId2">
            <a:extLst>
              <a:ext uri="{BEBA8EAE-BF5A-486C-A8C5-ECC9F3942E4B}">
                <a14:imgProps xmlns:a14="http://schemas.microsoft.com/office/drawing/2010/main">
                  <a14:imgLayer r:embed="rId3">
                    <a14:imgEffect>
                      <a14:backgroundRemoval t="6000" b="98000" l="1674" r="99582">
                        <a14:foregroundMark x1="5858" y1="78000" x2="5858" y2="78000"/>
                        <a14:foregroundMark x1="2092" y1="78000" x2="2092" y2="78000"/>
                        <a14:foregroundMark x1="12134" y1="70000" x2="12134" y2="70000"/>
                        <a14:foregroundMark x1="25941" y1="42000" x2="25941" y2="42000"/>
                        <a14:foregroundMark x1="26360" y1="42000" x2="26360" y2="42000"/>
                        <a14:foregroundMark x1="35565" y1="50000" x2="35983" y2="53000"/>
                        <a14:foregroundMark x1="35983" y1="54000" x2="35983" y2="54000"/>
                        <a14:foregroundMark x1="42259" y1="57000" x2="42259" y2="57000"/>
                        <a14:foregroundMark x1="51883" y1="52000" x2="51883" y2="52000"/>
                        <a14:foregroundMark x1="53138" y1="51000" x2="53138" y2="51000"/>
                        <a14:foregroundMark x1="52720" y1="52000" x2="49791" y2="63000"/>
                        <a14:foregroundMark x1="49372" y1="64000" x2="49372" y2="64000"/>
                        <a14:foregroundMark x1="48536" y1="69000" x2="46025" y2="71000"/>
                        <a14:foregroundMark x1="44770" y1="71000" x2="40167" y2="73000"/>
                        <a14:foregroundMark x1="35565" y1="75000" x2="33054" y2="75000"/>
                        <a14:foregroundMark x1="29289" y1="74000" x2="29289" y2="74000"/>
                        <a14:foregroundMark x1="26778" y1="75000" x2="26778" y2="75000"/>
                        <a14:foregroundMark x1="24686" y1="75000" x2="24686" y2="75000"/>
                        <a14:foregroundMark x1="23013" y1="75000" x2="53975" y2="60000"/>
                        <a14:foregroundMark x1="53975" y1="60000" x2="81590" y2="66000"/>
                        <a14:foregroundMark x1="81590" y1="66000" x2="92469" y2="38000"/>
                        <a14:foregroundMark x1="35146" y1="78000" x2="9623" y2="77000"/>
                        <a14:foregroundMark x1="9623" y1="77000" x2="35565" y2="53000"/>
                        <a14:foregroundMark x1="35565" y1="53000" x2="10460" y2="57000"/>
                        <a14:foregroundMark x1="10460" y1="57000" x2="48954" y2="58000"/>
                        <a14:foregroundMark x1="32636" y1="60000" x2="1674" y2="61000"/>
                        <a14:foregroundMark x1="1674" y1="61000" x2="29289" y2="90000"/>
                        <a14:foregroundMark x1="29289" y1="90000" x2="2092" y2="77000"/>
                        <a14:foregroundMark x1="2092" y1="77000" x2="66527" y2="99000"/>
                        <a14:foregroundMark x1="66527" y1="99000" x2="93305" y2="97000"/>
                        <a14:foregroundMark x1="93305" y1="97000" x2="35983" y2="88000"/>
                        <a14:foregroundMark x1="35983" y1="88000" x2="68619" y2="75000"/>
                        <a14:foregroundMark x1="68619" y1="75000" x2="39749" y2="85000"/>
                        <a14:foregroundMark x1="39749" y1="85000" x2="75732" y2="82000"/>
                        <a14:foregroundMark x1="75732" y1="82000" x2="97490" y2="50000"/>
                        <a14:foregroundMark x1="97490" y1="50000" x2="79498" y2="10000"/>
                        <a14:foregroundMark x1="79498" y1="10000" x2="97071" y2="49000"/>
                        <a14:foregroundMark x1="97071" y1="49000" x2="88703" y2="16000"/>
                        <a14:foregroundMark x1="10879" y1="76000" x2="39331" y2="98000"/>
                        <a14:foregroundMark x1="39331" y1="98000" x2="41004" y2="98000"/>
                        <a14:foregroundMark x1="92887" y1="75000" x2="88703" y2="83000"/>
                        <a14:foregroundMark x1="99582" y1="80000" x2="99163" y2="94000"/>
                        <a14:foregroundMark x1="58159" y1="20000" x2="86192" y2="6000"/>
                        <a14:foregroundMark x1="86192" y1="6000" x2="99582" y2="9000"/>
                        <a14:backgroundMark x1="1255" y1="10000" x2="1255" y2="10000"/>
                        <a14:backgroundMark x1="6695" y1="12000" x2="0" y2="0"/>
                        <a14:backgroundMark x1="1674" y1="23000" x2="3766"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9929394" y="5666154"/>
            <a:ext cx="2057559" cy="1004042"/>
          </a:xfrm>
          <a:prstGeom prst="rect">
            <a:avLst/>
          </a:prstGeom>
          <a:noFill/>
          <a:ln>
            <a:noFill/>
          </a:ln>
        </p:spPr>
      </p:pic>
    </p:spTree>
    <p:extLst>
      <p:ext uri="{BB962C8B-B14F-4D97-AF65-F5344CB8AC3E}">
        <p14:creationId xmlns:p14="http://schemas.microsoft.com/office/powerpoint/2010/main" val="54171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F0C7C-F84E-4DE4-B5E2-DF027B4746AB}"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7682E-5F2D-4A6C-9AE5-E6A5D33FA3DC}" type="slidenum">
              <a:rPr lang="en-US" smtClean="0"/>
              <a:t>‹#›</a:t>
            </a:fld>
            <a:endParaRPr lang="en-US"/>
          </a:p>
        </p:txBody>
      </p:sp>
      <p:sp>
        <p:nvSpPr>
          <p:cNvPr id="5" name="Rectangle 4">
            <a:extLst>
              <a:ext uri="{FF2B5EF4-FFF2-40B4-BE49-F238E27FC236}">
                <a16:creationId xmlns:a16="http://schemas.microsoft.com/office/drawing/2014/main" id="{4109B1B5-84D3-429D-9933-A2FE8F825C18}"/>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 name="Right Triangle 6">
            <a:extLst>
              <a:ext uri="{FF2B5EF4-FFF2-40B4-BE49-F238E27FC236}">
                <a16:creationId xmlns:a16="http://schemas.microsoft.com/office/drawing/2014/main" id="{98BD2D74-E494-42F2-9174-BFD81407BD10}"/>
              </a:ext>
            </a:extLst>
          </p:cNvPr>
          <p:cNvSpPr/>
          <p:nvPr userDrawn="1"/>
        </p:nvSpPr>
        <p:spPr>
          <a:xfrm flipH="1">
            <a:off x="8283312" y="3316778"/>
            <a:ext cx="3908688" cy="3549689"/>
          </a:xfrm>
          <a:prstGeom prst="rtTriangle">
            <a:avLst/>
          </a:prstGeom>
          <a:solidFill>
            <a:srgbClr val="8AB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6E1713C2-AD39-4984-8D22-102681A6F398}"/>
              </a:ext>
            </a:extLst>
          </p:cNvPr>
          <p:cNvSpPr/>
          <p:nvPr userDrawn="1"/>
        </p:nvSpPr>
        <p:spPr>
          <a:xfrm flipH="1">
            <a:off x="8929158" y="3316778"/>
            <a:ext cx="3259666" cy="35412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VEC image.jpg">
            <a:extLst>
              <a:ext uri="{FF2B5EF4-FFF2-40B4-BE49-F238E27FC236}">
                <a16:creationId xmlns:a16="http://schemas.microsoft.com/office/drawing/2014/main" id="{B55DF5C7-B0CD-4161-A2A2-705CAEBBDF6B}"/>
              </a:ext>
            </a:extLst>
          </p:cNvPr>
          <p:cNvPicPr/>
          <p:nvPr userDrawn="1"/>
        </p:nvPicPr>
        <p:blipFill>
          <a:blip r:embed="rId2">
            <a:extLst>
              <a:ext uri="{BEBA8EAE-BF5A-486C-A8C5-ECC9F3942E4B}">
                <a14:imgProps xmlns:a14="http://schemas.microsoft.com/office/drawing/2010/main">
                  <a14:imgLayer r:embed="rId3">
                    <a14:imgEffect>
                      <a14:backgroundRemoval t="6000" b="98000" l="1674" r="99582">
                        <a14:foregroundMark x1="5858" y1="78000" x2="5858" y2="78000"/>
                        <a14:foregroundMark x1="2092" y1="78000" x2="2092" y2="78000"/>
                        <a14:foregroundMark x1="12134" y1="70000" x2="12134" y2="70000"/>
                        <a14:foregroundMark x1="25941" y1="42000" x2="25941" y2="42000"/>
                        <a14:foregroundMark x1="26360" y1="42000" x2="26360" y2="42000"/>
                        <a14:foregroundMark x1="35565" y1="50000" x2="35983" y2="53000"/>
                        <a14:foregroundMark x1="35983" y1="54000" x2="35983" y2="54000"/>
                        <a14:foregroundMark x1="42259" y1="57000" x2="42259" y2="57000"/>
                        <a14:foregroundMark x1="51883" y1="52000" x2="51883" y2="52000"/>
                        <a14:foregroundMark x1="53138" y1="51000" x2="53138" y2="51000"/>
                        <a14:foregroundMark x1="52720" y1="52000" x2="49791" y2="63000"/>
                        <a14:foregroundMark x1="49372" y1="64000" x2="49372" y2="64000"/>
                        <a14:foregroundMark x1="48536" y1="69000" x2="46025" y2="71000"/>
                        <a14:foregroundMark x1="44770" y1="71000" x2="40167" y2="73000"/>
                        <a14:foregroundMark x1="35565" y1="75000" x2="33054" y2="75000"/>
                        <a14:foregroundMark x1="29289" y1="74000" x2="29289" y2="74000"/>
                        <a14:foregroundMark x1="26778" y1="75000" x2="26778" y2="75000"/>
                        <a14:foregroundMark x1="24686" y1="75000" x2="24686" y2="75000"/>
                        <a14:foregroundMark x1="23013" y1="75000" x2="53975" y2="60000"/>
                        <a14:foregroundMark x1="53975" y1="60000" x2="81590" y2="66000"/>
                        <a14:foregroundMark x1="81590" y1="66000" x2="92469" y2="38000"/>
                        <a14:foregroundMark x1="35146" y1="78000" x2="9623" y2="77000"/>
                        <a14:foregroundMark x1="9623" y1="77000" x2="35565" y2="53000"/>
                        <a14:foregroundMark x1="35565" y1="53000" x2="10460" y2="57000"/>
                        <a14:foregroundMark x1="10460" y1="57000" x2="48954" y2="58000"/>
                        <a14:foregroundMark x1="32636" y1="60000" x2="1674" y2="61000"/>
                        <a14:foregroundMark x1="1674" y1="61000" x2="29289" y2="90000"/>
                        <a14:foregroundMark x1="29289" y1="90000" x2="2092" y2="77000"/>
                        <a14:foregroundMark x1="2092" y1="77000" x2="66527" y2="99000"/>
                        <a14:foregroundMark x1="66527" y1="99000" x2="93305" y2="97000"/>
                        <a14:foregroundMark x1="93305" y1="97000" x2="35983" y2="88000"/>
                        <a14:foregroundMark x1="35983" y1="88000" x2="68619" y2="75000"/>
                        <a14:foregroundMark x1="68619" y1="75000" x2="39749" y2="85000"/>
                        <a14:foregroundMark x1="39749" y1="85000" x2="75732" y2="82000"/>
                        <a14:foregroundMark x1="75732" y1="82000" x2="97490" y2="50000"/>
                        <a14:foregroundMark x1="97490" y1="50000" x2="79498" y2="10000"/>
                        <a14:foregroundMark x1="79498" y1="10000" x2="97071" y2="49000"/>
                        <a14:foregroundMark x1="97071" y1="49000" x2="88703" y2="16000"/>
                        <a14:foregroundMark x1="10879" y1="76000" x2="39331" y2="98000"/>
                        <a14:foregroundMark x1="39331" y1="98000" x2="41004" y2="98000"/>
                        <a14:foregroundMark x1="92887" y1="75000" x2="88703" y2="83000"/>
                        <a14:foregroundMark x1="99582" y1="80000" x2="99163" y2="94000"/>
                        <a14:foregroundMark x1="58159" y1="20000" x2="86192" y2="6000"/>
                        <a14:foregroundMark x1="86192" y1="6000" x2="99582" y2="9000"/>
                        <a14:backgroundMark x1="1255" y1="10000" x2="1255" y2="10000"/>
                        <a14:backgroundMark x1="6695" y1="12000" x2="0" y2="0"/>
                        <a14:backgroundMark x1="1674" y1="23000" x2="3766"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9929394" y="5666154"/>
            <a:ext cx="2057559" cy="1004042"/>
          </a:xfrm>
          <a:prstGeom prst="rect">
            <a:avLst/>
          </a:prstGeom>
          <a:noFill/>
          <a:ln>
            <a:noFill/>
          </a:ln>
        </p:spPr>
      </p:pic>
    </p:spTree>
    <p:extLst>
      <p:ext uri="{BB962C8B-B14F-4D97-AF65-F5344CB8AC3E}">
        <p14:creationId xmlns:p14="http://schemas.microsoft.com/office/powerpoint/2010/main" val="362999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F0C7C-F84E-4DE4-B5E2-DF027B4746AB}"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682E-5F2D-4A6C-9AE5-E6A5D33FA3DC}" type="slidenum">
              <a:rPr lang="en-US" smtClean="0"/>
              <a:t>‹#›</a:t>
            </a:fld>
            <a:endParaRPr lang="en-US"/>
          </a:p>
        </p:txBody>
      </p:sp>
      <p:sp>
        <p:nvSpPr>
          <p:cNvPr id="8" name="Rectangle 7">
            <a:extLst>
              <a:ext uri="{FF2B5EF4-FFF2-40B4-BE49-F238E27FC236}">
                <a16:creationId xmlns:a16="http://schemas.microsoft.com/office/drawing/2014/main" id="{FE073E7D-C1E8-4F4C-9C82-C1320BFAEADF}"/>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Right Triangle 9">
            <a:extLst>
              <a:ext uri="{FF2B5EF4-FFF2-40B4-BE49-F238E27FC236}">
                <a16:creationId xmlns:a16="http://schemas.microsoft.com/office/drawing/2014/main" id="{B7DEF2DA-F2A2-4439-AA22-8B976390A17A}"/>
              </a:ext>
            </a:extLst>
          </p:cNvPr>
          <p:cNvSpPr/>
          <p:nvPr userDrawn="1"/>
        </p:nvSpPr>
        <p:spPr>
          <a:xfrm flipH="1">
            <a:off x="8283312" y="3316778"/>
            <a:ext cx="3908688" cy="3549689"/>
          </a:xfrm>
          <a:prstGeom prst="rtTriangle">
            <a:avLst/>
          </a:prstGeom>
          <a:solidFill>
            <a:srgbClr val="8AB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45270F19-CE7C-4C6A-BA79-8171CF138C5D}"/>
              </a:ext>
            </a:extLst>
          </p:cNvPr>
          <p:cNvSpPr/>
          <p:nvPr userDrawn="1"/>
        </p:nvSpPr>
        <p:spPr>
          <a:xfrm flipH="1">
            <a:off x="8929158" y="3316778"/>
            <a:ext cx="3259666" cy="35412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VEC image.jpg">
            <a:extLst>
              <a:ext uri="{FF2B5EF4-FFF2-40B4-BE49-F238E27FC236}">
                <a16:creationId xmlns:a16="http://schemas.microsoft.com/office/drawing/2014/main" id="{F6B74D2C-2795-4CF4-B662-9913AE8FF57B}"/>
              </a:ext>
            </a:extLst>
          </p:cNvPr>
          <p:cNvPicPr/>
          <p:nvPr userDrawn="1"/>
        </p:nvPicPr>
        <p:blipFill>
          <a:blip r:embed="rId2">
            <a:extLst>
              <a:ext uri="{BEBA8EAE-BF5A-486C-A8C5-ECC9F3942E4B}">
                <a14:imgProps xmlns:a14="http://schemas.microsoft.com/office/drawing/2010/main">
                  <a14:imgLayer r:embed="rId3">
                    <a14:imgEffect>
                      <a14:backgroundRemoval t="6000" b="98000" l="1674" r="99582">
                        <a14:foregroundMark x1="5858" y1="78000" x2="5858" y2="78000"/>
                        <a14:foregroundMark x1="2092" y1="78000" x2="2092" y2="78000"/>
                        <a14:foregroundMark x1="12134" y1="70000" x2="12134" y2="70000"/>
                        <a14:foregroundMark x1="25941" y1="42000" x2="25941" y2="42000"/>
                        <a14:foregroundMark x1="26360" y1="42000" x2="26360" y2="42000"/>
                        <a14:foregroundMark x1="35565" y1="50000" x2="35983" y2="53000"/>
                        <a14:foregroundMark x1="35983" y1="54000" x2="35983" y2="54000"/>
                        <a14:foregroundMark x1="42259" y1="57000" x2="42259" y2="57000"/>
                        <a14:foregroundMark x1="51883" y1="52000" x2="51883" y2="52000"/>
                        <a14:foregroundMark x1="53138" y1="51000" x2="53138" y2="51000"/>
                        <a14:foregroundMark x1="52720" y1="52000" x2="49791" y2="63000"/>
                        <a14:foregroundMark x1="49372" y1="64000" x2="49372" y2="64000"/>
                        <a14:foregroundMark x1="48536" y1="69000" x2="46025" y2="71000"/>
                        <a14:foregroundMark x1="44770" y1="71000" x2="40167" y2="73000"/>
                        <a14:foregroundMark x1="35565" y1="75000" x2="33054" y2="75000"/>
                        <a14:foregroundMark x1="29289" y1="74000" x2="29289" y2="74000"/>
                        <a14:foregroundMark x1="26778" y1="75000" x2="26778" y2="75000"/>
                        <a14:foregroundMark x1="24686" y1="75000" x2="24686" y2="75000"/>
                        <a14:foregroundMark x1="23013" y1="75000" x2="53975" y2="60000"/>
                        <a14:foregroundMark x1="53975" y1="60000" x2="81590" y2="66000"/>
                        <a14:foregroundMark x1="81590" y1="66000" x2="92469" y2="38000"/>
                        <a14:foregroundMark x1="35146" y1="78000" x2="9623" y2="77000"/>
                        <a14:foregroundMark x1="9623" y1="77000" x2="35565" y2="53000"/>
                        <a14:foregroundMark x1="35565" y1="53000" x2="10460" y2="57000"/>
                        <a14:foregroundMark x1="10460" y1="57000" x2="48954" y2="58000"/>
                        <a14:foregroundMark x1="32636" y1="60000" x2="1674" y2="61000"/>
                        <a14:foregroundMark x1="1674" y1="61000" x2="29289" y2="90000"/>
                        <a14:foregroundMark x1="29289" y1="90000" x2="2092" y2="77000"/>
                        <a14:foregroundMark x1="2092" y1="77000" x2="66527" y2="99000"/>
                        <a14:foregroundMark x1="66527" y1="99000" x2="93305" y2="97000"/>
                        <a14:foregroundMark x1="93305" y1="97000" x2="35983" y2="88000"/>
                        <a14:foregroundMark x1="35983" y1="88000" x2="68619" y2="75000"/>
                        <a14:foregroundMark x1="68619" y1="75000" x2="39749" y2="85000"/>
                        <a14:foregroundMark x1="39749" y1="85000" x2="75732" y2="82000"/>
                        <a14:foregroundMark x1="75732" y1="82000" x2="97490" y2="50000"/>
                        <a14:foregroundMark x1="97490" y1="50000" x2="79498" y2="10000"/>
                        <a14:foregroundMark x1="79498" y1="10000" x2="97071" y2="49000"/>
                        <a14:foregroundMark x1="97071" y1="49000" x2="88703" y2="16000"/>
                        <a14:foregroundMark x1="10879" y1="76000" x2="39331" y2="98000"/>
                        <a14:foregroundMark x1="39331" y1="98000" x2="41004" y2="98000"/>
                        <a14:foregroundMark x1="92887" y1="75000" x2="88703" y2="83000"/>
                        <a14:foregroundMark x1="99582" y1="80000" x2="99163" y2="94000"/>
                        <a14:foregroundMark x1="58159" y1="20000" x2="86192" y2="6000"/>
                        <a14:foregroundMark x1="86192" y1="6000" x2="99582" y2="9000"/>
                        <a14:backgroundMark x1="1255" y1="10000" x2="1255" y2="10000"/>
                        <a14:backgroundMark x1="6695" y1="12000" x2="0" y2="0"/>
                        <a14:backgroundMark x1="1674" y1="23000" x2="3766"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9929394" y="5666154"/>
            <a:ext cx="2057559" cy="1004042"/>
          </a:xfrm>
          <a:prstGeom prst="rect">
            <a:avLst/>
          </a:prstGeom>
          <a:noFill/>
          <a:ln>
            <a:noFill/>
          </a:ln>
        </p:spPr>
      </p:pic>
    </p:spTree>
    <p:extLst>
      <p:ext uri="{BB962C8B-B14F-4D97-AF65-F5344CB8AC3E}">
        <p14:creationId xmlns:p14="http://schemas.microsoft.com/office/powerpoint/2010/main" val="180648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AF0C7C-F84E-4DE4-B5E2-DF027B4746AB}"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682E-5F2D-4A6C-9AE5-E6A5D33FA3DC}" type="slidenum">
              <a:rPr lang="en-US" smtClean="0"/>
              <a:t>‹#›</a:t>
            </a:fld>
            <a:endParaRPr lang="en-US"/>
          </a:p>
        </p:txBody>
      </p:sp>
      <p:sp>
        <p:nvSpPr>
          <p:cNvPr id="8" name="Rectangle 7">
            <a:extLst>
              <a:ext uri="{FF2B5EF4-FFF2-40B4-BE49-F238E27FC236}">
                <a16:creationId xmlns:a16="http://schemas.microsoft.com/office/drawing/2014/main" id="{6C0E9B57-35C2-403A-87FB-52387D7E96F4}"/>
              </a:ext>
            </a:extLst>
          </p:cNvPr>
          <p:cNvSpPr/>
          <p:nvPr userDrawn="1"/>
        </p:nvSpPr>
        <p:spPr>
          <a:xfrm>
            <a:off x="0" y="3281821"/>
            <a:ext cx="583427" cy="35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Right Triangle 9">
            <a:extLst>
              <a:ext uri="{FF2B5EF4-FFF2-40B4-BE49-F238E27FC236}">
                <a16:creationId xmlns:a16="http://schemas.microsoft.com/office/drawing/2014/main" id="{DC743B2E-317D-47B7-A681-90A678B28CD7}"/>
              </a:ext>
            </a:extLst>
          </p:cNvPr>
          <p:cNvSpPr/>
          <p:nvPr userDrawn="1"/>
        </p:nvSpPr>
        <p:spPr>
          <a:xfrm flipH="1">
            <a:off x="8283312" y="3316778"/>
            <a:ext cx="3908688" cy="3549689"/>
          </a:xfrm>
          <a:prstGeom prst="rtTriangle">
            <a:avLst/>
          </a:prstGeom>
          <a:solidFill>
            <a:srgbClr val="8AB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E85739AA-2951-446E-A851-90E4567E33BE}"/>
              </a:ext>
            </a:extLst>
          </p:cNvPr>
          <p:cNvSpPr/>
          <p:nvPr userDrawn="1"/>
        </p:nvSpPr>
        <p:spPr>
          <a:xfrm flipH="1">
            <a:off x="8929158" y="3316778"/>
            <a:ext cx="3259666" cy="35412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VEC image.jpg">
            <a:extLst>
              <a:ext uri="{FF2B5EF4-FFF2-40B4-BE49-F238E27FC236}">
                <a16:creationId xmlns:a16="http://schemas.microsoft.com/office/drawing/2014/main" id="{41346982-3DD2-4F59-813B-C1F5FD71CAAF}"/>
              </a:ext>
            </a:extLst>
          </p:cNvPr>
          <p:cNvPicPr/>
          <p:nvPr userDrawn="1"/>
        </p:nvPicPr>
        <p:blipFill>
          <a:blip r:embed="rId2">
            <a:extLst>
              <a:ext uri="{BEBA8EAE-BF5A-486C-A8C5-ECC9F3942E4B}">
                <a14:imgProps xmlns:a14="http://schemas.microsoft.com/office/drawing/2010/main">
                  <a14:imgLayer r:embed="rId3">
                    <a14:imgEffect>
                      <a14:backgroundRemoval t="6000" b="98000" l="1674" r="99582">
                        <a14:foregroundMark x1="5858" y1="78000" x2="5858" y2="78000"/>
                        <a14:foregroundMark x1="2092" y1="78000" x2="2092" y2="78000"/>
                        <a14:foregroundMark x1="12134" y1="70000" x2="12134" y2="70000"/>
                        <a14:foregroundMark x1="25941" y1="42000" x2="25941" y2="42000"/>
                        <a14:foregroundMark x1="26360" y1="42000" x2="26360" y2="42000"/>
                        <a14:foregroundMark x1="35565" y1="50000" x2="35983" y2="53000"/>
                        <a14:foregroundMark x1="35983" y1="54000" x2="35983" y2="54000"/>
                        <a14:foregroundMark x1="42259" y1="57000" x2="42259" y2="57000"/>
                        <a14:foregroundMark x1="51883" y1="52000" x2="51883" y2="52000"/>
                        <a14:foregroundMark x1="53138" y1="51000" x2="53138" y2="51000"/>
                        <a14:foregroundMark x1="52720" y1="52000" x2="49791" y2="63000"/>
                        <a14:foregroundMark x1="49372" y1="64000" x2="49372" y2="64000"/>
                        <a14:foregroundMark x1="48536" y1="69000" x2="46025" y2="71000"/>
                        <a14:foregroundMark x1="44770" y1="71000" x2="40167" y2="73000"/>
                        <a14:foregroundMark x1="35565" y1="75000" x2="33054" y2="75000"/>
                        <a14:foregroundMark x1="29289" y1="74000" x2="29289" y2="74000"/>
                        <a14:foregroundMark x1="26778" y1="75000" x2="26778" y2="75000"/>
                        <a14:foregroundMark x1="24686" y1="75000" x2="24686" y2="75000"/>
                        <a14:foregroundMark x1="23013" y1="75000" x2="53975" y2="60000"/>
                        <a14:foregroundMark x1="53975" y1="60000" x2="81590" y2="66000"/>
                        <a14:foregroundMark x1="81590" y1="66000" x2="92469" y2="38000"/>
                        <a14:foregroundMark x1="35146" y1="78000" x2="9623" y2="77000"/>
                        <a14:foregroundMark x1="9623" y1="77000" x2="35565" y2="53000"/>
                        <a14:foregroundMark x1="35565" y1="53000" x2="10460" y2="57000"/>
                        <a14:foregroundMark x1="10460" y1="57000" x2="48954" y2="58000"/>
                        <a14:foregroundMark x1="32636" y1="60000" x2="1674" y2="61000"/>
                        <a14:foregroundMark x1="1674" y1="61000" x2="29289" y2="90000"/>
                        <a14:foregroundMark x1="29289" y1="90000" x2="2092" y2="77000"/>
                        <a14:foregroundMark x1="2092" y1="77000" x2="66527" y2="99000"/>
                        <a14:foregroundMark x1="66527" y1="99000" x2="93305" y2="97000"/>
                        <a14:foregroundMark x1="93305" y1="97000" x2="35983" y2="88000"/>
                        <a14:foregroundMark x1="35983" y1="88000" x2="68619" y2="75000"/>
                        <a14:foregroundMark x1="68619" y1="75000" x2="39749" y2="85000"/>
                        <a14:foregroundMark x1="39749" y1="85000" x2="75732" y2="82000"/>
                        <a14:foregroundMark x1="75732" y1="82000" x2="97490" y2="50000"/>
                        <a14:foregroundMark x1="97490" y1="50000" x2="79498" y2="10000"/>
                        <a14:foregroundMark x1="79498" y1="10000" x2="97071" y2="49000"/>
                        <a14:foregroundMark x1="97071" y1="49000" x2="88703" y2="16000"/>
                        <a14:foregroundMark x1="10879" y1="76000" x2="39331" y2="98000"/>
                        <a14:foregroundMark x1="39331" y1="98000" x2="41004" y2="98000"/>
                        <a14:foregroundMark x1="92887" y1="75000" x2="88703" y2="83000"/>
                        <a14:foregroundMark x1="99582" y1="80000" x2="99163" y2="94000"/>
                        <a14:foregroundMark x1="58159" y1="20000" x2="86192" y2="6000"/>
                        <a14:foregroundMark x1="86192" y1="6000" x2="99582" y2="9000"/>
                        <a14:backgroundMark x1="1255" y1="10000" x2="1255" y2="10000"/>
                        <a14:backgroundMark x1="6695" y1="12000" x2="0" y2="0"/>
                        <a14:backgroundMark x1="1674" y1="23000" x2="3766" y2="25000"/>
                      </a14:backgroundRemoval>
                    </a14:imgEffect>
                  </a14:imgLayer>
                </a14:imgProps>
              </a:ext>
              <a:ext uri="{28A0092B-C50C-407E-A947-70E740481C1C}">
                <a14:useLocalDpi xmlns:a14="http://schemas.microsoft.com/office/drawing/2010/main" val="0"/>
              </a:ext>
            </a:extLst>
          </a:blip>
          <a:srcRect/>
          <a:stretch>
            <a:fillRect/>
          </a:stretch>
        </p:blipFill>
        <p:spPr bwMode="auto">
          <a:xfrm>
            <a:off x="9929394" y="5666154"/>
            <a:ext cx="2057559" cy="1004042"/>
          </a:xfrm>
          <a:prstGeom prst="rect">
            <a:avLst/>
          </a:prstGeom>
          <a:noFill/>
          <a:ln>
            <a:noFill/>
          </a:ln>
        </p:spPr>
      </p:pic>
    </p:spTree>
    <p:extLst>
      <p:ext uri="{BB962C8B-B14F-4D97-AF65-F5344CB8AC3E}">
        <p14:creationId xmlns:p14="http://schemas.microsoft.com/office/powerpoint/2010/main" val="378154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AF0C7C-F84E-4DE4-B5E2-DF027B4746AB}" type="datetimeFigureOut">
              <a:rPr lang="en-US" smtClean="0"/>
              <a:t>7/20/2020</a:t>
            </a:fld>
            <a:endParaRPr lang="en-US"/>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4BD7682E-5F2D-4A6C-9AE5-E6A5D33FA3DC}" type="slidenum">
              <a:rPr lang="en-US" smtClean="0"/>
              <a:t>‹#›</a:t>
            </a:fld>
            <a:endParaRPr lang="en-US"/>
          </a:p>
        </p:txBody>
      </p:sp>
    </p:spTree>
    <p:extLst>
      <p:ext uri="{BB962C8B-B14F-4D97-AF65-F5344CB8AC3E}">
        <p14:creationId xmlns:p14="http://schemas.microsoft.com/office/powerpoint/2010/main" val="428762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vec.virginia.gov/unemployed/frau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www.vec.virginia.gov/unemployed/frau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306F-5A14-4F4A-95A5-1EC7423D51B8}"/>
              </a:ext>
            </a:extLst>
          </p:cNvPr>
          <p:cNvSpPr>
            <a:spLocks noGrp="1"/>
          </p:cNvSpPr>
          <p:nvPr>
            <p:ph type="ctrTitle"/>
          </p:nvPr>
        </p:nvSpPr>
        <p:spPr>
          <a:xfrm>
            <a:off x="1507067" y="1457011"/>
            <a:ext cx="7766936" cy="2593825"/>
          </a:xfrm>
        </p:spPr>
        <p:txBody>
          <a:bodyPr/>
          <a:lstStyle/>
          <a:p>
            <a:r>
              <a:rPr lang="en-US" sz="4000" dirty="0"/>
              <a:t>VEC Unemployment </a:t>
            </a:r>
            <a:br>
              <a:rPr lang="en-US" sz="4000" dirty="0"/>
            </a:br>
            <a:r>
              <a:rPr lang="en-US" sz="4000" dirty="0"/>
              <a:t>Benefits Update for </a:t>
            </a:r>
            <a:br>
              <a:rPr lang="en-US" sz="4000" dirty="0"/>
            </a:br>
            <a:r>
              <a:rPr lang="en-US" sz="4000" dirty="0"/>
              <a:t>Virginia Municipal League</a:t>
            </a:r>
            <a:br>
              <a:rPr lang="en-US" sz="3600" dirty="0"/>
            </a:br>
            <a:endParaRPr lang="en-US" sz="3600" dirty="0"/>
          </a:p>
        </p:txBody>
      </p:sp>
      <p:sp>
        <p:nvSpPr>
          <p:cNvPr id="4" name="Subtitle 3">
            <a:extLst>
              <a:ext uri="{FF2B5EF4-FFF2-40B4-BE49-F238E27FC236}">
                <a16:creationId xmlns:a16="http://schemas.microsoft.com/office/drawing/2014/main" id="{D54352AE-145D-4216-89C9-BC9016C2366F}"/>
              </a:ext>
            </a:extLst>
          </p:cNvPr>
          <p:cNvSpPr>
            <a:spLocks noGrp="1"/>
          </p:cNvSpPr>
          <p:nvPr>
            <p:ph type="subTitle" idx="1"/>
          </p:nvPr>
        </p:nvSpPr>
        <p:spPr>
          <a:xfrm>
            <a:off x="1361293" y="3617407"/>
            <a:ext cx="7766936" cy="1411057"/>
          </a:xfrm>
        </p:spPr>
        <p:txBody>
          <a:bodyPr>
            <a:normAutofit lnSpcReduction="10000"/>
          </a:bodyPr>
          <a:lstStyle/>
          <a:p>
            <a:r>
              <a:rPr lang="en-US" dirty="0"/>
              <a:t>July 17, 2020</a:t>
            </a:r>
            <a:br>
              <a:rPr lang="en-US" dirty="0"/>
            </a:br>
            <a:endParaRPr lang="en-US" dirty="0"/>
          </a:p>
          <a:p>
            <a:r>
              <a:rPr lang="en-US" dirty="0"/>
              <a:t>Presented by:</a:t>
            </a:r>
          </a:p>
          <a:p>
            <a:r>
              <a:rPr lang="en-US" dirty="0"/>
              <a:t>Jason Padgett</a:t>
            </a:r>
          </a:p>
        </p:txBody>
      </p:sp>
    </p:spTree>
    <p:extLst>
      <p:ext uri="{BB962C8B-B14F-4D97-AF65-F5344CB8AC3E}">
        <p14:creationId xmlns:p14="http://schemas.microsoft.com/office/powerpoint/2010/main" val="98466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D35A-6C32-4F1E-BDC0-A95B720A98C0}"/>
              </a:ext>
            </a:extLst>
          </p:cNvPr>
          <p:cNvSpPr>
            <a:spLocks noGrp="1"/>
          </p:cNvSpPr>
          <p:nvPr>
            <p:ph type="title"/>
          </p:nvPr>
        </p:nvSpPr>
        <p:spPr/>
        <p:txBody>
          <a:bodyPr>
            <a:normAutofit/>
          </a:bodyPr>
          <a:lstStyle/>
          <a:p>
            <a:r>
              <a:rPr lang="en-US" sz="2700" dirty="0"/>
              <a:t>Communications with Claimants since </a:t>
            </a:r>
            <a:r>
              <a:rPr lang="en-US" sz="2800" dirty="0"/>
              <a:t>Pandemic</a:t>
            </a:r>
          </a:p>
        </p:txBody>
      </p:sp>
      <p:sp>
        <p:nvSpPr>
          <p:cNvPr id="3" name="Content Placeholder 2">
            <a:extLst>
              <a:ext uri="{FF2B5EF4-FFF2-40B4-BE49-F238E27FC236}">
                <a16:creationId xmlns:a16="http://schemas.microsoft.com/office/drawing/2014/main" id="{0CB43A25-5575-4702-BFC8-9F53E4AFD7CE}"/>
              </a:ext>
            </a:extLst>
          </p:cNvPr>
          <p:cNvSpPr>
            <a:spLocks noGrp="1"/>
          </p:cNvSpPr>
          <p:nvPr>
            <p:ph idx="1"/>
          </p:nvPr>
        </p:nvSpPr>
        <p:spPr>
          <a:xfrm>
            <a:off x="677335" y="904127"/>
            <a:ext cx="8596668" cy="5702156"/>
          </a:xfrm>
        </p:spPr>
        <p:txBody>
          <a:bodyPr>
            <a:normAutofit fontScale="70000" lnSpcReduction="20000"/>
          </a:bodyPr>
          <a:lstStyle/>
          <a:p>
            <a:r>
              <a:rPr lang="en-US" dirty="0">
                <a:solidFill>
                  <a:schemeClr val="tx1"/>
                </a:solidFill>
              </a:rPr>
              <a:t>Additional Call Center Expansion</a:t>
            </a:r>
          </a:p>
          <a:p>
            <a:pPr lvl="1"/>
            <a:r>
              <a:rPr lang="en-US" dirty="0">
                <a:solidFill>
                  <a:schemeClr val="tx1"/>
                </a:solidFill>
              </a:rPr>
              <a:t>RFP is out and expected to award contract for additional support soon</a:t>
            </a:r>
          </a:p>
          <a:p>
            <a:r>
              <a:rPr lang="en-US" dirty="0">
                <a:solidFill>
                  <a:schemeClr val="tx1"/>
                </a:solidFill>
              </a:rPr>
              <a:t>Call Center Update </a:t>
            </a:r>
          </a:p>
          <a:p>
            <a:pPr lvl="1"/>
            <a:r>
              <a:rPr lang="en-US" dirty="0">
                <a:solidFill>
                  <a:schemeClr val="tx1"/>
                </a:solidFill>
              </a:rPr>
              <a:t>Increase in employees from 82 to over </a:t>
            </a:r>
            <a:r>
              <a:rPr lang="en-US" b="1" dirty="0">
                <a:solidFill>
                  <a:srgbClr val="0070C0"/>
                </a:solidFill>
              </a:rPr>
              <a:t>450 and growing</a:t>
            </a:r>
          </a:p>
          <a:p>
            <a:pPr lvl="1"/>
            <a:r>
              <a:rPr lang="en-US" dirty="0">
                <a:solidFill>
                  <a:schemeClr val="tx1"/>
                </a:solidFill>
              </a:rPr>
              <a:t>Total call volume in 2019: </a:t>
            </a:r>
            <a:r>
              <a:rPr lang="en-US" b="1" dirty="0">
                <a:solidFill>
                  <a:srgbClr val="0070C0"/>
                </a:solidFill>
              </a:rPr>
              <a:t>521,756</a:t>
            </a:r>
          </a:p>
          <a:p>
            <a:pPr lvl="1"/>
            <a:r>
              <a:rPr lang="en-US" dirty="0">
                <a:solidFill>
                  <a:schemeClr val="tx1"/>
                </a:solidFill>
              </a:rPr>
              <a:t>Jan. 1, 2020 – July 15, 2020: </a:t>
            </a:r>
            <a:r>
              <a:rPr lang="en-US" b="1" dirty="0">
                <a:solidFill>
                  <a:srgbClr val="0070C0"/>
                </a:solidFill>
              </a:rPr>
              <a:t>660,000+ calls</a:t>
            </a:r>
          </a:p>
          <a:p>
            <a:pPr lvl="1"/>
            <a:r>
              <a:rPr lang="en-US" dirty="0">
                <a:solidFill>
                  <a:schemeClr val="tx1"/>
                </a:solidFill>
              </a:rPr>
              <a:t>Answered 28,000 a week in April, </a:t>
            </a:r>
            <a:r>
              <a:rPr lang="en-US" b="1" dirty="0">
                <a:solidFill>
                  <a:srgbClr val="0070C0"/>
                </a:solidFill>
              </a:rPr>
              <a:t>Now answering over 60,000 a week</a:t>
            </a:r>
          </a:p>
          <a:p>
            <a:r>
              <a:rPr lang="en-US" b="1" dirty="0">
                <a:solidFill>
                  <a:srgbClr val="0070C0"/>
                </a:solidFill>
              </a:rPr>
              <a:t>148,00 Emails </a:t>
            </a:r>
            <a:r>
              <a:rPr lang="en-US" dirty="0">
                <a:solidFill>
                  <a:schemeClr val="tx1"/>
                </a:solidFill>
              </a:rPr>
              <a:t>answered by Customer Service</a:t>
            </a:r>
          </a:p>
          <a:p>
            <a:pPr lvl="1"/>
            <a:r>
              <a:rPr lang="en-US" dirty="0"/>
              <a:t>6,744 total emails total in 2019</a:t>
            </a:r>
            <a:endParaRPr lang="en-US" dirty="0">
              <a:solidFill>
                <a:schemeClr val="tx1"/>
              </a:solidFill>
            </a:endParaRPr>
          </a:p>
          <a:p>
            <a:r>
              <a:rPr lang="en-US" b="1" dirty="0">
                <a:solidFill>
                  <a:srgbClr val="0070C0"/>
                </a:solidFill>
              </a:rPr>
              <a:t>332,478 Automated Calls </a:t>
            </a:r>
            <a:r>
              <a:rPr lang="en-US" dirty="0">
                <a:solidFill>
                  <a:srgbClr val="404040"/>
                </a:solidFill>
              </a:rPr>
              <a:t>completed</a:t>
            </a:r>
          </a:p>
          <a:p>
            <a:pPr lvl="1"/>
            <a:r>
              <a:rPr lang="en-US" dirty="0">
                <a:solidFill>
                  <a:schemeClr val="tx1"/>
                </a:solidFill>
              </a:rPr>
              <a:t>April – 177,794</a:t>
            </a:r>
          </a:p>
          <a:p>
            <a:pPr lvl="1"/>
            <a:r>
              <a:rPr lang="en-US" dirty="0">
                <a:solidFill>
                  <a:schemeClr val="tx1"/>
                </a:solidFill>
              </a:rPr>
              <a:t>May – 25,627</a:t>
            </a:r>
          </a:p>
          <a:p>
            <a:pPr lvl="1"/>
            <a:r>
              <a:rPr lang="en-US" dirty="0">
                <a:solidFill>
                  <a:schemeClr val="tx1"/>
                </a:solidFill>
              </a:rPr>
              <a:t>June 129,057</a:t>
            </a:r>
          </a:p>
          <a:p>
            <a:pPr lvl="1"/>
            <a:r>
              <a:rPr lang="en-US" dirty="0">
                <a:solidFill>
                  <a:schemeClr val="tx1"/>
                </a:solidFill>
              </a:rPr>
              <a:t>July – N/A</a:t>
            </a:r>
          </a:p>
          <a:p>
            <a:r>
              <a:rPr lang="en-US" b="1" dirty="0">
                <a:solidFill>
                  <a:srgbClr val="0070C0"/>
                </a:solidFill>
              </a:rPr>
              <a:t>Over 6 Million Text messages sent (6,343,310) </a:t>
            </a:r>
            <a:r>
              <a:rPr lang="en-US" dirty="0">
                <a:solidFill>
                  <a:srgbClr val="0070C0"/>
                </a:solidFill>
              </a:rPr>
              <a:t>-  </a:t>
            </a:r>
            <a:r>
              <a:rPr lang="en-US" dirty="0">
                <a:solidFill>
                  <a:schemeClr val="tx1"/>
                </a:solidFill>
              </a:rPr>
              <a:t>90% open rate </a:t>
            </a:r>
            <a:endParaRPr lang="en-US" dirty="0">
              <a:solidFill>
                <a:srgbClr val="404040"/>
              </a:solidFill>
              <a:highlight>
                <a:srgbClr val="FFFF00"/>
              </a:highlight>
            </a:endParaRPr>
          </a:p>
          <a:p>
            <a:pPr lvl="1"/>
            <a:r>
              <a:rPr lang="en-US" dirty="0">
                <a:solidFill>
                  <a:schemeClr val="tx1"/>
                </a:solidFill>
              </a:rPr>
              <a:t>April - 2,874,708</a:t>
            </a:r>
          </a:p>
          <a:p>
            <a:pPr lvl="1"/>
            <a:r>
              <a:rPr lang="en-US" dirty="0">
                <a:solidFill>
                  <a:schemeClr val="tx1"/>
                </a:solidFill>
              </a:rPr>
              <a:t>May – 547,975</a:t>
            </a:r>
          </a:p>
          <a:p>
            <a:pPr lvl="1"/>
            <a:r>
              <a:rPr lang="en-US" dirty="0">
                <a:solidFill>
                  <a:schemeClr val="tx1"/>
                </a:solidFill>
              </a:rPr>
              <a:t>June – 2,920,627</a:t>
            </a:r>
          </a:p>
          <a:p>
            <a:pPr lvl="1"/>
            <a:r>
              <a:rPr lang="en-US" dirty="0">
                <a:solidFill>
                  <a:schemeClr val="tx1"/>
                </a:solidFill>
              </a:rPr>
              <a:t>July – N/A</a:t>
            </a:r>
          </a:p>
          <a:p>
            <a:r>
              <a:rPr lang="en-US" b="1" dirty="0">
                <a:solidFill>
                  <a:srgbClr val="0070C0"/>
                </a:solidFill>
              </a:rPr>
              <a:t>4.4 Million</a:t>
            </a:r>
            <a:r>
              <a:rPr lang="en-US" b="1" dirty="0">
                <a:solidFill>
                  <a:schemeClr val="tx1"/>
                </a:solidFill>
              </a:rPr>
              <a:t> </a:t>
            </a:r>
            <a:r>
              <a:rPr lang="en-US" b="1" dirty="0">
                <a:solidFill>
                  <a:srgbClr val="0070C0"/>
                </a:solidFill>
              </a:rPr>
              <a:t>Direct Mail pieces </a:t>
            </a:r>
            <a:r>
              <a:rPr lang="en-US" dirty="0">
                <a:solidFill>
                  <a:schemeClr val="tx1"/>
                </a:solidFill>
              </a:rPr>
              <a:t>sent since March 15</a:t>
            </a:r>
          </a:p>
          <a:p>
            <a:pPr lvl="1"/>
            <a:r>
              <a:rPr lang="en-US" dirty="0">
                <a:solidFill>
                  <a:schemeClr val="tx1"/>
                </a:solidFill>
              </a:rPr>
              <a:t>These include: Monetary determination letters, PIN letters, Separation reports and decisions.</a:t>
            </a:r>
          </a:p>
          <a:p>
            <a:pPr lvl="1"/>
            <a:endParaRPr lang="en-US" dirty="0"/>
          </a:p>
        </p:txBody>
      </p:sp>
    </p:spTree>
    <p:extLst>
      <p:ext uri="{BB962C8B-B14F-4D97-AF65-F5344CB8AC3E}">
        <p14:creationId xmlns:p14="http://schemas.microsoft.com/office/powerpoint/2010/main" val="424558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E8EC-1292-4D50-84C1-C172E2CD9F07}"/>
              </a:ext>
            </a:extLst>
          </p:cNvPr>
          <p:cNvSpPr>
            <a:spLocks noGrp="1"/>
          </p:cNvSpPr>
          <p:nvPr>
            <p:ph type="title"/>
          </p:nvPr>
        </p:nvSpPr>
        <p:spPr/>
        <p:txBody>
          <a:bodyPr>
            <a:normAutofit/>
          </a:bodyPr>
          <a:lstStyle/>
          <a:p>
            <a:r>
              <a:rPr lang="en-US" sz="2800" dirty="0"/>
              <a:t>Our Ongoing Challenges: </a:t>
            </a:r>
          </a:p>
        </p:txBody>
      </p:sp>
      <p:sp>
        <p:nvSpPr>
          <p:cNvPr id="3" name="Content Placeholder 2">
            <a:extLst>
              <a:ext uri="{FF2B5EF4-FFF2-40B4-BE49-F238E27FC236}">
                <a16:creationId xmlns:a16="http://schemas.microsoft.com/office/drawing/2014/main" id="{99590F9A-23E5-4F71-94ED-B6B7FAD87173}"/>
              </a:ext>
            </a:extLst>
          </p:cNvPr>
          <p:cNvSpPr>
            <a:spLocks noGrp="1"/>
          </p:cNvSpPr>
          <p:nvPr>
            <p:ph idx="1"/>
          </p:nvPr>
        </p:nvSpPr>
        <p:spPr>
          <a:xfrm>
            <a:off x="677335" y="791111"/>
            <a:ext cx="8596668" cy="5443678"/>
          </a:xfrm>
        </p:spPr>
        <p:txBody>
          <a:bodyPr>
            <a:noAutofit/>
          </a:bodyPr>
          <a:lstStyle/>
          <a:p>
            <a:r>
              <a:rPr lang="en-US" dirty="0">
                <a:solidFill>
                  <a:srgbClr val="0070C0"/>
                </a:solidFill>
              </a:rPr>
              <a:t>Administrative Hearings &amp; Determinations </a:t>
            </a:r>
            <a:r>
              <a:rPr lang="en-US" dirty="0">
                <a:solidFill>
                  <a:schemeClr val="tx1"/>
                </a:solidFill>
              </a:rPr>
              <a:t>– 60,000 applications with issues flagged for review.</a:t>
            </a:r>
          </a:p>
          <a:p>
            <a:pPr lvl="1"/>
            <a:r>
              <a:rPr lang="en-US" dirty="0">
                <a:solidFill>
                  <a:schemeClr val="tx1"/>
                </a:solidFill>
              </a:rPr>
              <a:t>6-8 week backlog, but VEC has increased decisions from 1,600 per week in June to 5,000 per week in July, with 10,000 per week targeted. </a:t>
            </a:r>
          </a:p>
          <a:p>
            <a:r>
              <a:rPr lang="en-US" dirty="0">
                <a:solidFill>
                  <a:srgbClr val="0070C0"/>
                </a:solidFill>
              </a:rPr>
              <a:t>Returning to Work </a:t>
            </a:r>
            <a:r>
              <a:rPr lang="en-US" dirty="0">
                <a:solidFill>
                  <a:schemeClr val="tx1"/>
                </a:solidFill>
              </a:rPr>
              <a:t>– 15,000+ refusals – individuals not going back to the jobs they had previously and benefits have stopped.</a:t>
            </a:r>
          </a:p>
          <a:p>
            <a:r>
              <a:rPr lang="en-US" dirty="0">
                <a:solidFill>
                  <a:srgbClr val="0070C0"/>
                </a:solidFill>
              </a:rPr>
              <a:t>Fraud</a:t>
            </a:r>
            <a:r>
              <a:rPr lang="en-US" dirty="0">
                <a:solidFill>
                  <a:schemeClr val="tx1"/>
                </a:solidFill>
              </a:rPr>
              <a:t> –Working with federal and state partners to combat fraud.</a:t>
            </a:r>
          </a:p>
          <a:p>
            <a:r>
              <a:rPr lang="en-US" dirty="0">
                <a:solidFill>
                  <a:srgbClr val="0070C0"/>
                </a:solidFill>
              </a:rPr>
              <a:t>PIN Issues – </a:t>
            </a:r>
            <a:r>
              <a:rPr lang="en-US" dirty="0">
                <a:solidFill>
                  <a:schemeClr val="tx1"/>
                </a:solidFill>
              </a:rPr>
              <a:t>Letters with updated PIN or new PIN information were mailed in late June/early July, effective July 11 for additional security measure. </a:t>
            </a:r>
          </a:p>
          <a:p>
            <a:r>
              <a:rPr lang="en-US" dirty="0">
                <a:solidFill>
                  <a:srgbClr val="0070C0"/>
                </a:solidFill>
              </a:rPr>
              <a:t>FPUC - $600 Additional Benefit </a:t>
            </a:r>
            <a:r>
              <a:rPr lang="en-US" u="sng" dirty="0">
                <a:solidFill>
                  <a:srgbClr val="0070C0"/>
                </a:solidFill>
              </a:rPr>
              <a:t>ENDS</a:t>
            </a:r>
            <a:r>
              <a:rPr lang="en-US" dirty="0">
                <a:solidFill>
                  <a:srgbClr val="0070C0"/>
                </a:solidFill>
              </a:rPr>
              <a:t>! – </a:t>
            </a:r>
            <a:r>
              <a:rPr lang="en-US" dirty="0">
                <a:solidFill>
                  <a:schemeClr val="tx1"/>
                </a:solidFill>
              </a:rPr>
              <a:t>The additional $600 will end July 25 unless Congress acts. A communication will be made to that universe of claimants. </a:t>
            </a:r>
          </a:p>
          <a:p>
            <a:r>
              <a:rPr lang="en-US" dirty="0">
                <a:solidFill>
                  <a:srgbClr val="0070C0"/>
                </a:solidFill>
              </a:rPr>
              <a:t>PUA Update </a:t>
            </a:r>
            <a:r>
              <a:rPr lang="en-US" dirty="0">
                <a:solidFill>
                  <a:schemeClr val="tx1"/>
                </a:solidFill>
              </a:rPr>
              <a:t>– claimants are not able to upload salary history yet. PUA document upload functionality is in work, claimants will be notified through the Gov2go website by email or app notifications.</a:t>
            </a:r>
            <a:endParaRPr lang="en-US" dirty="0">
              <a:solidFill>
                <a:schemeClr val="tx1"/>
              </a:solidFill>
              <a:highlight>
                <a:srgbClr val="FFFF00"/>
              </a:highlight>
            </a:endParaRPr>
          </a:p>
          <a:p>
            <a:pPr marL="0" lvl="0" indent="0">
              <a:buNone/>
            </a:pPr>
            <a:endParaRPr lang="en-US" sz="1600" dirty="0">
              <a:solidFill>
                <a:srgbClr val="0070C0"/>
              </a:solidFill>
            </a:endParaRPr>
          </a:p>
        </p:txBody>
      </p:sp>
    </p:spTree>
    <p:extLst>
      <p:ext uri="{BB962C8B-B14F-4D97-AF65-F5344CB8AC3E}">
        <p14:creationId xmlns:p14="http://schemas.microsoft.com/office/powerpoint/2010/main" val="124455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B145-C741-4B99-89B4-1FC32EB2917B}"/>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4139B00B-819A-4A77-86B0-EBD67A477B17}"/>
              </a:ext>
            </a:extLst>
          </p:cNvPr>
          <p:cNvSpPr>
            <a:spLocks noGrp="1"/>
          </p:cNvSpPr>
          <p:nvPr>
            <p:ph idx="1"/>
          </p:nvPr>
        </p:nvSpPr>
        <p:spPr>
          <a:xfrm>
            <a:off x="677335" y="996903"/>
            <a:ext cx="8596668" cy="5035996"/>
          </a:xfrm>
        </p:spPr>
        <p:txBody>
          <a:bodyPr>
            <a:normAutofit/>
          </a:bodyPr>
          <a:lstStyle/>
          <a:p>
            <a:pPr>
              <a:buFont typeface="Wingdings" panose="05000000000000000000" pitchFamily="2" charset="2"/>
              <a:buChar char="§"/>
            </a:pPr>
            <a:r>
              <a:rPr lang="en-US" dirty="0">
                <a:solidFill>
                  <a:srgbClr val="0070C0"/>
                </a:solidFill>
              </a:rPr>
              <a:t>How to report Fraud: </a:t>
            </a:r>
            <a:r>
              <a:rPr lang="en-US" dirty="0"/>
              <a:t>visit </a:t>
            </a:r>
            <a:r>
              <a:rPr lang="en-US" dirty="0">
                <a:solidFill>
                  <a:srgbClr val="00B050"/>
                </a:solidFill>
                <a:hlinkClick r:id="rId2">
                  <a:extLst>
                    <a:ext uri="{A12FA001-AC4F-418D-AE19-62706E023703}">
                      <ahyp:hlinkClr xmlns:ahyp="http://schemas.microsoft.com/office/drawing/2018/hyperlinkcolor" val="tx"/>
                    </a:ext>
                  </a:extLst>
                </a:hlinkClick>
              </a:rPr>
              <a:t>https://www.vec.virginia.gov/unemployed/fraud</a:t>
            </a:r>
            <a:endParaRPr lang="en-US" dirty="0">
              <a:solidFill>
                <a:srgbClr val="00B050"/>
              </a:solidFill>
            </a:endParaRPr>
          </a:p>
          <a:p>
            <a:pPr marL="0" indent="0">
              <a:buNone/>
            </a:pPr>
            <a:endParaRPr lang="en-US" dirty="0">
              <a:solidFill>
                <a:srgbClr val="0070C0"/>
              </a:solidFill>
            </a:endParaRPr>
          </a:p>
          <a:p>
            <a:pPr lvl="0">
              <a:buFont typeface="Wingdings" panose="05000000000000000000" pitchFamily="2" charset="2"/>
              <a:buChar char="§"/>
            </a:pPr>
            <a:r>
              <a:rPr lang="en-US" dirty="0">
                <a:solidFill>
                  <a:srgbClr val="0070C0"/>
                </a:solidFill>
              </a:rPr>
              <a:t>Statewide Virtual Job Hiring Event on July 28th</a:t>
            </a:r>
            <a:r>
              <a:rPr lang="en-US" dirty="0">
                <a:solidFill>
                  <a:schemeClr val="tx1"/>
                </a:solidFill>
              </a:rPr>
              <a:t>– Employers and workers can participate in a virtual hiring event.  </a:t>
            </a:r>
            <a:r>
              <a:rPr lang="en-US" u="sng" dirty="0">
                <a:solidFill>
                  <a:schemeClr val="tx1"/>
                </a:solidFill>
              </a:rPr>
              <a:t>This event is focused on companies wanting to hire directly</a:t>
            </a:r>
            <a:r>
              <a:rPr lang="en-US" dirty="0">
                <a:solidFill>
                  <a:schemeClr val="tx1"/>
                </a:solidFill>
              </a:rPr>
              <a:t>.  Please share this information on your social media platforms.</a:t>
            </a:r>
          </a:p>
          <a:p>
            <a:pPr lvl="0">
              <a:buFont typeface="Wingdings" panose="05000000000000000000" pitchFamily="2" charset="2"/>
              <a:buChar char="§"/>
            </a:pPr>
            <a:endParaRPr lang="en-US" dirty="0">
              <a:solidFill>
                <a:schemeClr val="tx1"/>
              </a:solidFill>
            </a:endParaRPr>
          </a:p>
          <a:p>
            <a:pPr marL="0" lvl="0" indent="0">
              <a:buNone/>
            </a:pPr>
            <a:endParaRPr lang="en-US" dirty="0">
              <a:solidFill>
                <a:schemeClr val="tx1"/>
              </a:solidFill>
            </a:endParaRPr>
          </a:p>
          <a:p>
            <a:pPr marL="0" lvl="0" indent="0">
              <a:buNone/>
            </a:pPr>
            <a:endParaRPr lang="en-US" dirty="0">
              <a:solidFill>
                <a:schemeClr val="tx1"/>
              </a:solidFill>
            </a:endParaRPr>
          </a:p>
          <a:p>
            <a:pPr marL="0" lvl="0" indent="0">
              <a:buNone/>
            </a:pPr>
            <a:endParaRPr lang="en-US" dirty="0">
              <a:solidFill>
                <a:schemeClr val="tx1"/>
              </a:solidFill>
            </a:endParaRPr>
          </a:p>
          <a:p>
            <a:pPr marL="0" lvl="0" indent="0">
              <a:buNone/>
            </a:pPr>
            <a:endParaRPr lang="en-US" dirty="0">
              <a:solidFill>
                <a:schemeClr val="tx1"/>
              </a:solidFill>
            </a:endParaRPr>
          </a:p>
          <a:p>
            <a:pPr marL="0" lvl="0" indent="0">
              <a:buNone/>
            </a:pPr>
            <a:endParaRPr lang="en-US" dirty="0">
              <a:solidFill>
                <a:schemeClr val="tx1"/>
              </a:solidFill>
            </a:endParaRPr>
          </a:p>
          <a:p>
            <a:pPr marL="0" lvl="0" indent="0">
              <a:buNone/>
            </a:pPr>
            <a:endParaRPr lang="en-US" dirty="0">
              <a:solidFill>
                <a:schemeClr val="tx1"/>
              </a:solidFill>
            </a:endParaRPr>
          </a:p>
          <a:p>
            <a:pPr marL="0" lvl="0" indent="0">
              <a:buNone/>
            </a:pPr>
            <a:endParaRPr lang="en-US" dirty="0">
              <a:solidFill>
                <a:schemeClr val="tx1"/>
              </a:solidFill>
            </a:endParaRPr>
          </a:p>
          <a:p>
            <a:pPr marL="0" lvl="0" indent="0">
              <a:buNone/>
            </a:pPr>
            <a:endParaRPr lang="en-US" dirty="0">
              <a:solidFill>
                <a:schemeClr val="tx1"/>
              </a:solidFill>
            </a:endParaRPr>
          </a:p>
          <a:p>
            <a:endParaRPr lang="en-US" dirty="0"/>
          </a:p>
        </p:txBody>
      </p:sp>
      <p:pic>
        <p:nvPicPr>
          <p:cNvPr id="4" name="Picture 3"/>
          <p:cNvPicPr>
            <a:picLocks noChangeAspect="1"/>
          </p:cNvPicPr>
          <p:nvPr/>
        </p:nvPicPr>
        <p:blipFill rotWithShape="1">
          <a:blip r:embed="rId3"/>
          <a:srcRect l="477" t="4394" r="-477" b="53206"/>
          <a:stretch/>
        </p:blipFill>
        <p:spPr>
          <a:xfrm>
            <a:off x="893069" y="3287730"/>
            <a:ext cx="7526038" cy="2745169"/>
          </a:xfrm>
          <a:prstGeom prst="rect">
            <a:avLst/>
          </a:prstGeom>
        </p:spPr>
      </p:pic>
    </p:spTree>
    <p:extLst>
      <p:ext uri="{BB962C8B-B14F-4D97-AF65-F5344CB8AC3E}">
        <p14:creationId xmlns:p14="http://schemas.microsoft.com/office/powerpoint/2010/main" val="408554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58B1-9568-488F-BF89-5F03C8A92E86}"/>
              </a:ext>
            </a:extLst>
          </p:cNvPr>
          <p:cNvSpPr>
            <a:spLocks noGrp="1"/>
          </p:cNvSpPr>
          <p:nvPr>
            <p:ph type="title"/>
          </p:nvPr>
        </p:nvSpPr>
        <p:spPr/>
        <p:txBody>
          <a:bodyPr>
            <a:normAutofit fontScale="90000"/>
          </a:bodyPr>
          <a:lstStyle/>
          <a:p>
            <a:r>
              <a:rPr lang="en-US" dirty="0"/>
              <a:t>Unemployment Insurance Tax Background</a:t>
            </a:r>
          </a:p>
        </p:txBody>
      </p:sp>
      <p:sp>
        <p:nvSpPr>
          <p:cNvPr id="3" name="Content Placeholder 2">
            <a:extLst>
              <a:ext uri="{FF2B5EF4-FFF2-40B4-BE49-F238E27FC236}">
                <a16:creationId xmlns:a16="http://schemas.microsoft.com/office/drawing/2014/main" id="{57CBB01F-D827-4E7C-8BF5-8724598DDB0A}"/>
              </a:ext>
            </a:extLst>
          </p:cNvPr>
          <p:cNvSpPr>
            <a:spLocks noGrp="1"/>
          </p:cNvSpPr>
          <p:nvPr>
            <p:ph idx="1"/>
          </p:nvPr>
        </p:nvSpPr>
        <p:spPr>
          <a:xfrm>
            <a:off x="677335" y="1288369"/>
            <a:ext cx="8596668" cy="5217724"/>
          </a:xfrm>
        </p:spPr>
        <p:txBody>
          <a:bodyPr>
            <a:normAutofit/>
          </a:bodyPr>
          <a:lstStyle/>
          <a:p>
            <a:r>
              <a:rPr lang="en-US" sz="2000" dirty="0"/>
              <a:t>There are three components that make up Virginia's unemployment insurance tax:</a:t>
            </a:r>
          </a:p>
          <a:p>
            <a:pPr lvl="1">
              <a:buFont typeface="Wingdings" panose="05000000000000000000" pitchFamily="2" charset="2"/>
              <a:buChar char="§"/>
            </a:pPr>
            <a:r>
              <a:rPr lang="en-US" sz="1700" dirty="0"/>
              <a:t>The first is the base tax rate which is experience rated and unique to each employer depending on their individual loss history.</a:t>
            </a:r>
          </a:p>
          <a:p>
            <a:pPr lvl="1">
              <a:buFont typeface="Wingdings" panose="05000000000000000000" pitchFamily="2" charset="2"/>
              <a:buChar char="§"/>
            </a:pPr>
            <a:r>
              <a:rPr lang="en-US" sz="1700" dirty="0"/>
              <a:t>The second is the pool charge, which is the socialization across all covered employers of all benefit charges that cannot be charged to individual employers.</a:t>
            </a:r>
          </a:p>
          <a:p>
            <a:pPr lvl="1">
              <a:buFont typeface="Wingdings" panose="05000000000000000000" pitchFamily="2" charset="2"/>
              <a:buChar char="§"/>
            </a:pPr>
            <a:r>
              <a:rPr lang="en-US" sz="1700" dirty="0"/>
              <a:t>The final component is the fund builder, which is imposed on all covered employers when the trust fund balance factor defined in Code Section 60.2-533 falls to or below 50%. The fund builder assessment is an additional 2%. Employers also pay federal unemployment tax of $420 per employee. </a:t>
            </a:r>
          </a:p>
          <a:p>
            <a:pPr lvl="1">
              <a:buFont typeface="Wingdings" panose="05000000000000000000" pitchFamily="2" charset="2"/>
              <a:buChar char="§"/>
            </a:pPr>
            <a:r>
              <a:rPr lang="en-US" sz="1700" dirty="0"/>
              <a:t>Because Virginia's unemployment laws conform to federal law, Virginia employers receive a 90% reduction in their federal unemployment tax. </a:t>
            </a:r>
            <a:r>
              <a:rPr lang="en-US" sz="1700" u="sng" dirty="0">
                <a:solidFill>
                  <a:srgbClr val="0070C0"/>
                </a:solidFill>
              </a:rPr>
              <a:t>If Virginia borrows from the federal government and does not repay within the terms set by the federal government, the Commonwealth could be </a:t>
            </a:r>
            <a:br>
              <a:rPr lang="en-US" sz="1700" u="sng" dirty="0">
                <a:solidFill>
                  <a:srgbClr val="0070C0"/>
                </a:solidFill>
              </a:rPr>
            </a:br>
            <a:r>
              <a:rPr lang="en-US" sz="1700" u="sng" dirty="0">
                <a:solidFill>
                  <a:srgbClr val="0070C0"/>
                </a:solidFill>
              </a:rPr>
              <a:t>considered out of conformity and our employers would lose this </a:t>
            </a:r>
            <a:br>
              <a:rPr lang="en-US" sz="1700" u="sng" dirty="0">
                <a:solidFill>
                  <a:srgbClr val="0070C0"/>
                </a:solidFill>
              </a:rPr>
            </a:br>
            <a:r>
              <a:rPr lang="en-US" sz="1700" u="sng" dirty="0">
                <a:solidFill>
                  <a:srgbClr val="0070C0"/>
                </a:solidFill>
              </a:rPr>
              <a:t>reduction.</a:t>
            </a:r>
          </a:p>
        </p:txBody>
      </p:sp>
    </p:spTree>
    <p:extLst>
      <p:ext uri="{BB962C8B-B14F-4D97-AF65-F5344CB8AC3E}">
        <p14:creationId xmlns:p14="http://schemas.microsoft.com/office/powerpoint/2010/main" val="221473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1BB1-CE7C-4D16-BAEC-234D42314B67}"/>
              </a:ext>
            </a:extLst>
          </p:cNvPr>
          <p:cNvSpPr>
            <a:spLocks noGrp="1"/>
          </p:cNvSpPr>
          <p:nvPr>
            <p:ph type="title"/>
          </p:nvPr>
        </p:nvSpPr>
        <p:spPr/>
        <p:txBody>
          <a:bodyPr/>
          <a:lstStyle/>
          <a:p>
            <a:r>
              <a:rPr lang="en-US" dirty="0"/>
              <a:t>Unemployment Insurance Tax Forecasts</a:t>
            </a:r>
          </a:p>
        </p:txBody>
      </p:sp>
      <p:sp>
        <p:nvSpPr>
          <p:cNvPr id="3" name="Content Placeholder 2">
            <a:extLst>
              <a:ext uri="{FF2B5EF4-FFF2-40B4-BE49-F238E27FC236}">
                <a16:creationId xmlns:a16="http://schemas.microsoft.com/office/drawing/2014/main" id="{8790EF1B-3888-4900-A181-632AC388ACF0}"/>
              </a:ext>
            </a:extLst>
          </p:cNvPr>
          <p:cNvSpPr>
            <a:spLocks noGrp="1"/>
          </p:cNvSpPr>
          <p:nvPr>
            <p:ph idx="1"/>
          </p:nvPr>
        </p:nvSpPr>
        <p:spPr>
          <a:xfrm>
            <a:off x="677335" y="1288370"/>
            <a:ext cx="8596668" cy="2489810"/>
          </a:xfrm>
        </p:spPr>
        <p:txBody>
          <a:bodyPr>
            <a:normAutofit fontScale="92500" lnSpcReduction="20000"/>
          </a:bodyPr>
          <a:lstStyle/>
          <a:p>
            <a:pPr>
              <a:spcBef>
                <a:spcPts val="600"/>
              </a:spcBef>
            </a:pPr>
            <a:r>
              <a:rPr lang="en-US" dirty="0"/>
              <a:t>Below are the forecasts for average Virginia unemployment tax rates under low end and high end scenarios.</a:t>
            </a:r>
          </a:p>
          <a:p>
            <a:pPr>
              <a:spcBef>
                <a:spcPts val="600"/>
              </a:spcBef>
            </a:pPr>
            <a:r>
              <a:rPr lang="en-US" dirty="0"/>
              <a:t>These projections are based on certain modeling assumptions that may change given the fluid nature of the COVID-19 crisis circumstances.  </a:t>
            </a:r>
          </a:p>
          <a:p>
            <a:pPr>
              <a:spcBef>
                <a:spcPts val="600"/>
              </a:spcBef>
            </a:pPr>
            <a:r>
              <a:rPr lang="en-US" dirty="0"/>
              <a:t>These are average rates and individual employers' rates will vary, but could reach as much as $550 per employee, for employers that become rated at the maximum of 6.20%.</a:t>
            </a:r>
          </a:p>
          <a:p>
            <a:pPr>
              <a:spcBef>
                <a:spcPts val="600"/>
              </a:spcBef>
            </a:pPr>
            <a:r>
              <a:rPr lang="en-US" dirty="0"/>
              <a:t>For context, the average tax rate paid by Virginia employers in 2020 is 0.87% which equates to $69.92 per employee.  There is currently no fund builder tax imposed and the pool charge is so small that it does not impact employers taxes.</a:t>
            </a:r>
          </a:p>
          <a:p>
            <a:pPr>
              <a:spcBef>
                <a:spcPts val="600"/>
              </a:spcBef>
            </a:pPr>
            <a:endParaRPr lang="en-US" dirty="0"/>
          </a:p>
        </p:txBody>
      </p:sp>
      <p:graphicFrame>
        <p:nvGraphicFramePr>
          <p:cNvPr id="4" name="Table 3">
            <a:extLst>
              <a:ext uri="{FF2B5EF4-FFF2-40B4-BE49-F238E27FC236}">
                <a16:creationId xmlns:a16="http://schemas.microsoft.com/office/drawing/2014/main" id="{91F07FC8-7A54-4527-AB0D-F3FB2B57B14E}"/>
              </a:ext>
            </a:extLst>
          </p:cNvPr>
          <p:cNvGraphicFramePr>
            <a:graphicFrameLocks noGrp="1"/>
          </p:cNvGraphicFramePr>
          <p:nvPr>
            <p:extLst>
              <p:ext uri="{D42A27DB-BD31-4B8C-83A1-F6EECF244321}">
                <p14:modId xmlns:p14="http://schemas.microsoft.com/office/powerpoint/2010/main" val="257937549"/>
              </p:ext>
            </p:extLst>
          </p:nvPr>
        </p:nvGraphicFramePr>
        <p:xfrm>
          <a:off x="838108" y="3926466"/>
          <a:ext cx="8295845" cy="2321169"/>
        </p:xfrm>
        <a:graphic>
          <a:graphicData uri="http://schemas.openxmlformats.org/drawingml/2006/table">
            <a:tbl>
              <a:tblPr firstRow="1" firstCol="1" bandRow="1">
                <a:tableStyleId>{5C22544A-7EE6-4342-B048-85BDC9FD1C3A}</a:tableStyleId>
              </a:tblPr>
              <a:tblGrid>
                <a:gridCol w="1036981">
                  <a:extLst>
                    <a:ext uri="{9D8B030D-6E8A-4147-A177-3AD203B41FA5}">
                      <a16:colId xmlns:a16="http://schemas.microsoft.com/office/drawing/2014/main" val="170643697"/>
                    </a:ext>
                  </a:extLst>
                </a:gridCol>
                <a:gridCol w="1036981">
                  <a:extLst>
                    <a:ext uri="{9D8B030D-6E8A-4147-A177-3AD203B41FA5}">
                      <a16:colId xmlns:a16="http://schemas.microsoft.com/office/drawing/2014/main" val="770393049"/>
                    </a:ext>
                  </a:extLst>
                </a:gridCol>
                <a:gridCol w="1036981">
                  <a:extLst>
                    <a:ext uri="{9D8B030D-6E8A-4147-A177-3AD203B41FA5}">
                      <a16:colId xmlns:a16="http://schemas.microsoft.com/office/drawing/2014/main" val="1769880448"/>
                    </a:ext>
                  </a:extLst>
                </a:gridCol>
                <a:gridCol w="1036981">
                  <a:extLst>
                    <a:ext uri="{9D8B030D-6E8A-4147-A177-3AD203B41FA5}">
                      <a16:colId xmlns:a16="http://schemas.microsoft.com/office/drawing/2014/main" val="239366707"/>
                    </a:ext>
                  </a:extLst>
                </a:gridCol>
                <a:gridCol w="1036981">
                  <a:extLst>
                    <a:ext uri="{9D8B030D-6E8A-4147-A177-3AD203B41FA5}">
                      <a16:colId xmlns:a16="http://schemas.microsoft.com/office/drawing/2014/main" val="1682184946"/>
                    </a:ext>
                  </a:extLst>
                </a:gridCol>
                <a:gridCol w="870425">
                  <a:extLst>
                    <a:ext uri="{9D8B030D-6E8A-4147-A177-3AD203B41FA5}">
                      <a16:colId xmlns:a16="http://schemas.microsoft.com/office/drawing/2014/main" val="3197385680"/>
                    </a:ext>
                  </a:extLst>
                </a:gridCol>
                <a:gridCol w="1001568">
                  <a:extLst>
                    <a:ext uri="{9D8B030D-6E8A-4147-A177-3AD203B41FA5}">
                      <a16:colId xmlns:a16="http://schemas.microsoft.com/office/drawing/2014/main" val="476724394"/>
                    </a:ext>
                  </a:extLst>
                </a:gridCol>
                <a:gridCol w="1238947">
                  <a:extLst>
                    <a:ext uri="{9D8B030D-6E8A-4147-A177-3AD203B41FA5}">
                      <a16:colId xmlns:a16="http://schemas.microsoft.com/office/drawing/2014/main" val="2829172293"/>
                    </a:ext>
                  </a:extLst>
                </a:gridCol>
              </a:tblGrid>
              <a:tr h="259143">
                <a:tc>
                  <a:txBody>
                    <a:bodyPr/>
                    <a:lstStyle/>
                    <a:p>
                      <a:pPr marL="0" marR="0">
                        <a:spcBef>
                          <a:spcPts val="0"/>
                        </a:spcBef>
                        <a:spcAft>
                          <a:spcPts val="0"/>
                        </a:spcAft>
                      </a:pPr>
                      <a:r>
                        <a:rPr lang="en-US" sz="1400">
                          <a:effectLst/>
                        </a:rPr>
                        <a:t>Low End</a:t>
                      </a:r>
                      <a:endParaRPr lang="en-US" sz="1400">
                        <a:effectLst/>
                        <a:latin typeface="Calibri" panose="020F0502020204030204" pitchFamily="34" charset="0"/>
                        <a:ea typeface="Calibri" panose="020F0502020204030204" pitchFamily="34" charset="0"/>
                      </a:endParaRPr>
                    </a:p>
                  </a:txBody>
                  <a:tcPr marL="9525" marR="9525" marT="9525" marB="0" anchor="b"/>
                </a:tc>
                <a:tc gridSpan="2">
                  <a:txBody>
                    <a:bodyPr/>
                    <a:lstStyle/>
                    <a:p>
                      <a:pPr marL="0" marR="0">
                        <a:spcBef>
                          <a:spcPts val="0"/>
                        </a:spcBef>
                        <a:spcAft>
                          <a:spcPts val="0"/>
                        </a:spcAft>
                      </a:pPr>
                      <a:r>
                        <a:rPr lang="en-US" sz="1400" dirty="0">
                          <a:effectLst/>
                        </a:rPr>
                        <a:t>Fund Builder</a:t>
                      </a:r>
                      <a:endParaRPr lang="en-US" sz="1400" dirty="0">
                        <a:effectLst/>
                        <a:latin typeface="Calibri" panose="020F0502020204030204" pitchFamily="34" charset="0"/>
                        <a:ea typeface="Calibri" panose="020F0502020204030204" pitchFamily="34" charset="0"/>
                      </a:endParaRPr>
                    </a:p>
                  </a:txBody>
                  <a:tcPr marL="9525" marR="9525" marT="9525" marB="0" anchor="b">
                    <a:solidFill>
                      <a:schemeClr val="accent1"/>
                    </a:solidFill>
                  </a:tcPr>
                </a:tc>
                <a:tc hMerge="1">
                  <a:txBody>
                    <a:bodyPr/>
                    <a:lstStyle/>
                    <a:p>
                      <a:endParaRPr lang="en-US"/>
                    </a:p>
                  </a:txBody>
                  <a:tcPr/>
                </a:tc>
                <a:tc>
                  <a:txBody>
                    <a:bodyPr/>
                    <a:lstStyle/>
                    <a:p>
                      <a:pPr marL="0" marR="0" algn="r">
                        <a:spcBef>
                          <a:spcPts val="0"/>
                        </a:spcBef>
                        <a:spcAft>
                          <a:spcPts val="0"/>
                        </a:spcAft>
                      </a:pPr>
                      <a:r>
                        <a:rPr lang="en-US" sz="1400" dirty="0">
                          <a:effectLst/>
                        </a:rPr>
                        <a:t>POOL</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endParaRPr lang="en-US" sz="1100">
                        <a:effectLst/>
                        <a:latin typeface="Times New Roman" panose="02020603050405020304" pitchFamily="18" charset="0"/>
                      </a:endParaRPr>
                    </a:p>
                  </a:txBody>
                  <a:tcPr marL="9525" marR="9525" marT="9525" marB="0" anchor="b"/>
                </a:tc>
                <a:tc>
                  <a:txBody>
                    <a:bodyPr/>
                    <a:lstStyle/>
                    <a:p>
                      <a:pPr marL="0" marR="0" algn="r">
                        <a:spcBef>
                          <a:spcPts val="0"/>
                        </a:spcBef>
                        <a:spcAft>
                          <a:spcPts val="0"/>
                        </a:spcAft>
                      </a:pPr>
                      <a:r>
                        <a:rPr lang="en-US" sz="1400">
                          <a:effectLst/>
                        </a:rPr>
                        <a:t>AVG Tax</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endParaRPr lang="en-US" sz="1100">
                        <a:effectLst/>
                        <a:latin typeface="Times New Roman" panose="02020603050405020304" pitchFamily="18" charset="0"/>
                      </a:endParaRPr>
                    </a:p>
                  </a:txBody>
                  <a:tcPr marL="9525" marR="9525" marT="9525" marB="0" anchor="b"/>
                </a:tc>
                <a:tc>
                  <a:txBody>
                    <a:bodyPr/>
                    <a:lstStyle/>
                    <a:p>
                      <a:pPr marL="0" marR="0" algn="r">
                        <a:spcBef>
                          <a:spcPts val="0"/>
                        </a:spcBef>
                        <a:spcAft>
                          <a:spcPts val="0"/>
                        </a:spcAft>
                      </a:pPr>
                      <a:r>
                        <a:rPr lang="en-US" sz="1400" dirty="0">
                          <a:effectLst/>
                        </a:rPr>
                        <a:t>Tax Per Emp</a:t>
                      </a:r>
                      <a:endParaRPr lang="en-US" sz="1400" dirty="0">
                        <a:effectLst/>
                        <a:latin typeface="Calibri" panose="020F0502020204030204" pitchFamily="34" charset="0"/>
                        <a:ea typeface="Calibri" panose="020F0502020204030204" pitchFamily="34" charset="0"/>
                      </a:endParaRPr>
                    </a:p>
                  </a:txBody>
                  <a:tcPr marL="9525" marR="9525" marT="9525" marB="0" anchor="b"/>
                </a:tc>
                <a:extLst>
                  <a:ext uri="{0D108BD9-81ED-4DB2-BD59-A6C34878D82A}">
                    <a16:rowId xmlns:a16="http://schemas.microsoft.com/office/drawing/2014/main" val="3356684022"/>
                  </a:ext>
                </a:extLst>
              </a:tr>
              <a:tr h="259143">
                <a:tc>
                  <a:txBody>
                    <a:bodyPr/>
                    <a:lstStyle/>
                    <a:p>
                      <a:pPr marL="0" marR="0" algn="r">
                        <a:spcBef>
                          <a:spcPts val="0"/>
                        </a:spcBef>
                        <a:spcAft>
                          <a:spcPts val="0"/>
                        </a:spcAft>
                      </a:pPr>
                      <a:r>
                        <a:rPr lang="en-US" sz="1400">
                          <a:effectLst/>
                        </a:rPr>
                        <a:t>2021</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0.20%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spcBef>
                          <a:spcPts val="0"/>
                        </a:spcBef>
                        <a:spcAft>
                          <a:spcPts val="0"/>
                        </a:spcAft>
                      </a:pPr>
                      <a:r>
                        <a:rPr lang="en-US" sz="1400" dirty="0">
                          <a:effectLst/>
                        </a:rPr>
                        <a:t> $   16.00</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0.531%</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$42.45</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1.78%</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$142.11</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$200.56</a:t>
                      </a:r>
                      <a:endParaRPr lang="en-US" sz="1400" dirty="0">
                        <a:effectLst/>
                        <a:latin typeface="Calibri" panose="020F0502020204030204" pitchFamily="34" charset="0"/>
                        <a:ea typeface="Calibri" panose="020F0502020204030204" pitchFamily="34" charset="0"/>
                      </a:endParaRPr>
                    </a:p>
                  </a:txBody>
                  <a:tcPr marL="9525" marR="9525" marT="9525" marB="0" anchor="b"/>
                </a:tc>
                <a:extLst>
                  <a:ext uri="{0D108BD9-81ED-4DB2-BD59-A6C34878D82A}">
                    <a16:rowId xmlns:a16="http://schemas.microsoft.com/office/drawing/2014/main" val="3353887947"/>
                  </a:ext>
                </a:extLst>
              </a:tr>
              <a:tr h="259143">
                <a:tc>
                  <a:txBody>
                    <a:bodyPr/>
                    <a:lstStyle/>
                    <a:p>
                      <a:pPr marL="0" marR="0" algn="r">
                        <a:spcBef>
                          <a:spcPts val="0"/>
                        </a:spcBef>
                        <a:spcAft>
                          <a:spcPts val="0"/>
                        </a:spcAft>
                      </a:pPr>
                      <a:r>
                        <a:rPr lang="en-US" sz="1400">
                          <a:effectLst/>
                        </a:rPr>
                        <a:t>2022</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0.20%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spcBef>
                          <a:spcPts val="0"/>
                        </a:spcBef>
                        <a:spcAft>
                          <a:spcPts val="0"/>
                        </a:spcAft>
                      </a:pPr>
                      <a:r>
                        <a:rPr lang="en-US" sz="1400" dirty="0">
                          <a:effectLst/>
                        </a:rPr>
                        <a:t> $   16.00</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0.534%</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$42.73</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1.70%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$136.38</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$195.11</a:t>
                      </a:r>
                      <a:endParaRPr lang="en-US" sz="1400" dirty="0">
                        <a:effectLst/>
                        <a:latin typeface="Calibri" panose="020F0502020204030204" pitchFamily="34" charset="0"/>
                        <a:ea typeface="Calibri" panose="020F0502020204030204" pitchFamily="34" charset="0"/>
                      </a:endParaRPr>
                    </a:p>
                  </a:txBody>
                  <a:tcPr marL="9525" marR="9525" marT="9525" marB="0" anchor="b"/>
                </a:tc>
                <a:extLst>
                  <a:ext uri="{0D108BD9-81ED-4DB2-BD59-A6C34878D82A}">
                    <a16:rowId xmlns:a16="http://schemas.microsoft.com/office/drawing/2014/main" val="2348718508"/>
                  </a:ext>
                </a:extLst>
              </a:tr>
              <a:tr h="259143">
                <a:tc>
                  <a:txBody>
                    <a:bodyPr/>
                    <a:lstStyle/>
                    <a:p>
                      <a:pPr marL="0" marR="0" algn="r">
                        <a:spcBef>
                          <a:spcPts val="0"/>
                        </a:spcBef>
                        <a:spcAft>
                          <a:spcPts val="0"/>
                        </a:spcAft>
                      </a:pPr>
                      <a:r>
                        <a:rPr lang="en-US" sz="1400">
                          <a:effectLst/>
                        </a:rPr>
                        <a:t>2023</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0.20%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spcBef>
                          <a:spcPts val="0"/>
                        </a:spcBef>
                        <a:spcAft>
                          <a:spcPts val="0"/>
                        </a:spcAft>
                      </a:pPr>
                      <a:r>
                        <a:rPr lang="en-US" sz="1400" dirty="0">
                          <a:effectLst/>
                        </a:rPr>
                        <a:t> $   16.00</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0.526%</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$42.10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1.48%</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$118.58</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$176.68</a:t>
                      </a:r>
                      <a:endParaRPr lang="en-US" sz="1400" dirty="0">
                        <a:effectLst/>
                        <a:latin typeface="Calibri" panose="020F0502020204030204" pitchFamily="34" charset="0"/>
                        <a:ea typeface="Calibri" panose="020F0502020204030204" pitchFamily="34" charset="0"/>
                      </a:endParaRPr>
                    </a:p>
                  </a:txBody>
                  <a:tcPr marL="9525" marR="9525" marT="9525" marB="0" anchor="b"/>
                </a:tc>
                <a:extLst>
                  <a:ext uri="{0D108BD9-81ED-4DB2-BD59-A6C34878D82A}">
                    <a16:rowId xmlns:a16="http://schemas.microsoft.com/office/drawing/2014/main" val="3846046161"/>
                  </a:ext>
                </a:extLst>
              </a:tr>
              <a:tr h="248025">
                <a:tc>
                  <a:txBody>
                    <a:bodyPr/>
                    <a:lstStyle/>
                    <a:p>
                      <a:endParaRPr lang="en-US" sz="1100" dirty="0">
                        <a:effectLst/>
                        <a:latin typeface="Times New Roman" panose="02020603050405020304" pitchFamily="18" charset="0"/>
                      </a:endParaRPr>
                    </a:p>
                  </a:txBody>
                  <a:tcPr marL="9525" marR="9525" marT="9525" marB="0" anchor="b">
                    <a:noFill/>
                  </a:tcPr>
                </a:tc>
                <a:tc>
                  <a:txBody>
                    <a:bodyPr/>
                    <a:lstStyle/>
                    <a:p>
                      <a:endParaRPr lang="en-US" sz="1100">
                        <a:effectLst/>
                        <a:latin typeface="Times New Roman" panose="02020603050405020304" pitchFamily="18" charset="0"/>
                      </a:endParaRPr>
                    </a:p>
                  </a:txBody>
                  <a:tcPr marL="9525" marR="9525" marT="9525" marB="0" anchor="b">
                    <a:noFill/>
                  </a:tcPr>
                </a:tc>
                <a:tc>
                  <a:txBody>
                    <a:bodyPr/>
                    <a:lstStyle/>
                    <a:p>
                      <a:endParaRPr lang="en-US" sz="1100" dirty="0">
                        <a:effectLst/>
                        <a:latin typeface="Times New Roman" panose="02020603050405020304" pitchFamily="18" charset="0"/>
                      </a:endParaRPr>
                    </a:p>
                  </a:txBody>
                  <a:tcPr marL="9525" marR="9525" marT="9525" marB="0" anchor="b">
                    <a:noFill/>
                  </a:tcPr>
                </a:tc>
                <a:tc>
                  <a:txBody>
                    <a:bodyPr/>
                    <a:lstStyle/>
                    <a:p>
                      <a:pPr algn="r"/>
                      <a:endParaRPr lang="en-US" sz="1100" dirty="0">
                        <a:effectLst/>
                        <a:latin typeface="Times New Roman" panose="02020603050405020304" pitchFamily="18" charset="0"/>
                      </a:endParaRPr>
                    </a:p>
                  </a:txBody>
                  <a:tcPr marL="9525" marR="9525" marT="9525" marB="0" anchor="b">
                    <a:noFill/>
                  </a:tcPr>
                </a:tc>
                <a:tc>
                  <a:txBody>
                    <a:bodyPr/>
                    <a:lstStyle/>
                    <a:p>
                      <a:endParaRPr lang="en-US" sz="1100" dirty="0">
                        <a:effectLst/>
                        <a:latin typeface="Times New Roman" panose="02020603050405020304" pitchFamily="18" charset="0"/>
                      </a:endParaRPr>
                    </a:p>
                  </a:txBody>
                  <a:tcPr marL="9525" marR="9525" marT="9525" marB="0" anchor="b">
                    <a:noFill/>
                  </a:tcPr>
                </a:tc>
                <a:tc>
                  <a:txBody>
                    <a:bodyPr/>
                    <a:lstStyle/>
                    <a:p>
                      <a:pPr algn="r"/>
                      <a:endParaRPr lang="en-US" sz="1100" dirty="0">
                        <a:effectLst/>
                        <a:latin typeface="Times New Roman" panose="02020603050405020304" pitchFamily="18" charset="0"/>
                      </a:endParaRPr>
                    </a:p>
                  </a:txBody>
                  <a:tcPr marL="9525" marR="9525" marT="9525" marB="0" anchor="b">
                    <a:noFill/>
                  </a:tcPr>
                </a:tc>
                <a:tc>
                  <a:txBody>
                    <a:bodyPr/>
                    <a:lstStyle/>
                    <a:p>
                      <a:endParaRPr lang="en-US" sz="1100" dirty="0">
                        <a:effectLst/>
                        <a:latin typeface="Times New Roman" panose="02020603050405020304" pitchFamily="18" charset="0"/>
                      </a:endParaRPr>
                    </a:p>
                  </a:txBody>
                  <a:tcPr marL="9525" marR="9525" marT="9525" marB="0" anchor="b">
                    <a:noFill/>
                  </a:tcPr>
                </a:tc>
                <a:tc>
                  <a:txBody>
                    <a:bodyPr/>
                    <a:lstStyle/>
                    <a:p>
                      <a:pPr algn="r"/>
                      <a:endParaRPr lang="en-US" sz="1100" dirty="0">
                        <a:effectLst/>
                        <a:latin typeface="Times New Roman" panose="02020603050405020304" pitchFamily="18" charset="0"/>
                      </a:endParaRPr>
                    </a:p>
                  </a:txBody>
                  <a:tcPr marL="9525" marR="9525" marT="9525" marB="0" anchor="b">
                    <a:noFill/>
                  </a:tcPr>
                </a:tc>
                <a:extLst>
                  <a:ext uri="{0D108BD9-81ED-4DB2-BD59-A6C34878D82A}">
                    <a16:rowId xmlns:a16="http://schemas.microsoft.com/office/drawing/2014/main" val="2659357662"/>
                  </a:ext>
                </a:extLst>
              </a:tr>
              <a:tr h="259143">
                <a:tc>
                  <a:txBody>
                    <a:bodyPr/>
                    <a:lstStyle/>
                    <a:p>
                      <a:pPr marL="0" marR="0">
                        <a:spcBef>
                          <a:spcPts val="0"/>
                        </a:spcBef>
                        <a:spcAft>
                          <a:spcPts val="0"/>
                        </a:spcAft>
                      </a:pPr>
                      <a:r>
                        <a:rPr lang="en-US" sz="1400">
                          <a:effectLst/>
                        </a:rPr>
                        <a:t>High End</a:t>
                      </a:r>
                      <a:endParaRPr lang="en-US" sz="1400">
                        <a:effectLst/>
                        <a:latin typeface="Calibri" panose="020F0502020204030204" pitchFamily="34" charset="0"/>
                        <a:ea typeface="Calibri" panose="020F0502020204030204" pitchFamily="34" charset="0"/>
                      </a:endParaRPr>
                    </a:p>
                  </a:txBody>
                  <a:tcPr marL="9525" marR="9525" marT="9525" marB="0" anchor="b"/>
                </a:tc>
                <a:tc gridSpan="2">
                  <a:txBody>
                    <a:bodyPr/>
                    <a:lstStyle/>
                    <a:p>
                      <a:pPr marL="0" marR="0">
                        <a:spcBef>
                          <a:spcPts val="0"/>
                        </a:spcBef>
                        <a:spcAft>
                          <a:spcPts val="0"/>
                        </a:spcAft>
                      </a:pPr>
                      <a:r>
                        <a:rPr lang="en-US" sz="1400" b="1" kern="1200" dirty="0">
                          <a:solidFill>
                            <a:schemeClr val="lt1"/>
                          </a:solidFill>
                          <a:effectLst/>
                          <a:latin typeface="+mn-lt"/>
                          <a:ea typeface="+mn-ea"/>
                          <a:cs typeface="+mn-cs"/>
                        </a:rPr>
                        <a:t>Fund Builder</a:t>
                      </a:r>
                    </a:p>
                  </a:txBody>
                  <a:tcPr marL="9525" marR="9525" marT="9525" marB="0" anchor="b">
                    <a:solidFill>
                      <a:schemeClr val="accent1"/>
                    </a:solidFill>
                  </a:tcPr>
                </a:tc>
                <a:tc hMerge="1">
                  <a:txBody>
                    <a:bodyPr/>
                    <a:lstStyle/>
                    <a:p>
                      <a:endParaRPr lang="en-US"/>
                    </a:p>
                  </a:txBody>
                  <a:tcPr/>
                </a:tc>
                <a:tc>
                  <a:txBody>
                    <a:bodyPr/>
                    <a:lstStyle/>
                    <a:p>
                      <a:pPr marL="0" marR="0" algn="r">
                        <a:spcBef>
                          <a:spcPts val="0"/>
                        </a:spcBef>
                        <a:spcAft>
                          <a:spcPts val="0"/>
                        </a:spcAft>
                      </a:pPr>
                      <a:r>
                        <a:rPr lang="en-US" sz="1400" b="1" kern="1200" dirty="0">
                          <a:solidFill>
                            <a:schemeClr val="lt1"/>
                          </a:solidFill>
                          <a:effectLst/>
                          <a:latin typeface="+mn-lt"/>
                          <a:ea typeface="+mn-ea"/>
                          <a:cs typeface="+mn-cs"/>
                        </a:rPr>
                        <a:t>POOL</a:t>
                      </a:r>
                    </a:p>
                  </a:txBody>
                  <a:tcPr marL="9525" marR="9525" marT="9525" marB="0" anchor="b">
                    <a:solidFill>
                      <a:schemeClr val="accent1"/>
                    </a:solidFill>
                  </a:tcPr>
                </a:tc>
                <a:tc>
                  <a:txBody>
                    <a:bodyPr/>
                    <a:lstStyle/>
                    <a:p>
                      <a:endParaRPr lang="en-US" sz="1400" b="1" kern="1200" dirty="0">
                        <a:solidFill>
                          <a:schemeClr val="lt1"/>
                        </a:solidFill>
                        <a:effectLst/>
                        <a:latin typeface="+mn-lt"/>
                        <a:ea typeface="+mn-ea"/>
                        <a:cs typeface="+mn-cs"/>
                      </a:endParaRPr>
                    </a:p>
                  </a:txBody>
                  <a:tcPr marL="9525" marR="9525" marT="9525" marB="0" anchor="b">
                    <a:solidFill>
                      <a:schemeClr val="accent1"/>
                    </a:solidFill>
                  </a:tcPr>
                </a:tc>
                <a:tc>
                  <a:txBody>
                    <a:bodyPr/>
                    <a:lstStyle/>
                    <a:p>
                      <a:pPr marL="0" marR="0" algn="r">
                        <a:spcBef>
                          <a:spcPts val="0"/>
                        </a:spcBef>
                        <a:spcAft>
                          <a:spcPts val="0"/>
                        </a:spcAft>
                      </a:pPr>
                      <a:r>
                        <a:rPr lang="en-US" sz="1400" b="1" kern="1200" dirty="0">
                          <a:solidFill>
                            <a:schemeClr val="lt1"/>
                          </a:solidFill>
                          <a:effectLst/>
                          <a:latin typeface="+mn-lt"/>
                          <a:ea typeface="+mn-ea"/>
                          <a:cs typeface="+mn-cs"/>
                        </a:rPr>
                        <a:t>AVG Tax</a:t>
                      </a:r>
                    </a:p>
                  </a:txBody>
                  <a:tcPr marL="9525" marR="9525" marT="9525" marB="0" anchor="b">
                    <a:solidFill>
                      <a:schemeClr val="accent1"/>
                    </a:solidFill>
                  </a:tcPr>
                </a:tc>
                <a:tc>
                  <a:txBody>
                    <a:bodyPr/>
                    <a:lstStyle/>
                    <a:p>
                      <a:endParaRPr lang="en-US" sz="1400" b="1" kern="1200" dirty="0">
                        <a:solidFill>
                          <a:schemeClr val="lt1"/>
                        </a:solidFill>
                        <a:effectLst/>
                        <a:latin typeface="+mn-lt"/>
                        <a:ea typeface="+mn-ea"/>
                        <a:cs typeface="+mn-cs"/>
                      </a:endParaRPr>
                    </a:p>
                  </a:txBody>
                  <a:tcPr marL="9525" marR="9525" marT="9525" marB="0" anchor="b">
                    <a:solidFill>
                      <a:schemeClr val="accent1"/>
                    </a:solidFill>
                  </a:tcPr>
                </a:tc>
                <a:tc>
                  <a:txBody>
                    <a:bodyPr/>
                    <a:lstStyle/>
                    <a:p>
                      <a:pPr marL="0" marR="0" algn="r">
                        <a:spcBef>
                          <a:spcPts val="0"/>
                        </a:spcBef>
                        <a:spcAft>
                          <a:spcPts val="0"/>
                        </a:spcAft>
                      </a:pPr>
                      <a:r>
                        <a:rPr lang="en-US" sz="1400" b="1" kern="1200" dirty="0">
                          <a:solidFill>
                            <a:schemeClr val="lt1"/>
                          </a:solidFill>
                          <a:effectLst/>
                          <a:latin typeface="+mn-lt"/>
                          <a:ea typeface="+mn-ea"/>
                          <a:cs typeface="+mn-cs"/>
                        </a:rPr>
                        <a:t>Tax Per Emp</a:t>
                      </a:r>
                    </a:p>
                  </a:txBody>
                  <a:tcPr marL="9525" marR="9525" marT="9525" marB="0" anchor="b">
                    <a:solidFill>
                      <a:schemeClr val="accent1"/>
                    </a:solidFill>
                  </a:tcPr>
                </a:tc>
                <a:extLst>
                  <a:ext uri="{0D108BD9-81ED-4DB2-BD59-A6C34878D82A}">
                    <a16:rowId xmlns:a16="http://schemas.microsoft.com/office/drawing/2014/main" val="701582808"/>
                  </a:ext>
                </a:extLst>
              </a:tr>
              <a:tr h="259143">
                <a:tc>
                  <a:txBody>
                    <a:bodyPr/>
                    <a:lstStyle/>
                    <a:p>
                      <a:pPr marL="0" marR="0" algn="r">
                        <a:spcBef>
                          <a:spcPts val="0"/>
                        </a:spcBef>
                        <a:spcAft>
                          <a:spcPts val="0"/>
                        </a:spcAft>
                      </a:pPr>
                      <a:r>
                        <a:rPr lang="en-US" sz="1400">
                          <a:effectLst/>
                        </a:rPr>
                        <a:t>2021</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0.20%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spcBef>
                          <a:spcPts val="0"/>
                        </a:spcBef>
                        <a:spcAft>
                          <a:spcPts val="0"/>
                        </a:spcAft>
                      </a:pPr>
                      <a:r>
                        <a:rPr lang="en-US" sz="1400" dirty="0">
                          <a:effectLst/>
                        </a:rPr>
                        <a:t> $   16.00</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0.531%</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$42.45</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2.22%</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$177.60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$236.05</a:t>
                      </a:r>
                      <a:endParaRPr lang="en-US" sz="1400" dirty="0">
                        <a:effectLst/>
                        <a:latin typeface="Calibri" panose="020F0502020204030204" pitchFamily="34" charset="0"/>
                        <a:ea typeface="Calibri" panose="020F0502020204030204" pitchFamily="34" charset="0"/>
                      </a:endParaRPr>
                    </a:p>
                  </a:txBody>
                  <a:tcPr marL="9525" marR="9525" marT="9525" marB="0" anchor="b"/>
                </a:tc>
                <a:extLst>
                  <a:ext uri="{0D108BD9-81ED-4DB2-BD59-A6C34878D82A}">
                    <a16:rowId xmlns:a16="http://schemas.microsoft.com/office/drawing/2014/main" val="2943634549"/>
                  </a:ext>
                </a:extLst>
              </a:tr>
              <a:tr h="259143">
                <a:tc>
                  <a:txBody>
                    <a:bodyPr/>
                    <a:lstStyle/>
                    <a:p>
                      <a:pPr marL="0" marR="0" algn="r">
                        <a:spcBef>
                          <a:spcPts val="0"/>
                        </a:spcBef>
                        <a:spcAft>
                          <a:spcPts val="0"/>
                        </a:spcAft>
                      </a:pPr>
                      <a:r>
                        <a:rPr lang="en-US" sz="1400">
                          <a:effectLst/>
                        </a:rPr>
                        <a:t>2022</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0.20%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spcBef>
                          <a:spcPts val="0"/>
                        </a:spcBef>
                        <a:spcAft>
                          <a:spcPts val="0"/>
                        </a:spcAft>
                      </a:pPr>
                      <a:r>
                        <a:rPr lang="en-US" sz="1400" dirty="0">
                          <a:effectLst/>
                        </a:rPr>
                        <a:t> $   16.00</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0.534%</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$42.73</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2.35%</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$187.60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$246.33</a:t>
                      </a:r>
                      <a:endParaRPr lang="en-US" sz="1400" dirty="0">
                        <a:effectLst/>
                        <a:latin typeface="Calibri" panose="020F0502020204030204" pitchFamily="34" charset="0"/>
                        <a:ea typeface="Calibri" panose="020F0502020204030204" pitchFamily="34" charset="0"/>
                      </a:endParaRPr>
                    </a:p>
                  </a:txBody>
                  <a:tcPr marL="9525" marR="9525" marT="9525" marB="0" anchor="b"/>
                </a:tc>
                <a:extLst>
                  <a:ext uri="{0D108BD9-81ED-4DB2-BD59-A6C34878D82A}">
                    <a16:rowId xmlns:a16="http://schemas.microsoft.com/office/drawing/2014/main" val="1064428906"/>
                  </a:ext>
                </a:extLst>
              </a:tr>
              <a:tr h="259143">
                <a:tc>
                  <a:txBody>
                    <a:bodyPr/>
                    <a:lstStyle/>
                    <a:p>
                      <a:pPr marL="0" marR="0" algn="r">
                        <a:spcBef>
                          <a:spcPts val="0"/>
                        </a:spcBef>
                        <a:spcAft>
                          <a:spcPts val="0"/>
                        </a:spcAft>
                      </a:pPr>
                      <a:r>
                        <a:rPr lang="en-US" sz="1400">
                          <a:effectLst/>
                        </a:rPr>
                        <a:t>2023</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0.20%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spcBef>
                          <a:spcPts val="0"/>
                        </a:spcBef>
                        <a:spcAft>
                          <a:spcPts val="0"/>
                        </a:spcAft>
                      </a:pPr>
                      <a:r>
                        <a:rPr lang="en-US" sz="1400" dirty="0">
                          <a:effectLst/>
                        </a:rPr>
                        <a:t> $   16.00</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0.526%</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$42.10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2.34%</a:t>
                      </a:r>
                      <a:endParaRPr lang="en-US" sz="14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a:effectLst/>
                        </a:rPr>
                        <a:t>$187.40</a:t>
                      </a:r>
                      <a:endParaRPr lang="en-US" sz="140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r">
                        <a:spcBef>
                          <a:spcPts val="0"/>
                        </a:spcBef>
                        <a:spcAft>
                          <a:spcPts val="0"/>
                        </a:spcAft>
                      </a:pPr>
                      <a:r>
                        <a:rPr lang="en-US" sz="1400" dirty="0">
                          <a:effectLst/>
                        </a:rPr>
                        <a:t>$245.50</a:t>
                      </a:r>
                      <a:endParaRPr lang="en-US" sz="1400" dirty="0">
                        <a:effectLst/>
                        <a:latin typeface="Calibri" panose="020F0502020204030204" pitchFamily="34" charset="0"/>
                        <a:ea typeface="Calibri" panose="020F0502020204030204" pitchFamily="34" charset="0"/>
                      </a:endParaRPr>
                    </a:p>
                  </a:txBody>
                  <a:tcPr marL="9525" marR="9525" marT="9525" marB="0" anchor="b"/>
                </a:tc>
                <a:extLst>
                  <a:ext uri="{0D108BD9-81ED-4DB2-BD59-A6C34878D82A}">
                    <a16:rowId xmlns:a16="http://schemas.microsoft.com/office/drawing/2014/main" val="4207018451"/>
                  </a:ext>
                </a:extLst>
              </a:tr>
            </a:tbl>
          </a:graphicData>
        </a:graphic>
      </p:graphicFrame>
    </p:spTree>
    <p:extLst>
      <p:ext uri="{BB962C8B-B14F-4D97-AF65-F5344CB8AC3E}">
        <p14:creationId xmlns:p14="http://schemas.microsoft.com/office/powerpoint/2010/main" val="415710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eaLnBrk="1" hangingPunct="1"/>
            <a:r>
              <a:rPr lang="en-US" altLang="en-US" dirty="0"/>
              <a:t>VEC Trust Fund Expenditures and Balance*</a:t>
            </a:r>
          </a:p>
        </p:txBody>
      </p:sp>
      <p:graphicFrame>
        <p:nvGraphicFramePr>
          <p:cNvPr id="9" name="Content Placeholder 8">
            <a:extLst>
              <a:ext uri="{FF2B5EF4-FFF2-40B4-BE49-F238E27FC236}">
                <a16:creationId xmlns:a16="http://schemas.microsoft.com/office/drawing/2014/main" id="{C819AEE3-1A34-41E6-BFB1-80A5FBAA4BCC}"/>
              </a:ext>
            </a:extLst>
          </p:cNvPr>
          <p:cNvGraphicFramePr>
            <a:graphicFrameLocks noGrp="1"/>
          </p:cNvGraphicFramePr>
          <p:nvPr>
            <p:ph idx="1"/>
            <p:extLst>
              <p:ext uri="{D42A27DB-BD31-4B8C-83A1-F6EECF244321}">
                <p14:modId xmlns:p14="http://schemas.microsoft.com/office/powerpoint/2010/main" val="2899861253"/>
              </p:ext>
            </p:extLst>
          </p:nvPr>
        </p:nvGraphicFramePr>
        <p:xfrm>
          <a:off x="562709" y="1089844"/>
          <a:ext cx="8139165" cy="503873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3A79040-20F8-48AB-ACDE-8EBED93ECE18}"/>
              </a:ext>
            </a:extLst>
          </p:cNvPr>
          <p:cNvSpPr txBox="1"/>
          <p:nvPr/>
        </p:nvSpPr>
        <p:spPr>
          <a:xfrm rot="16200000">
            <a:off x="-100614" y="3396343"/>
            <a:ext cx="957313" cy="369332"/>
          </a:xfrm>
          <a:prstGeom prst="rect">
            <a:avLst/>
          </a:prstGeom>
          <a:noFill/>
        </p:spPr>
        <p:txBody>
          <a:bodyPr wrap="none" rtlCol="0">
            <a:spAutoFit/>
          </a:bodyPr>
          <a:lstStyle/>
          <a:p>
            <a:r>
              <a:rPr lang="en-US" dirty="0">
                <a:solidFill>
                  <a:schemeClr val="accent1"/>
                </a:solidFill>
              </a:rPr>
              <a:t>Millions</a:t>
            </a:r>
          </a:p>
        </p:txBody>
      </p:sp>
      <p:sp>
        <p:nvSpPr>
          <p:cNvPr id="7" name="TextBox 6">
            <a:extLst>
              <a:ext uri="{FF2B5EF4-FFF2-40B4-BE49-F238E27FC236}">
                <a16:creationId xmlns:a16="http://schemas.microsoft.com/office/drawing/2014/main" id="{F2866517-C593-4E2E-AD6F-998C1D635F19}"/>
              </a:ext>
            </a:extLst>
          </p:cNvPr>
          <p:cNvSpPr txBox="1"/>
          <p:nvPr/>
        </p:nvSpPr>
        <p:spPr>
          <a:xfrm>
            <a:off x="6155829" y="1238370"/>
            <a:ext cx="2427268" cy="369332"/>
          </a:xfrm>
          <a:prstGeom prst="rect">
            <a:avLst/>
          </a:prstGeom>
          <a:noFill/>
        </p:spPr>
        <p:txBody>
          <a:bodyPr wrap="none" rtlCol="0">
            <a:spAutoFit/>
          </a:bodyPr>
          <a:lstStyle/>
          <a:p>
            <a:pPr algn="r"/>
            <a:r>
              <a:rPr lang="en-US" dirty="0"/>
              <a:t>*</a:t>
            </a:r>
            <a:r>
              <a:rPr lang="en-US" sz="1100" dirty="0"/>
              <a:t>Projections, Does not include PUA</a:t>
            </a:r>
          </a:p>
        </p:txBody>
      </p:sp>
      <p:sp>
        <p:nvSpPr>
          <p:cNvPr id="11" name="TextBox 10">
            <a:extLst>
              <a:ext uri="{FF2B5EF4-FFF2-40B4-BE49-F238E27FC236}">
                <a16:creationId xmlns:a16="http://schemas.microsoft.com/office/drawing/2014/main" id="{0BC8A73D-9F68-4605-8959-5F7AC0C3E442}"/>
              </a:ext>
            </a:extLst>
          </p:cNvPr>
          <p:cNvSpPr txBox="1"/>
          <p:nvPr/>
        </p:nvSpPr>
        <p:spPr>
          <a:xfrm>
            <a:off x="1564496" y="5982588"/>
            <a:ext cx="1018227" cy="369332"/>
          </a:xfrm>
          <a:prstGeom prst="rect">
            <a:avLst/>
          </a:prstGeom>
          <a:noFill/>
        </p:spPr>
        <p:txBody>
          <a:bodyPr wrap="none" rtlCol="0">
            <a:spAutoFit/>
          </a:bodyPr>
          <a:lstStyle/>
          <a:p>
            <a:r>
              <a:rPr lang="en-US" dirty="0">
                <a:solidFill>
                  <a:schemeClr val="accent1"/>
                </a:solidFill>
              </a:rPr>
              <a:t>2020 Q1</a:t>
            </a:r>
          </a:p>
        </p:txBody>
      </p:sp>
      <p:sp>
        <p:nvSpPr>
          <p:cNvPr id="12" name="TextBox 11">
            <a:extLst>
              <a:ext uri="{FF2B5EF4-FFF2-40B4-BE49-F238E27FC236}">
                <a16:creationId xmlns:a16="http://schemas.microsoft.com/office/drawing/2014/main" id="{29158879-FF9C-4148-956F-674DA6AE17B8}"/>
              </a:ext>
            </a:extLst>
          </p:cNvPr>
          <p:cNvSpPr txBox="1"/>
          <p:nvPr/>
        </p:nvSpPr>
        <p:spPr>
          <a:xfrm>
            <a:off x="3421519" y="5978778"/>
            <a:ext cx="1018227" cy="369332"/>
          </a:xfrm>
          <a:prstGeom prst="rect">
            <a:avLst/>
          </a:prstGeom>
          <a:noFill/>
        </p:spPr>
        <p:txBody>
          <a:bodyPr wrap="none" rtlCol="0">
            <a:spAutoFit/>
          </a:bodyPr>
          <a:lstStyle/>
          <a:p>
            <a:r>
              <a:rPr lang="en-US" dirty="0">
                <a:solidFill>
                  <a:schemeClr val="accent1"/>
                </a:solidFill>
              </a:rPr>
              <a:t>2020 Q2</a:t>
            </a:r>
          </a:p>
        </p:txBody>
      </p:sp>
      <p:sp>
        <p:nvSpPr>
          <p:cNvPr id="13" name="TextBox 12">
            <a:extLst>
              <a:ext uri="{FF2B5EF4-FFF2-40B4-BE49-F238E27FC236}">
                <a16:creationId xmlns:a16="http://schemas.microsoft.com/office/drawing/2014/main" id="{030FCCB6-D8B4-4BFD-81C5-8D0C37C65E08}"/>
              </a:ext>
            </a:extLst>
          </p:cNvPr>
          <p:cNvSpPr txBox="1"/>
          <p:nvPr/>
        </p:nvSpPr>
        <p:spPr>
          <a:xfrm>
            <a:off x="5275583" y="5978784"/>
            <a:ext cx="1018227" cy="369332"/>
          </a:xfrm>
          <a:prstGeom prst="rect">
            <a:avLst/>
          </a:prstGeom>
          <a:noFill/>
        </p:spPr>
        <p:txBody>
          <a:bodyPr wrap="none" rtlCol="0">
            <a:spAutoFit/>
          </a:bodyPr>
          <a:lstStyle/>
          <a:p>
            <a:r>
              <a:rPr lang="en-US" dirty="0">
                <a:solidFill>
                  <a:schemeClr val="accent1"/>
                </a:solidFill>
              </a:rPr>
              <a:t>2020 Q3</a:t>
            </a:r>
          </a:p>
        </p:txBody>
      </p:sp>
      <p:sp>
        <p:nvSpPr>
          <p:cNvPr id="14" name="TextBox 13">
            <a:extLst>
              <a:ext uri="{FF2B5EF4-FFF2-40B4-BE49-F238E27FC236}">
                <a16:creationId xmlns:a16="http://schemas.microsoft.com/office/drawing/2014/main" id="{F49440DD-EFCC-4DE6-8C4E-FEE5A1859391}"/>
              </a:ext>
            </a:extLst>
          </p:cNvPr>
          <p:cNvSpPr txBox="1"/>
          <p:nvPr/>
        </p:nvSpPr>
        <p:spPr>
          <a:xfrm>
            <a:off x="7118358" y="5978779"/>
            <a:ext cx="1018227" cy="369332"/>
          </a:xfrm>
          <a:prstGeom prst="rect">
            <a:avLst/>
          </a:prstGeom>
          <a:noFill/>
        </p:spPr>
        <p:txBody>
          <a:bodyPr wrap="none" rtlCol="0">
            <a:spAutoFit/>
          </a:bodyPr>
          <a:lstStyle/>
          <a:p>
            <a:r>
              <a:rPr lang="en-US" dirty="0">
                <a:solidFill>
                  <a:schemeClr val="accent1"/>
                </a:solidFill>
              </a:rPr>
              <a:t>2020 Q4</a:t>
            </a:r>
          </a:p>
        </p:txBody>
      </p:sp>
    </p:spTree>
    <p:extLst>
      <p:ext uri="{BB962C8B-B14F-4D97-AF65-F5344CB8AC3E}">
        <p14:creationId xmlns:p14="http://schemas.microsoft.com/office/powerpoint/2010/main" val="344532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FA40-6B58-4262-8D0F-08DD81487E63}"/>
              </a:ext>
            </a:extLst>
          </p:cNvPr>
          <p:cNvSpPr>
            <a:spLocks noGrp="1"/>
          </p:cNvSpPr>
          <p:nvPr>
            <p:ph type="title"/>
          </p:nvPr>
        </p:nvSpPr>
        <p:spPr/>
        <p:txBody>
          <a:bodyPr/>
          <a:lstStyle/>
          <a:p>
            <a:r>
              <a:rPr lang="en-US" dirty="0"/>
              <a:t>Updated VEC Website is Now Live!</a:t>
            </a:r>
          </a:p>
        </p:txBody>
      </p:sp>
      <p:pic>
        <p:nvPicPr>
          <p:cNvPr id="1027" name="Picture 3" descr="image003">
            <a:extLst>
              <a:ext uri="{FF2B5EF4-FFF2-40B4-BE49-F238E27FC236}">
                <a16:creationId xmlns:a16="http://schemas.microsoft.com/office/drawing/2014/main" id="{C6C38AC8-0BA0-451F-B3D5-F23C64801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01" y="3948253"/>
            <a:ext cx="5155087" cy="255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srcRect b="29845"/>
          <a:stretch/>
        </p:blipFill>
        <p:spPr>
          <a:xfrm>
            <a:off x="147016" y="1132386"/>
            <a:ext cx="5087458" cy="2773325"/>
          </a:xfrm>
          <a:prstGeom prst="rect">
            <a:avLst/>
          </a:prstGeom>
        </p:spPr>
      </p:pic>
      <p:pic>
        <p:nvPicPr>
          <p:cNvPr id="6" name="Picture 5"/>
          <p:cNvPicPr>
            <a:picLocks noChangeAspect="1"/>
          </p:cNvPicPr>
          <p:nvPr/>
        </p:nvPicPr>
        <p:blipFill>
          <a:blip r:embed="rId5"/>
          <a:stretch>
            <a:fillRect/>
          </a:stretch>
        </p:blipFill>
        <p:spPr>
          <a:xfrm>
            <a:off x="5268288" y="1132386"/>
            <a:ext cx="4988825" cy="4623384"/>
          </a:xfrm>
          <a:prstGeom prst="rect">
            <a:avLst/>
          </a:prstGeom>
        </p:spPr>
      </p:pic>
    </p:spTree>
    <p:extLst>
      <p:ext uri="{BB962C8B-B14F-4D97-AF65-F5344CB8AC3E}">
        <p14:creationId xmlns:p14="http://schemas.microsoft.com/office/powerpoint/2010/main" val="320810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B450-F1E4-4CBA-8392-91C65C899572}"/>
              </a:ext>
            </a:extLst>
          </p:cNvPr>
          <p:cNvSpPr>
            <a:spLocks noGrp="1"/>
          </p:cNvSpPr>
          <p:nvPr>
            <p:ph type="title"/>
          </p:nvPr>
        </p:nvSpPr>
        <p:spPr/>
        <p:txBody>
          <a:bodyPr>
            <a:normAutofit/>
          </a:bodyPr>
          <a:lstStyle/>
          <a:p>
            <a:r>
              <a:rPr lang="en-US" dirty="0"/>
              <a:t>Quick Reference Guide</a:t>
            </a:r>
          </a:p>
        </p:txBody>
      </p:sp>
      <p:sp>
        <p:nvSpPr>
          <p:cNvPr id="3" name="Content Placeholder 2">
            <a:extLst>
              <a:ext uri="{FF2B5EF4-FFF2-40B4-BE49-F238E27FC236}">
                <a16:creationId xmlns:a16="http://schemas.microsoft.com/office/drawing/2014/main" id="{EE09AB86-F310-4D92-AD6E-F1FB9E3E92B1}"/>
              </a:ext>
            </a:extLst>
          </p:cNvPr>
          <p:cNvSpPr>
            <a:spLocks noGrp="1"/>
          </p:cNvSpPr>
          <p:nvPr>
            <p:ph idx="1"/>
          </p:nvPr>
        </p:nvSpPr>
        <p:spPr>
          <a:xfrm>
            <a:off x="297711" y="5018569"/>
            <a:ext cx="8976292" cy="1637414"/>
          </a:xfrm>
        </p:spPr>
        <p:txBody>
          <a:bodyPr>
            <a:normAutofit lnSpcReduction="10000"/>
          </a:bodyPr>
          <a:lstStyle/>
          <a:p>
            <a:r>
              <a:rPr lang="en-US" sz="1600" dirty="0"/>
              <a:t>For information about fraud, including how to report it, visit </a:t>
            </a:r>
            <a:r>
              <a:rPr lang="en-US" sz="1600" dirty="0">
                <a:solidFill>
                  <a:srgbClr val="00B050"/>
                </a:solidFill>
                <a:hlinkClick r:id="rId3">
                  <a:extLst>
                    <a:ext uri="{A12FA001-AC4F-418D-AE19-62706E023703}">
                      <ahyp:hlinkClr xmlns:ahyp="http://schemas.microsoft.com/office/drawing/2018/hyperlinkcolor" val="tx"/>
                    </a:ext>
                  </a:extLst>
                </a:hlinkClick>
              </a:rPr>
              <a:t>https://www.vec.virginia.gov/unemployed/fraud</a:t>
            </a:r>
            <a:r>
              <a:rPr lang="en-US" sz="1600" dirty="0">
                <a:solidFill>
                  <a:srgbClr val="00B050"/>
                </a:solidFill>
              </a:rPr>
              <a:t>.</a:t>
            </a:r>
          </a:p>
          <a:p>
            <a:r>
              <a:rPr lang="en-US" sz="1600" dirty="0"/>
              <a:t>VEC staff at Virginia Career Work Centers across the state can help people get a new PIN letter, provide status of a claim, change an address and answer general questions. Office addresses, hours, phone numbers and email addresses can be found at </a:t>
            </a:r>
            <a:r>
              <a:rPr lang="en-US" sz="1600" u="sng" dirty="0">
                <a:solidFill>
                  <a:srgbClr val="00B050"/>
                </a:solidFill>
              </a:rPr>
              <a:t>vec.virginia.gov/find-a-job/</a:t>
            </a:r>
            <a:r>
              <a:rPr lang="en-US" sz="1600" u="sng" dirty="0" err="1">
                <a:solidFill>
                  <a:srgbClr val="00B050"/>
                </a:solidFill>
              </a:rPr>
              <a:t>vec</a:t>
            </a:r>
            <a:r>
              <a:rPr lang="en-US" sz="1600" u="sng" dirty="0">
                <a:solidFill>
                  <a:srgbClr val="00B050"/>
                </a:solidFill>
              </a:rPr>
              <a:t>-local-offices</a:t>
            </a:r>
            <a:r>
              <a:rPr lang="en-US" sz="1600" dirty="0">
                <a:solidFill>
                  <a:srgbClr val="00B050"/>
                </a:solidFill>
              </a:rPr>
              <a:t>. </a:t>
            </a:r>
          </a:p>
          <a:p>
            <a:pPr marL="457188" lvl="1" indent="0">
              <a:buNone/>
            </a:pP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297711" y="1022391"/>
            <a:ext cx="9144000" cy="3914775"/>
          </a:xfrm>
          <a:prstGeom prst="rect">
            <a:avLst/>
          </a:prstGeom>
        </p:spPr>
      </p:pic>
    </p:spTree>
    <p:extLst>
      <p:ext uri="{BB962C8B-B14F-4D97-AF65-F5344CB8AC3E}">
        <p14:creationId xmlns:p14="http://schemas.microsoft.com/office/powerpoint/2010/main" val="321347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5DB2-E742-4600-AFEF-5715DB96F402}"/>
              </a:ext>
            </a:extLst>
          </p:cNvPr>
          <p:cNvSpPr>
            <a:spLocks noGrp="1"/>
          </p:cNvSpPr>
          <p:nvPr>
            <p:ph type="title"/>
          </p:nvPr>
        </p:nvSpPr>
        <p:spPr>
          <a:xfrm>
            <a:off x="328251" y="331956"/>
            <a:ext cx="8596668" cy="737937"/>
          </a:xfrm>
        </p:spPr>
        <p:txBody>
          <a:bodyPr>
            <a:noAutofit/>
          </a:bodyPr>
          <a:lstStyle/>
          <a:p>
            <a:r>
              <a:rPr lang="en-US" sz="2400" dirty="0"/>
              <a:t>VEC will continue to provide materials and updates</a:t>
            </a:r>
            <a:br>
              <a:rPr lang="en-US" sz="3200" dirty="0"/>
            </a:br>
            <a:endParaRPr lang="en-US" sz="3200" dirty="0"/>
          </a:p>
        </p:txBody>
      </p:sp>
      <p:pic>
        <p:nvPicPr>
          <p:cNvPr id="3" name="Picture 2"/>
          <p:cNvPicPr>
            <a:picLocks noChangeAspect="1"/>
          </p:cNvPicPr>
          <p:nvPr/>
        </p:nvPicPr>
        <p:blipFill>
          <a:blip r:embed="rId3"/>
          <a:stretch>
            <a:fillRect/>
          </a:stretch>
        </p:blipFill>
        <p:spPr>
          <a:xfrm rot="20776644">
            <a:off x="717890" y="1321872"/>
            <a:ext cx="3432390" cy="4428713"/>
          </a:xfrm>
          <a:prstGeom prst="rect">
            <a:avLst/>
          </a:prstGeom>
        </p:spPr>
      </p:pic>
      <p:pic>
        <p:nvPicPr>
          <p:cNvPr id="6" name="Picture 5"/>
          <p:cNvPicPr>
            <a:picLocks noChangeAspect="1"/>
          </p:cNvPicPr>
          <p:nvPr/>
        </p:nvPicPr>
        <p:blipFill>
          <a:blip r:embed="rId4"/>
          <a:stretch>
            <a:fillRect/>
          </a:stretch>
        </p:blipFill>
        <p:spPr>
          <a:xfrm rot="187358">
            <a:off x="2864891" y="1254425"/>
            <a:ext cx="3523388" cy="4533014"/>
          </a:xfrm>
          <a:prstGeom prst="rect">
            <a:avLst/>
          </a:prstGeom>
        </p:spPr>
      </p:pic>
      <p:pic>
        <p:nvPicPr>
          <p:cNvPr id="5" name="Picture 4"/>
          <p:cNvPicPr>
            <a:picLocks noChangeAspect="1"/>
          </p:cNvPicPr>
          <p:nvPr/>
        </p:nvPicPr>
        <p:blipFill>
          <a:blip r:embed="rId5"/>
          <a:stretch>
            <a:fillRect/>
          </a:stretch>
        </p:blipFill>
        <p:spPr>
          <a:xfrm rot="706402">
            <a:off x="5916443" y="1512458"/>
            <a:ext cx="3518146" cy="4536557"/>
          </a:xfrm>
          <a:prstGeom prst="rect">
            <a:avLst/>
          </a:prstGeom>
        </p:spPr>
      </p:pic>
    </p:spTree>
    <p:extLst>
      <p:ext uri="{BB962C8B-B14F-4D97-AF65-F5344CB8AC3E}">
        <p14:creationId xmlns:p14="http://schemas.microsoft.com/office/powerpoint/2010/main" val="164737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DD61-1BF7-4221-B221-CD44E033C407}"/>
              </a:ext>
            </a:extLst>
          </p:cNvPr>
          <p:cNvSpPr>
            <a:spLocks noGrp="1"/>
          </p:cNvSpPr>
          <p:nvPr>
            <p:ph type="title"/>
          </p:nvPr>
        </p:nvSpPr>
        <p:spPr>
          <a:xfrm>
            <a:off x="667061" y="351907"/>
            <a:ext cx="8596668" cy="737937"/>
          </a:xfrm>
        </p:spPr>
        <p:txBody>
          <a:bodyPr>
            <a:normAutofit fontScale="90000"/>
          </a:bodyPr>
          <a:lstStyle/>
          <a:p>
            <a:r>
              <a:rPr lang="en-US" sz="2400" dirty="0"/>
              <a:t>Over $6.2 Billion in benefits distributed without Virginians </a:t>
            </a:r>
            <a:br>
              <a:rPr lang="en-US" sz="2400" dirty="0"/>
            </a:br>
            <a:r>
              <a:rPr lang="en-US" sz="2400" dirty="0"/>
              <a:t>having these experiences – 127 days since March 15</a:t>
            </a:r>
            <a:br>
              <a:rPr lang="en-US" dirty="0"/>
            </a:br>
            <a:endParaRPr lang="en-US" sz="2400" dirty="0"/>
          </a:p>
        </p:txBody>
      </p:sp>
      <p:pic>
        <p:nvPicPr>
          <p:cNvPr id="1026" name="Picture 2" descr="Long unemployment lines in Florida, increase the risk of COVID-19">
            <a:extLst>
              <a:ext uri="{FF2B5EF4-FFF2-40B4-BE49-F238E27FC236}">
                <a16:creationId xmlns:a16="http://schemas.microsoft.com/office/drawing/2014/main" id="{A98072B0-B1B1-4AC0-B461-F364583405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7335" y="1205802"/>
            <a:ext cx="3094304" cy="2083498"/>
          </a:xfrm>
        </p:spPr>
      </p:pic>
      <p:pic>
        <p:nvPicPr>
          <p:cNvPr id="1028" name="Picture 4" descr="U.S. economy gains 4.8 million jobs, unemployment rate falls to ...">
            <a:extLst>
              <a:ext uri="{FF2B5EF4-FFF2-40B4-BE49-F238E27FC236}">
                <a16:creationId xmlns:a16="http://schemas.microsoft.com/office/drawing/2014/main" id="{66633F62-48A6-418B-9649-7CAE64650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7" y="3568701"/>
            <a:ext cx="3859882" cy="28176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locations opening Monday to deal with unemployment issues ...">
            <a:extLst>
              <a:ext uri="{FF2B5EF4-FFF2-40B4-BE49-F238E27FC236}">
                <a16:creationId xmlns:a16="http://schemas.microsoft.com/office/drawing/2014/main" id="{9C10886F-5794-4DA1-B748-7AF5CDFD7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363" y="299921"/>
            <a:ext cx="3094304" cy="20834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id unemployment debacle, voters must decide if government should ...">
            <a:extLst>
              <a:ext uri="{FF2B5EF4-FFF2-40B4-BE49-F238E27FC236}">
                <a16:creationId xmlns:a16="http://schemas.microsoft.com/office/drawing/2014/main" id="{16841C68-306E-4E78-B688-9BFD29CE0D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992" y="3429000"/>
            <a:ext cx="2369737" cy="32175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eople packed together in long lines for unemployment forms in ...">
            <a:extLst>
              <a:ext uri="{FF2B5EF4-FFF2-40B4-BE49-F238E27FC236}">
                <a16:creationId xmlns:a16="http://schemas.microsoft.com/office/drawing/2014/main" id="{5E6C3A46-04BA-4C5B-9E26-9ABF46C0A1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808" y="1205802"/>
            <a:ext cx="3456631" cy="20834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entucky unemployment: Program to help with claims brings out hundreds">
            <a:extLst>
              <a:ext uri="{FF2B5EF4-FFF2-40B4-BE49-F238E27FC236}">
                <a16:creationId xmlns:a16="http://schemas.microsoft.com/office/drawing/2014/main" id="{62BE0E28-E97F-435D-94CC-F836873FCC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5952" y="4498650"/>
            <a:ext cx="3154140" cy="17722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iscalculation of unemployment data not easy to fix - Marketplace">
            <a:extLst>
              <a:ext uri="{FF2B5EF4-FFF2-40B4-BE49-F238E27FC236}">
                <a16:creationId xmlns:a16="http://schemas.microsoft.com/office/drawing/2014/main" id="{9F5286B8-B1B0-4D2D-9A94-1CF7E31D6B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6662" y="2438973"/>
            <a:ext cx="3241393" cy="200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7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3894A5-E0C9-4E1F-BD86-9BA9AC963EA6}"/>
              </a:ext>
            </a:extLst>
          </p:cNvPr>
          <p:cNvSpPr txBox="1">
            <a:spLocks/>
          </p:cNvSpPr>
          <p:nvPr/>
        </p:nvSpPr>
        <p:spPr>
          <a:xfrm>
            <a:off x="596206" y="181103"/>
            <a:ext cx="7092278" cy="737937"/>
          </a:xfrm>
          <a:prstGeom prst="rect">
            <a:avLst/>
          </a:prstGeom>
        </p:spPr>
        <p:txBody>
          <a:bodyPr vert="horz" lIns="91440" tIns="45720" rIns="91440" bIns="45720" rtlCol="0" anchor="t">
            <a:no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200" dirty="0"/>
          </a:p>
        </p:txBody>
      </p:sp>
      <p:sp>
        <p:nvSpPr>
          <p:cNvPr id="7" name="Rectangle 6">
            <a:extLst>
              <a:ext uri="{FF2B5EF4-FFF2-40B4-BE49-F238E27FC236}">
                <a16:creationId xmlns:a16="http://schemas.microsoft.com/office/drawing/2014/main" id="{3BC641DD-ABD7-40C0-B502-567BFB54DB44}"/>
              </a:ext>
            </a:extLst>
          </p:cNvPr>
          <p:cNvSpPr/>
          <p:nvPr/>
        </p:nvSpPr>
        <p:spPr>
          <a:xfrm>
            <a:off x="58723" y="5850728"/>
            <a:ext cx="207208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CE17119A-53BE-43EE-BDED-02B57F21B09C}"/>
              </a:ext>
            </a:extLst>
          </p:cNvPr>
          <p:cNvGraphicFramePr>
            <a:graphicFrameLocks noGrp="1"/>
          </p:cNvGraphicFramePr>
          <p:nvPr>
            <p:extLst>
              <p:ext uri="{D42A27DB-BD31-4B8C-83A1-F6EECF244321}">
                <p14:modId xmlns:p14="http://schemas.microsoft.com/office/powerpoint/2010/main" val="1647972647"/>
              </p:ext>
            </p:extLst>
          </p:nvPr>
        </p:nvGraphicFramePr>
        <p:xfrm>
          <a:off x="479900" y="1061575"/>
          <a:ext cx="8596670" cy="5463540"/>
        </p:xfrm>
        <a:graphic>
          <a:graphicData uri="http://schemas.openxmlformats.org/drawingml/2006/table">
            <a:tbl>
              <a:tblPr firstRow="1" bandRow="1">
                <a:tableStyleId>{5C22544A-7EE6-4342-B048-85BDC9FD1C3A}</a:tableStyleId>
              </a:tblPr>
              <a:tblGrid>
                <a:gridCol w="1630814">
                  <a:extLst>
                    <a:ext uri="{9D8B030D-6E8A-4147-A177-3AD203B41FA5}">
                      <a16:colId xmlns:a16="http://schemas.microsoft.com/office/drawing/2014/main" val="1366565118"/>
                    </a:ext>
                  </a:extLst>
                </a:gridCol>
                <a:gridCol w="2830254">
                  <a:extLst>
                    <a:ext uri="{9D8B030D-6E8A-4147-A177-3AD203B41FA5}">
                      <a16:colId xmlns:a16="http://schemas.microsoft.com/office/drawing/2014/main" val="924811768"/>
                    </a:ext>
                  </a:extLst>
                </a:gridCol>
                <a:gridCol w="2067801">
                  <a:extLst>
                    <a:ext uri="{9D8B030D-6E8A-4147-A177-3AD203B41FA5}">
                      <a16:colId xmlns:a16="http://schemas.microsoft.com/office/drawing/2014/main" val="894950930"/>
                    </a:ext>
                  </a:extLst>
                </a:gridCol>
                <a:gridCol w="2067801">
                  <a:extLst>
                    <a:ext uri="{9D8B030D-6E8A-4147-A177-3AD203B41FA5}">
                      <a16:colId xmlns:a16="http://schemas.microsoft.com/office/drawing/2014/main" val="1382168047"/>
                    </a:ext>
                  </a:extLst>
                </a:gridCol>
              </a:tblGrid>
              <a:tr h="361619">
                <a:tc>
                  <a:txBody>
                    <a:bodyPr/>
                    <a:lstStyle/>
                    <a:p>
                      <a:r>
                        <a:rPr lang="en-US" sz="1800" dirty="0"/>
                        <a:t>Benefit Type</a:t>
                      </a:r>
                    </a:p>
                  </a:txBody>
                  <a:tcPr/>
                </a:tc>
                <a:tc>
                  <a:txBody>
                    <a:bodyPr/>
                    <a:lstStyle/>
                    <a:p>
                      <a:r>
                        <a:rPr lang="en-US" sz="1800" dirty="0"/>
                        <a:t>Purpose</a:t>
                      </a:r>
                    </a:p>
                  </a:txBody>
                  <a:tcPr/>
                </a:tc>
                <a:tc>
                  <a:txBody>
                    <a:bodyPr/>
                    <a:lstStyle/>
                    <a:p>
                      <a:r>
                        <a:rPr lang="en-US" sz="1800" dirty="0"/>
                        <a:t>Duration</a:t>
                      </a:r>
                    </a:p>
                  </a:txBody>
                  <a:tcPr/>
                </a:tc>
                <a:tc>
                  <a:txBody>
                    <a:bodyPr/>
                    <a:lstStyle/>
                    <a:p>
                      <a:r>
                        <a:rPr lang="en-US" sz="1800" dirty="0"/>
                        <a:t>Additional Info</a:t>
                      </a:r>
                    </a:p>
                  </a:txBody>
                  <a:tcPr/>
                </a:tc>
                <a:extLst>
                  <a:ext uri="{0D108BD9-81ED-4DB2-BD59-A6C34878D82A}">
                    <a16:rowId xmlns:a16="http://schemas.microsoft.com/office/drawing/2014/main" val="3233031243"/>
                  </a:ext>
                </a:extLst>
              </a:tr>
              <a:tr h="1107459">
                <a:tc>
                  <a:txBody>
                    <a:bodyPr/>
                    <a:lstStyle/>
                    <a:p>
                      <a:r>
                        <a:rPr lang="en-US" sz="1350" b="1" dirty="0"/>
                        <a:t>UI: </a:t>
                      </a:r>
                    </a:p>
                    <a:p>
                      <a:r>
                        <a:rPr lang="en-US" sz="1350" b="1" dirty="0"/>
                        <a:t>Virginia Unemployment Insurance</a:t>
                      </a:r>
                    </a:p>
                  </a:txBody>
                  <a:tcPr/>
                </a:tc>
                <a:tc>
                  <a:txBody>
                    <a:bodyPr/>
                    <a:lstStyle/>
                    <a:p>
                      <a:r>
                        <a:rPr lang="en-US" sz="1350" dirty="0"/>
                        <a:t>Benefits ranging from $60 to $378 per week. Determined by wages earned during the applicable base period.</a:t>
                      </a:r>
                    </a:p>
                  </a:txBody>
                  <a:tcPr/>
                </a:tc>
                <a:tc>
                  <a:txBody>
                    <a:bodyPr/>
                    <a:lstStyle/>
                    <a:p>
                      <a:r>
                        <a:rPr lang="en-US" sz="1350" dirty="0"/>
                        <a:t>Varies from 12 to 26 weeks.</a:t>
                      </a:r>
                    </a:p>
                  </a:txBody>
                  <a:tcPr/>
                </a:tc>
                <a:tc>
                  <a:txBody>
                    <a:bodyPr/>
                    <a:lstStyle/>
                    <a:p>
                      <a:r>
                        <a:rPr lang="en-US" sz="1350" dirty="0"/>
                        <a:t>1-week waiting period and weekly job search requirements are currently suspended for those receiving UI.</a:t>
                      </a:r>
                    </a:p>
                  </a:txBody>
                  <a:tcPr/>
                </a:tc>
                <a:extLst>
                  <a:ext uri="{0D108BD9-81ED-4DB2-BD59-A6C34878D82A}">
                    <a16:rowId xmlns:a16="http://schemas.microsoft.com/office/drawing/2014/main" val="987452201"/>
                  </a:ext>
                </a:extLst>
              </a:tr>
              <a:tr h="1617517">
                <a:tc>
                  <a:txBody>
                    <a:bodyPr/>
                    <a:lstStyle/>
                    <a:p>
                      <a:r>
                        <a:rPr lang="en-US" sz="1350" b="1" dirty="0"/>
                        <a:t>PUA: </a:t>
                      </a:r>
                    </a:p>
                    <a:p>
                      <a:r>
                        <a:rPr lang="en-US" sz="1350" b="1" dirty="0"/>
                        <a:t>Pandemic Unemployment Assistance</a:t>
                      </a:r>
                    </a:p>
                  </a:txBody>
                  <a:tcPr/>
                </a:tc>
                <a:tc>
                  <a:txBody>
                    <a:bodyPr/>
                    <a:lstStyle/>
                    <a:p>
                      <a:r>
                        <a:rPr lang="en-US" sz="1350" dirty="0"/>
                        <a:t>Provides a UI type benefit payment for individuals who are not eligible for traditional UI where the  individual cannot work for a COVID-19 related reason.</a:t>
                      </a:r>
                    </a:p>
                    <a:p>
                      <a:endParaRPr lang="en-US" sz="1350" dirty="0"/>
                    </a:p>
                    <a:p>
                      <a:r>
                        <a:rPr lang="en-US" sz="1350" dirty="0"/>
                        <a:t>Benefits start at $158 and will be adjusted based on earnings at a later date.</a:t>
                      </a:r>
                    </a:p>
                  </a:txBody>
                  <a:tcPr/>
                </a:tc>
                <a:tc>
                  <a:txBody>
                    <a:bodyPr/>
                    <a:lstStyle/>
                    <a:p>
                      <a:r>
                        <a:rPr lang="en-US" sz="1350" dirty="0"/>
                        <a:t>Available from January 27, 2020 through December 26, 2020. </a:t>
                      </a:r>
                    </a:p>
                    <a:p>
                      <a:r>
                        <a:rPr lang="en-US" sz="1350" dirty="0"/>
                        <a:t> </a:t>
                      </a:r>
                    </a:p>
                    <a:p>
                      <a:r>
                        <a:rPr lang="en-US" sz="1350" dirty="0"/>
                        <a:t>Lasts 39 weeks, including any week of UI already received.</a:t>
                      </a:r>
                    </a:p>
                    <a:p>
                      <a:endParaRPr lang="en-US" sz="1350" dirty="0"/>
                    </a:p>
                    <a:p>
                      <a:r>
                        <a:rPr lang="en-US" sz="1350" dirty="0"/>
                        <a:t>Program started April 10</a:t>
                      </a:r>
                    </a:p>
                  </a:txBody>
                  <a:tcPr/>
                </a:tc>
                <a:tc>
                  <a:txBody>
                    <a:bodyPr/>
                    <a:lstStyle/>
                    <a:p>
                      <a:r>
                        <a:rPr lang="en-US" sz="1350" dirty="0"/>
                        <a:t>Excludes individuals who can telework or are receiving paid sick leave or receiving regular UI benefits.</a:t>
                      </a:r>
                    </a:p>
                  </a:txBody>
                  <a:tcPr/>
                </a:tc>
                <a:extLst>
                  <a:ext uri="{0D108BD9-81ED-4DB2-BD59-A6C34878D82A}">
                    <a16:rowId xmlns:a16="http://schemas.microsoft.com/office/drawing/2014/main" val="2860418369"/>
                  </a:ext>
                </a:extLst>
              </a:tr>
              <a:tr h="904048">
                <a:tc>
                  <a:txBody>
                    <a:bodyPr/>
                    <a:lstStyle/>
                    <a:p>
                      <a:r>
                        <a:rPr lang="en-US" sz="1350" b="1" dirty="0"/>
                        <a:t>FPUC:</a:t>
                      </a:r>
                    </a:p>
                    <a:p>
                      <a:r>
                        <a:rPr lang="en-US" sz="1350" b="1" dirty="0"/>
                        <a:t>Federal Pandemic</a:t>
                      </a:r>
                    </a:p>
                    <a:p>
                      <a:r>
                        <a:rPr lang="en-US" sz="1350" b="1" dirty="0"/>
                        <a:t>Unemployment Compensation</a:t>
                      </a:r>
                    </a:p>
                  </a:txBody>
                  <a:tcPr/>
                </a:tc>
                <a:tc>
                  <a:txBody>
                    <a:bodyPr/>
                    <a:lstStyle/>
                    <a:p>
                      <a:r>
                        <a:rPr lang="en-US" sz="1350" dirty="0"/>
                        <a:t>Adds $600 to all UI, PUA and PEUC benefit payment for which an individual  qualifies.</a:t>
                      </a:r>
                    </a:p>
                  </a:txBody>
                  <a:tcPr/>
                </a:tc>
                <a:tc>
                  <a:txBody>
                    <a:bodyPr/>
                    <a:lstStyle/>
                    <a:p>
                      <a:r>
                        <a:rPr lang="en-US" sz="1350" dirty="0"/>
                        <a:t>Ends July 25, 2020.</a:t>
                      </a:r>
                    </a:p>
                    <a:p>
                      <a:endParaRPr lang="en-US" sz="1350" dirty="0"/>
                    </a:p>
                    <a:p>
                      <a:r>
                        <a:rPr lang="en-US" sz="1350" dirty="0"/>
                        <a:t>Program started April 19</a:t>
                      </a:r>
                    </a:p>
                  </a:txBody>
                  <a:tcPr/>
                </a:tc>
                <a:tc>
                  <a:txBody>
                    <a:bodyPr/>
                    <a:lstStyle/>
                    <a:p>
                      <a:r>
                        <a:rPr lang="en-US" sz="1350" dirty="0"/>
                        <a:t>Must receive at least $1 in state or federal benefits.</a:t>
                      </a:r>
                    </a:p>
                  </a:txBody>
                  <a:tcPr/>
                </a:tc>
                <a:extLst>
                  <a:ext uri="{0D108BD9-81ED-4DB2-BD59-A6C34878D82A}">
                    <a16:rowId xmlns:a16="http://schemas.microsoft.com/office/drawing/2014/main" val="514226074"/>
                  </a:ext>
                </a:extLst>
              </a:tr>
              <a:tr h="867488">
                <a:tc>
                  <a:txBody>
                    <a:bodyPr/>
                    <a:lstStyle/>
                    <a:p>
                      <a:r>
                        <a:rPr lang="en-US" sz="1350" b="1" dirty="0"/>
                        <a:t>PEUC: </a:t>
                      </a:r>
                    </a:p>
                    <a:p>
                      <a:r>
                        <a:rPr lang="en-US" sz="1350" b="1" dirty="0"/>
                        <a:t>Pandemic Emergency Unemployment Compensation </a:t>
                      </a:r>
                    </a:p>
                  </a:txBody>
                  <a:tcPr/>
                </a:tc>
                <a:tc>
                  <a:txBody>
                    <a:bodyPr/>
                    <a:lstStyle/>
                    <a:p>
                      <a:r>
                        <a:rPr lang="en-US" sz="1350" dirty="0"/>
                        <a:t>Extends the length of UI by up to 13 weeks.</a:t>
                      </a:r>
                    </a:p>
                  </a:txBody>
                  <a:tcPr/>
                </a:tc>
                <a:tc>
                  <a:txBody>
                    <a:bodyPr/>
                    <a:lstStyle/>
                    <a:p>
                      <a:r>
                        <a:rPr lang="en-US" sz="1350" dirty="0"/>
                        <a:t>Program started July 2. Payments began week of July 6. Extension is available through December 26, 2020.</a:t>
                      </a:r>
                    </a:p>
                  </a:txBody>
                  <a:tcPr/>
                </a:tc>
                <a:tc>
                  <a:txBody>
                    <a:bodyPr/>
                    <a:lstStyle/>
                    <a:p>
                      <a:r>
                        <a:rPr lang="en-US" sz="1350" dirty="0"/>
                        <a:t>Individuals must have exhausted all other UI benefits.</a:t>
                      </a:r>
                    </a:p>
                  </a:txBody>
                  <a:tcPr/>
                </a:tc>
                <a:extLst>
                  <a:ext uri="{0D108BD9-81ED-4DB2-BD59-A6C34878D82A}">
                    <a16:rowId xmlns:a16="http://schemas.microsoft.com/office/drawing/2014/main" val="2264709061"/>
                  </a:ext>
                </a:extLst>
              </a:tr>
            </a:tbl>
          </a:graphicData>
        </a:graphic>
      </p:graphicFrame>
      <p:sp>
        <p:nvSpPr>
          <p:cNvPr id="10" name="Title 9">
            <a:extLst>
              <a:ext uri="{FF2B5EF4-FFF2-40B4-BE49-F238E27FC236}">
                <a16:creationId xmlns:a16="http://schemas.microsoft.com/office/drawing/2014/main" id="{595C769E-C381-4616-A2EA-67324189FCA9}"/>
              </a:ext>
            </a:extLst>
          </p:cNvPr>
          <p:cNvSpPr>
            <a:spLocks noGrp="1"/>
          </p:cNvSpPr>
          <p:nvPr>
            <p:ph type="title"/>
          </p:nvPr>
        </p:nvSpPr>
        <p:spPr/>
        <p:txBody>
          <a:bodyPr>
            <a:normAutofit fontScale="90000"/>
          </a:bodyPr>
          <a:lstStyle/>
          <a:p>
            <a:r>
              <a:rPr lang="en-US" dirty="0"/>
              <a:t>Overview of Unemployment Benefit Programs</a:t>
            </a:r>
          </a:p>
        </p:txBody>
      </p:sp>
    </p:spTree>
    <p:extLst>
      <p:ext uri="{BB962C8B-B14F-4D97-AF65-F5344CB8AC3E}">
        <p14:creationId xmlns:p14="http://schemas.microsoft.com/office/powerpoint/2010/main" val="105629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76B1-C8F1-469F-8455-6DBA0F738BD5}"/>
              </a:ext>
            </a:extLst>
          </p:cNvPr>
          <p:cNvSpPr>
            <a:spLocks noGrp="1"/>
          </p:cNvSpPr>
          <p:nvPr>
            <p:ph type="title"/>
          </p:nvPr>
        </p:nvSpPr>
        <p:spPr/>
        <p:txBody>
          <a:bodyPr/>
          <a:lstStyle/>
          <a:p>
            <a:r>
              <a:rPr lang="en-US" dirty="0"/>
              <a:t>VEC Update for week ending July 11</a:t>
            </a:r>
          </a:p>
        </p:txBody>
      </p:sp>
      <p:graphicFrame>
        <p:nvGraphicFramePr>
          <p:cNvPr id="4" name="Content Placeholder 4">
            <a:extLst>
              <a:ext uri="{FF2B5EF4-FFF2-40B4-BE49-F238E27FC236}">
                <a16:creationId xmlns:a16="http://schemas.microsoft.com/office/drawing/2014/main" id="{57B109B1-D42D-4BC1-9E17-D0EC25163F6B}"/>
              </a:ext>
            </a:extLst>
          </p:cNvPr>
          <p:cNvGraphicFramePr>
            <a:graphicFrameLocks/>
          </p:cNvGraphicFramePr>
          <p:nvPr>
            <p:extLst/>
          </p:nvPr>
        </p:nvGraphicFramePr>
        <p:xfrm>
          <a:off x="463313" y="1272938"/>
          <a:ext cx="9024712" cy="4776170"/>
        </p:xfrm>
        <a:graphic>
          <a:graphicData uri="http://schemas.openxmlformats.org/drawingml/2006/table">
            <a:tbl>
              <a:tblPr firstRow="1" bandRow="1">
                <a:tableStyleId>{5C22544A-7EE6-4342-B048-85BDC9FD1C3A}</a:tableStyleId>
              </a:tblPr>
              <a:tblGrid>
                <a:gridCol w="3247038">
                  <a:extLst>
                    <a:ext uri="{9D8B030D-6E8A-4147-A177-3AD203B41FA5}">
                      <a16:colId xmlns:a16="http://schemas.microsoft.com/office/drawing/2014/main" val="3410380967"/>
                    </a:ext>
                  </a:extLst>
                </a:gridCol>
                <a:gridCol w="2888837">
                  <a:extLst>
                    <a:ext uri="{9D8B030D-6E8A-4147-A177-3AD203B41FA5}">
                      <a16:colId xmlns:a16="http://schemas.microsoft.com/office/drawing/2014/main" val="3704090448"/>
                    </a:ext>
                  </a:extLst>
                </a:gridCol>
                <a:gridCol w="2888837">
                  <a:extLst>
                    <a:ext uri="{9D8B030D-6E8A-4147-A177-3AD203B41FA5}">
                      <a16:colId xmlns:a16="http://schemas.microsoft.com/office/drawing/2014/main" val="94371414"/>
                    </a:ext>
                  </a:extLst>
                </a:gridCol>
              </a:tblGrid>
              <a:tr h="370840">
                <a:tc>
                  <a:txBody>
                    <a:bodyPr/>
                    <a:lstStyle/>
                    <a:p>
                      <a:endParaRPr lang="en-US" dirty="0"/>
                    </a:p>
                  </a:txBody>
                  <a:tcPr/>
                </a:tc>
                <a:tc>
                  <a:txBody>
                    <a:bodyPr/>
                    <a:lstStyle/>
                    <a:p>
                      <a:r>
                        <a:rPr lang="en-US" dirty="0"/>
                        <a:t>2019</a:t>
                      </a:r>
                    </a:p>
                  </a:txBody>
                  <a:tcPr/>
                </a:tc>
                <a:tc>
                  <a:txBody>
                    <a:bodyPr/>
                    <a:lstStyle/>
                    <a:p>
                      <a:r>
                        <a:rPr lang="en-US" dirty="0"/>
                        <a:t>Current </a:t>
                      </a:r>
                    </a:p>
                  </a:txBody>
                  <a:tcPr/>
                </a:tc>
                <a:extLst>
                  <a:ext uri="{0D108BD9-81ED-4DB2-BD59-A6C34878D82A}">
                    <a16:rowId xmlns:a16="http://schemas.microsoft.com/office/drawing/2014/main" val="751256213"/>
                  </a:ext>
                </a:extLst>
              </a:tr>
              <a:tr h="747730">
                <a:tc>
                  <a:txBody>
                    <a:bodyPr/>
                    <a:lstStyle/>
                    <a:p>
                      <a:r>
                        <a:rPr lang="en-US" dirty="0"/>
                        <a:t>VEC Unemployment Claims</a:t>
                      </a:r>
                    </a:p>
                  </a:txBody>
                  <a:tcPr anchor="ctr"/>
                </a:tc>
                <a:tc>
                  <a:txBody>
                    <a:bodyPr/>
                    <a:lstStyle/>
                    <a:p>
                      <a:r>
                        <a:rPr lang="en-US" dirty="0"/>
                        <a:t>11,000/month</a:t>
                      </a:r>
                    </a:p>
                  </a:txBody>
                  <a:tcPr anchor="ctr"/>
                </a:tc>
                <a:tc>
                  <a:txBody>
                    <a:bodyPr/>
                    <a:lstStyle/>
                    <a:p>
                      <a:r>
                        <a:rPr lang="en-US" dirty="0"/>
                        <a:t>Over 300,000/month</a:t>
                      </a:r>
                      <a:br>
                        <a:rPr lang="en-US" dirty="0"/>
                      </a:br>
                      <a:r>
                        <a:rPr lang="en-US" dirty="0"/>
                        <a:t>970,000+ since March 15</a:t>
                      </a:r>
                    </a:p>
                  </a:txBody>
                  <a:tcPr anchor="ctr"/>
                </a:tc>
                <a:extLst>
                  <a:ext uri="{0D108BD9-81ED-4DB2-BD59-A6C34878D82A}">
                    <a16:rowId xmlns:a16="http://schemas.microsoft.com/office/drawing/2014/main" val="3009038172"/>
                  </a:ext>
                </a:extLst>
              </a:tr>
              <a:tr h="731520">
                <a:tc>
                  <a:txBody>
                    <a:bodyPr/>
                    <a:lstStyle/>
                    <a:p>
                      <a:r>
                        <a:rPr lang="en-US" dirty="0"/>
                        <a:t>VEC Staff</a:t>
                      </a:r>
                    </a:p>
                  </a:txBody>
                  <a:tcPr anchor="ctr"/>
                </a:tc>
                <a:tc>
                  <a:txBody>
                    <a:bodyPr/>
                    <a:lstStyle/>
                    <a:p>
                      <a:r>
                        <a:rPr lang="en-US" dirty="0"/>
                        <a:t>432</a:t>
                      </a:r>
                    </a:p>
                  </a:txBody>
                  <a:tcPr anchor="ctr"/>
                </a:tc>
                <a:tc>
                  <a:txBody>
                    <a:bodyPr/>
                    <a:lstStyle/>
                    <a:p>
                      <a:r>
                        <a:rPr lang="en-US" dirty="0"/>
                        <a:t>700+ as of July 15</a:t>
                      </a:r>
                    </a:p>
                  </a:txBody>
                  <a:tcPr anchor="ctr"/>
                </a:tc>
                <a:extLst>
                  <a:ext uri="{0D108BD9-81ED-4DB2-BD59-A6C34878D82A}">
                    <a16:rowId xmlns:a16="http://schemas.microsoft.com/office/drawing/2014/main" val="3315356896"/>
                  </a:ext>
                </a:extLst>
              </a:tr>
              <a:tr h="731520">
                <a:tc>
                  <a:txBody>
                    <a:bodyPr/>
                    <a:lstStyle/>
                    <a:p>
                      <a:r>
                        <a:rPr lang="en-US" dirty="0"/>
                        <a:t>Overtime Hours for UI</a:t>
                      </a:r>
                    </a:p>
                  </a:txBody>
                  <a:tcPr anchor="ctr"/>
                </a:tc>
                <a:tc>
                  <a:txBody>
                    <a:bodyPr/>
                    <a:lstStyle/>
                    <a:p>
                      <a:r>
                        <a:rPr lang="en-US" dirty="0"/>
                        <a:t>Less than 1,000 hours/month</a:t>
                      </a:r>
                    </a:p>
                  </a:txBody>
                  <a:tcPr anchor="ctr"/>
                </a:tc>
                <a:tc>
                  <a:txBody>
                    <a:bodyPr/>
                    <a:lstStyle/>
                    <a:p>
                      <a:r>
                        <a:rPr lang="en-US" dirty="0"/>
                        <a:t>Over 13,000+ hours/month</a:t>
                      </a:r>
                    </a:p>
                  </a:txBody>
                  <a:tcPr anchor="ctr"/>
                </a:tc>
                <a:extLst>
                  <a:ext uri="{0D108BD9-81ED-4DB2-BD59-A6C34878D82A}">
                    <a16:rowId xmlns:a16="http://schemas.microsoft.com/office/drawing/2014/main" val="2791590022"/>
                  </a:ext>
                </a:extLst>
              </a:tr>
              <a:tr h="731520">
                <a:tc>
                  <a:txBody>
                    <a:bodyPr/>
                    <a:lstStyle/>
                    <a:p>
                      <a:r>
                        <a:rPr lang="en-US" dirty="0"/>
                        <a:t>VEC Call Center Employees</a:t>
                      </a:r>
                    </a:p>
                  </a:txBody>
                  <a:tcPr anchor="ctr"/>
                </a:tc>
                <a:tc>
                  <a:txBody>
                    <a:bodyPr/>
                    <a:lstStyle/>
                    <a:p>
                      <a:r>
                        <a:rPr lang="en-US" dirty="0"/>
                        <a:t>82</a:t>
                      </a:r>
                    </a:p>
                  </a:txBody>
                  <a:tcPr anchor="ctr"/>
                </a:tc>
                <a:tc>
                  <a:txBody>
                    <a:bodyPr/>
                    <a:lstStyle/>
                    <a:p>
                      <a:r>
                        <a:rPr lang="en-US" dirty="0"/>
                        <a:t>450 (and growing)</a:t>
                      </a:r>
                    </a:p>
                  </a:txBody>
                  <a:tcPr anchor="ctr"/>
                </a:tc>
                <a:extLst>
                  <a:ext uri="{0D108BD9-81ED-4DB2-BD59-A6C34878D82A}">
                    <a16:rowId xmlns:a16="http://schemas.microsoft.com/office/drawing/2014/main" val="338779265"/>
                  </a:ext>
                </a:extLst>
              </a:tr>
              <a:tr h="731520">
                <a:tc>
                  <a:txBody>
                    <a:bodyPr/>
                    <a:lstStyle/>
                    <a:p>
                      <a:r>
                        <a:rPr lang="en-US" dirty="0"/>
                        <a:t>Benefit Claims Paid</a:t>
                      </a:r>
                    </a:p>
                  </a:txBody>
                  <a:tcPr anchor="ctr"/>
                </a:tc>
                <a:tc>
                  <a:txBody>
                    <a:bodyPr/>
                    <a:lstStyle/>
                    <a:p>
                      <a:r>
                        <a:rPr lang="en-US" dirty="0"/>
                        <a:t>Less than $25 million per month</a:t>
                      </a:r>
                    </a:p>
                  </a:txBody>
                  <a:tcPr anchor="ctr"/>
                </a:tc>
                <a:tc>
                  <a:txBody>
                    <a:bodyPr/>
                    <a:lstStyle/>
                    <a:p>
                      <a:r>
                        <a:rPr lang="en-US" dirty="0">
                          <a:solidFill>
                            <a:schemeClr val="tx1"/>
                          </a:solidFill>
                        </a:rPr>
                        <a:t>$6.2 Billion since Mar.15</a:t>
                      </a:r>
                    </a:p>
                  </a:txBody>
                  <a:tcPr anchor="ctr"/>
                </a:tc>
                <a:extLst>
                  <a:ext uri="{0D108BD9-81ED-4DB2-BD59-A6C34878D82A}">
                    <a16:rowId xmlns:a16="http://schemas.microsoft.com/office/drawing/2014/main" val="4046253142"/>
                  </a:ext>
                </a:extLst>
              </a:tr>
              <a:tr h="731520">
                <a:tc>
                  <a:txBody>
                    <a:bodyPr/>
                    <a:lstStyle/>
                    <a:p>
                      <a:r>
                        <a:rPr lang="en-US" dirty="0"/>
                        <a:t>Administrative Hearings</a:t>
                      </a:r>
                    </a:p>
                  </a:txBody>
                  <a:tcPr anchor="ctr"/>
                </a:tc>
                <a:tc>
                  <a:txBody>
                    <a:bodyPr/>
                    <a:lstStyle/>
                    <a:p>
                      <a:r>
                        <a:rPr lang="en-US" dirty="0"/>
                        <a:t>59,000+ conducted in 2019</a:t>
                      </a:r>
                    </a:p>
                  </a:txBody>
                  <a:tcPr anchor="ctr"/>
                </a:tc>
                <a:tc>
                  <a:txBody>
                    <a:bodyPr/>
                    <a:lstStyle/>
                    <a:p>
                      <a:r>
                        <a:rPr lang="en-US" dirty="0"/>
                        <a:t>60,000+ currently pending as of July 15</a:t>
                      </a:r>
                    </a:p>
                  </a:txBody>
                  <a:tcPr anchor="ctr"/>
                </a:tc>
                <a:extLst>
                  <a:ext uri="{0D108BD9-81ED-4DB2-BD59-A6C34878D82A}">
                    <a16:rowId xmlns:a16="http://schemas.microsoft.com/office/drawing/2014/main" val="2621061537"/>
                  </a:ext>
                </a:extLst>
              </a:tr>
            </a:tbl>
          </a:graphicData>
        </a:graphic>
      </p:graphicFrame>
    </p:spTree>
    <p:extLst>
      <p:ext uri="{BB962C8B-B14F-4D97-AF65-F5344CB8AC3E}">
        <p14:creationId xmlns:p14="http://schemas.microsoft.com/office/powerpoint/2010/main" val="420557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solidFill>
                  <a:srgbClr val="404040"/>
                </a:solidFill>
              </a:rPr>
              <a:t>Status on Payments &amp; Claims – Week ending July 11</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sz="2000" b="1" dirty="0">
                <a:solidFill>
                  <a:srgbClr val="0070C0"/>
                </a:solidFill>
              </a:rPr>
              <a:t>More than $6.2 Billion in benefits </a:t>
            </a:r>
            <a:r>
              <a:rPr lang="en-US" sz="2000" dirty="0">
                <a:solidFill>
                  <a:srgbClr val="404040"/>
                </a:solidFill>
              </a:rPr>
              <a:t>have been paid since March 15</a:t>
            </a:r>
            <a:endParaRPr lang="en-US" sz="2000" dirty="0">
              <a:solidFill>
                <a:srgbClr val="0070C0"/>
              </a:solidFill>
            </a:endParaRPr>
          </a:p>
          <a:p>
            <a:r>
              <a:rPr lang="en-US" sz="2000" b="1" dirty="0">
                <a:solidFill>
                  <a:srgbClr val="0070C0"/>
                </a:solidFill>
              </a:rPr>
              <a:t>1,002,516 initial claims </a:t>
            </a:r>
            <a:r>
              <a:rPr lang="en-US" sz="2000" dirty="0"/>
              <a:t>filed since January 2020. This </a:t>
            </a:r>
            <a:r>
              <a:rPr lang="en-US" sz="2000" u="sng" dirty="0"/>
              <a:t>exceeds</a:t>
            </a:r>
            <a:r>
              <a:rPr lang="en-US" sz="2000" dirty="0"/>
              <a:t> all claims collected from mid 2014 – thru 2019, more than 5.5 years</a:t>
            </a:r>
          </a:p>
          <a:p>
            <a:r>
              <a:rPr lang="en-US" sz="2000" b="1" dirty="0">
                <a:solidFill>
                  <a:srgbClr val="0070C0"/>
                </a:solidFill>
              </a:rPr>
              <a:t>970,851 claims </a:t>
            </a:r>
            <a:r>
              <a:rPr lang="en-US" sz="2000" dirty="0"/>
              <a:t>filed since March 15, 2020 </a:t>
            </a:r>
          </a:p>
          <a:p>
            <a:r>
              <a:rPr lang="en-US" sz="2000" b="1" dirty="0">
                <a:solidFill>
                  <a:srgbClr val="0070C0"/>
                </a:solidFill>
              </a:rPr>
              <a:t>32,292 initial claims filed last week</a:t>
            </a:r>
            <a:r>
              <a:rPr lang="en-US" sz="2000" dirty="0"/>
              <a:t>, an </a:t>
            </a:r>
            <a:r>
              <a:rPr lang="en-US" sz="2000" b="1" dirty="0">
                <a:solidFill>
                  <a:srgbClr val="0070C0"/>
                </a:solidFill>
              </a:rPr>
              <a:t>increase of 467</a:t>
            </a:r>
            <a:endParaRPr lang="en-US" sz="2000" b="1" dirty="0"/>
          </a:p>
          <a:p>
            <a:r>
              <a:rPr lang="en-US" sz="2000" b="1" dirty="0">
                <a:solidFill>
                  <a:srgbClr val="0070C0"/>
                </a:solidFill>
              </a:rPr>
              <a:t>372,070 continued claims</a:t>
            </a:r>
            <a:r>
              <a:rPr lang="en-US" sz="2000" dirty="0"/>
              <a:t>, a </a:t>
            </a:r>
            <a:r>
              <a:rPr lang="en-US" sz="2000" b="1" dirty="0">
                <a:solidFill>
                  <a:srgbClr val="0070C0"/>
                </a:solidFill>
              </a:rPr>
              <a:t>decline of 6,537 </a:t>
            </a:r>
            <a:r>
              <a:rPr lang="en-US" sz="2000" dirty="0"/>
              <a:t>from the prior week</a:t>
            </a:r>
          </a:p>
          <a:p>
            <a:r>
              <a:rPr lang="en-US" sz="2000" b="1" dirty="0">
                <a:solidFill>
                  <a:srgbClr val="0070C0"/>
                </a:solidFill>
              </a:rPr>
              <a:t>75 percent</a:t>
            </a:r>
            <a:r>
              <a:rPr lang="en-US" sz="2000" dirty="0"/>
              <a:t>: The percentage of all unemployment benefits claims resulting in payment by VEC during the pandemic</a:t>
            </a:r>
          </a:p>
          <a:p>
            <a:r>
              <a:rPr lang="en-US" sz="2000" b="1" dirty="0">
                <a:solidFill>
                  <a:srgbClr val="0070C0"/>
                </a:solidFill>
              </a:rPr>
              <a:t>42 percent</a:t>
            </a:r>
            <a:r>
              <a:rPr lang="en-US" sz="2000" dirty="0"/>
              <a:t>: The previous all-time high percentage of unemployment benefits claims resulting in payment by VEC (Great Recession, 2007-2009) </a:t>
            </a:r>
          </a:p>
          <a:p>
            <a:r>
              <a:rPr lang="en-US" sz="2000" b="1" dirty="0">
                <a:solidFill>
                  <a:srgbClr val="0070C0"/>
                </a:solidFill>
              </a:rPr>
              <a:t>91 percent</a:t>
            </a:r>
            <a:r>
              <a:rPr lang="en-US" sz="2000" dirty="0"/>
              <a:t>: The percentage of monetarily eligible claims resulting in payment within 14 days</a:t>
            </a:r>
          </a:p>
          <a:p>
            <a:r>
              <a:rPr lang="en-US" sz="2000" b="1" dirty="0">
                <a:solidFill>
                  <a:srgbClr val="0070C0"/>
                </a:solidFill>
              </a:rPr>
              <a:t>60,000+ flagged </a:t>
            </a:r>
            <a:r>
              <a:rPr lang="en-US" sz="2000" dirty="0"/>
              <a:t>pending determinations or administrative hearings</a:t>
            </a:r>
          </a:p>
        </p:txBody>
      </p:sp>
    </p:spTree>
    <p:extLst>
      <p:ext uri="{BB962C8B-B14F-4D97-AF65-F5344CB8AC3E}">
        <p14:creationId xmlns:p14="http://schemas.microsoft.com/office/powerpoint/2010/main" val="76524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Pa</a:t>
            </a:r>
            <a:r>
              <a:rPr lang="en-US" sz="2400" dirty="0"/>
              <a:t>ndemic Emergency Unemployment Compensation (PEUC)</a:t>
            </a:r>
          </a:p>
        </p:txBody>
      </p:sp>
      <p:sp>
        <p:nvSpPr>
          <p:cNvPr id="3" name="Content Placeholder 2"/>
          <p:cNvSpPr>
            <a:spLocks noGrp="1"/>
          </p:cNvSpPr>
          <p:nvPr>
            <p:ph idx="1"/>
          </p:nvPr>
        </p:nvSpPr>
        <p:spPr>
          <a:xfrm>
            <a:off x="677335" y="1467059"/>
            <a:ext cx="8596668" cy="4565839"/>
          </a:xfrm>
        </p:spPr>
        <p:txBody>
          <a:bodyPr>
            <a:normAutofit lnSpcReduction="10000"/>
          </a:bodyPr>
          <a:lstStyle/>
          <a:p>
            <a:pPr>
              <a:spcBef>
                <a:spcPts val="1200"/>
              </a:spcBef>
            </a:pPr>
            <a:r>
              <a:rPr lang="en-US" sz="2200" dirty="0">
                <a:solidFill>
                  <a:schemeClr val="tx1"/>
                </a:solidFill>
              </a:rPr>
              <a:t>Extends the length of Unemployment Insurance up to 13 weeks as a result of the federal CARES Act. Payments are retroactive to qualifying applicants dating to the week ending April 4, 2020.</a:t>
            </a:r>
          </a:p>
          <a:p>
            <a:pPr>
              <a:spcBef>
                <a:spcPts val="1200"/>
              </a:spcBef>
            </a:pPr>
            <a:r>
              <a:rPr lang="en-US" sz="2200" dirty="0">
                <a:solidFill>
                  <a:schemeClr val="tx1"/>
                </a:solidFill>
              </a:rPr>
              <a:t>Your PEUC weekly benefit amount is the same as your regular UI weekly benefit rate. </a:t>
            </a:r>
          </a:p>
          <a:p>
            <a:pPr>
              <a:spcBef>
                <a:spcPts val="1200"/>
              </a:spcBef>
            </a:pPr>
            <a:r>
              <a:rPr lang="en-US" sz="2200" dirty="0">
                <a:solidFill>
                  <a:schemeClr val="tx1"/>
                </a:solidFill>
              </a:rPr>
              <a:t>The federal pandemic unemployment compensation (FPUC) program will automatically add an additional $600 to the weekly benefit amount under the PEUC claim until FPUC payments expire on the week ending on July 25, 2020.</a:t>
            </a:r>
          </a:p>
          <a:p>
            <a:pPr>
              <a:spcBef>
                <a:spcPts val="1200"/>
              </a:spcBef>
            </a:pPr>
            <a:r>
              <a:rPr lang="en-US" sz="2200" dirty="0">
                <a:solidFill>
                  <a:schemeClr val="tx1"/>
                </a:solidFill>
              </a:rPr>
              <a:t>PEUC applies to claims by individuals whose benefit year ended on July 6, 2019, or after.</a:t>
            </a:r>
          </a:p>
          <a:p>
            <a:pPr>
              <a:spcBef>
                <a:spcPts val="1200"/>
              </a:spcBef>
            </a:pPr>
            <a:r>
              <a:rPr lang="en-US" sz="2200" dirty="0">
                <a:solidFill>
                  <a:schemeClr val="tx1"/>
                </a:solidFill>
              </a:rPr>
              <a:t>PEUC benefits are taxable, like regular UI and FPUC payments.</a:t>
            </a:r>
          </a:p>
        </p:txBody>
      </p:sp>
    </p:spTree>
    <p:extLst>
      <p:ext uri="{BB962C8B-B14F-4D97-AF65-F5344CB8AC3E}">
        <p14:creationId xmlns:p14="http://schemas.microsoft.com/office/powerpoint/2010/main" val="428950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EFD2-C852-405C-8CC4-EE581F906238}"/>
              </a:ext>
            </a:extLst>
          </p:cNvPr>
          <p:cNvSpPr>
            <a:spLocks noGrp="1"/>
          </p:cNvSpPr>
          <p:nvPr>
            <p:ph type="title"/>
          </p:nvPr>
        </p:nvSpPr>
        <p:spPr/>
        <p:txBody>
          <a:bodyPr/>
          <a:lstStyle/>
          <a:p>
            <a:r>
              <a:rPr lang="en-US" dirty="0"/>
              <a:t>PEUC Application Portal</a:t>
            </a:r>
          </a:p>
        </p:txBody>
      </p:sp>
      <p:sp>
        <p:nvSpPr>
          <p:cNvPr id="3" name="Content Placeholder 2">
            <a:extLst>
              <a:ext uri="{FF2B5EF4-FFF2-40B4-BE49-F238E27FC236}">
                <a16:creationId xmlns:a16="http://schemas.microsoft.com/office/drawing/2014/main" id="{18932675-F3F2-4DDE-9BAC-3DDAA069743E}"/>
              </a:ext>
            </a:extLst>
          </p:cNvPr>
          <p:cNvSpPr>
            <a:spLocks noGrp="1"/>
          </p:cNvSpPr>
          <p:nvPr>
            <p:ph idx="1"/>
          </p:nvPr>
        </p:nvSpPr>
        <p:spPr/>
        <p:txBody>
          <a:bodyPr>
            <a:normAutofit/>
          </a:bodyPr>
          <a:lstStyle/>
          <a:p>
            <a:pPr>
              <a:spcBef>
                <a:spcPts val="1200"/>
              </a:spcBef>
            </a:pPr>
            <a:r>
              <a:rPr lang="en-US" sz="2200" dirty="0">
                <a:solidFill>
                  <a:schemeClr val="tx1"/>
                </a:solidFill>
              </a:rPr>
              <a:t>In late June, VEC issued text and voice messages to more than 41,000 individuals identified as potentially eligible for benefits under the PEUC program. </a:t>
            </a:r>
          </a:p>
          <a:p>
            <a:pPr>
              <a:spcBef>
                <a:spcPts val="1200"/>
              </a:spcBef>
            </a:pPr>
            <a:r>
              <a:rPr lang="en-US" sz="2200" dirty="0">
                <a:solidFill>
                  <a:schemeClr val="tx1"/>
                </a:solidFill>
              </a:rPr>
              <a:t>Application portal launched on </a:t>
            </a:r>
            <a:r>
              <a:rPr lang="en-US" sz="2200" u="sng" dirty="0">
                <a:solidFill>
                  <a:srgbClr val="0070C0"/>
                </a:solidFill>
              </a:rPr>
              <a:t>July 2, 2020</a:t>
            </a:r>
            <a:r>
              <a:rPr lang="en-US" sz="2200" dirty="0">
                <a:solidFill>
                  <a:schemeClr val="tx1"/>
                </a:solidFill>
              </a:rPr>
              <a:t>, ahead of California, Pennsylvania, Florida and several other states.</a:t>
            </a:r>
          </a:p>
          <a:p>
            <a:pPr>
              <a:spcBef>
                <a:spcPts val="1200"/>
              </a:spcBef>
            </a:pPr>
            <a:r>
              <a:rPr lang="en-US" sz="2200" u="sng" dirty="0">
                <a:solidFill>
                  <a:srgbClr val="0070C0"/>
                </a:solidFill>
              </a:rPr>
              <a:t>As of July 15, VEC has processed more than 18,000 applications for PEUC and paid $18.2 million.</a:t>
            </a:r>
          </a:p>
          <a:p>
            <a:pPr>
              <a:spcBef>
                <a:spcPts val="1200"/>
              </a:spcBef>
            </a:pPr>
            <a:r>
              <a:rPr lang="en-US" sz="2200" dirty="0">
                <a:solidFill>
                  <a:schemeClr val="tx1"/>
                </a:solidFill>
              </a:rPr>
              <a:t>Payments are retroactive to the week ending April 4, 2020 or the first week after an individual has exhausted his or her regular UI.</a:t>
            </a:r>
          </a:p>
          <a:p>
            <a:pPr>
              <a:spcBef>
                <a:spcPts val="1200"/>
              </a:spcBef>
            </a:pPr>
            <a:r>
              <a:rPr lang="en-US" sz="2200" dirty="0">
                <a:solidFill>
                  <a:schemeClr val="tx1"/>
                </a:solidFill>
              </a:rPr>
              <a:t>PEUC benefits are available through the week ending on December 26, 2020.</a:t>
            </a:r>
            <a:endParaRPr lang="en-US" sz="2200" dirty="0">
              <a:solidFill>
                <a:schemeClr val="tx1"/>
              </a:solidFill>
              <a:highlight>
                <a:srgbClr val="FFFF00"/>
              </a:highlight>
            </a:endParaRPr>
          </a:p>
        </p:txBody>
      </p:sp>
    </p:spTree>
    <p:extLst>
      <p:ext uri="{BB962C8B-B14F-4D97-AF65-F5344CB8AC3E}">
        <p14:creationId xmlns:p14="http://schemas.microsoft.com/office/powerpoint/2010/main" val="371445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9" y="228617"/>
            <a:ext cx="8596668" cy="737937"/>
          </a:xfrm>
        </p:spPr>
        <p:txBody>
          <a:bodyPr>
            <a:normAutofit fontScale="90000"/>
          </a:bodyPr>
          <a:lstStyle/>
          <a:p>
            <a:r>
              <a:rPr lang="en-US" dirty="0"/>
              <a:t>Review Process for Applications/Hearings</a:t>
            </a:r>
          </a:p>
        </p:txBody>
      </p:sp>
      <p:sp>
        <p:nvSpPr>
          <p:cNvPr id="3" name="Content Placeholder 2"/>
          <p:cNvSpPr>
            <a:spLocks noGrp="1"/>
          </p:cNvSpPr>
          <p:nvPr>
            <p:ph idx="1"/>
          </p:nvPr>
        </p:nvSpPr>
        <p:spPr>
          <a:xfrm>
            <a:off x="677334" y="1089845"/>
            <a:ext cx="9089517" cy="4943054"/>
          </a:xfrm>
        </p:spPr>
        <p:txBody>
          <a:bodyPr>
            <a:normAutofit fontScale="92500" lnSpcReduction="10000"/>
          </a:bodyPr>
          <a:lstStyle/>
          <a:p>
            <a:r>
              <a:rPr lang="en-US" dirty="0"/>
              <a:t>Approximately 60,000 applications have been flagged, resulting in an initial delay of benefits to applicants. </a:t>
            </a:r>
          </a:p>
          <a:p>
            <a:r>
              <a:rPr lang="en-US" dirty="0"/>
              <a:t>VEC </a:t>
            </a:r>
            <a:r>
              <a:rPr lang="en-US" b="1" u="sng" dirty="0">
                <a:solidFill>
                  <a:srgbClr val="0070C0"/>
                </a:solidFill>
              </a:rPr>
              <a:t>must adhere to state and federal laws governing eligibility</a:t>
            </a:r>
            <a:r>
              <a:rPr lang="en-US" dirty="0"/>
              <a:t>, applications and distribution of benefits. When an application is flagged: </a:t>
            </a:r>
          </a:p>
          <a:p>
            <a:pPr lvl="1"/>
            <a:r>
              <a:rPr lang="en-US" dirty="0"/>
              <a:t>A VEC deputy/hearing officer will review facts and statements from the applicant and previous employer before rendering a decision. The applicant is notified by mail of the decision. VEC has quadrupled reviews, </a:t>
            </a:r>
            <a:r>
              <a:rPr lang="en-US" b="1" u="sng" dirty="0">
                <a:solidFill>
                  <a:srgbClr val="0070C0"/>
                </a:solidFill>
              </a:rPr>
              <a:t>VEC has increased decisions from 1,600 per week in June to 5,000 per week in July, with 10,000 per week targeted</a:t>
            </a:r>
            <a:r>
              <a:rPr lang="en-US" b="1" dirty="0">
                <a:solidFill>
                  <a:schemeClr val="tx1"/>
                </a:solidFill>
              </a:rPr>
              <a:t>. </a:t>
            </a:r>
            <a:endParaRPr lang="en-US" b="1" dirty="0"/>
          </a:p>
          <a:p>
            <a:pPr lvl="1"/>
            <a:r>
              <a:rPr lang="en-US" dirty="0"/>
              <a:t>The applicant may appeal the decision online or by mail. </a:t>
            </a:r>
          </a:p>
          <a:p>
            <a:pPr lvl="2"/>
            <a:r>
              <a:rPr lang="en-US" dirty="0"/>
              <a:t>If an applicant is denied and doesn’t want to appeal, they may be eligible to apply for Pandemic Unemployment Assistance (PUA) provided through the federal CARES Act.</a:t>
            </a:r>
          </a:p>
          <a:p>
            <a:pPr lvl="1"/>
            <a:r>
              <a:rPr lang="en-US" dirty="0"/>
              <a:t>If appealed, the case will get a new hearing with an appeals examiner (outside of the Unemployment Insurance division). Currently, </a:t>
            </a:r>
            <a:r>
              <a:rPr lang="en-US" b="1" u="sng" dirty="0">
                <a:solidFill>
                  <a:srgbClr val="0070C0"/>
                </a:solidFill>
              </a:rPr>
              <a:t>4,000 applications are at this level</a:t>
            </a:r>
            <a:r>
              <a:rPr lang="en-US" dirty="0">
                <a:solidFill>
                  <a:srgbClr val="0070C0"/>
                </a:solidFill>
              </a:rPr>
              <a:t>.</a:t>
            </a:r>
          </a:p>
          <a:p>
            <a:pPr lvl="1"/>
            <a:r>
              <a:rPr lang="en-US" dirty="0"/>
              <a:t>If the original decision is upheld and benefits remain denied, the applicant may appeal to the agency’s highest level, the Commission Appeal, which is staffed by administrative law judges. Currently, </a:t>
            </a:r>
            <a:r>
              <a:rPr lang="en-US" b="1" u="sng" dirty="0">
                <a:solidFill>
                  <a:srgbClr val="0070C0"/>
                </a:solidFill>
              </a:rPr>
              <a:t>500 applications are at this level</a:t>
            </a:r>
            <a:r>
              <a:rPr lang="en-US" dirty="0">
                <a:solidFill>
                  <a:srgbClr val="0070C0"/>
                </a:solidFill>
              </a:rPr>
              <a:t>. </a:t>
            </a:r>
          </a:p>
          <a:p>
            <a:pPr lvl="1"/>
            <a:r>
              <a:rPr lang="en-US" dirty="0"/>
              <a:t>If the decision is upheld and benefits remain denied, the applicant may appeal to Circuit Court. </a:t>
            </a:r>
          </a:p>
        </p:txBody>
      </p:sp>
    </p:spTree>
    <p:extLst>
      <p:ext uri="{BB962C8B-B14F-4D97-AF65-F5344CB8AC3E}">
        <p14:creationId xmlns:p14="http://schemas.microsoft.com/office/powerpoint/2010/main" val="186982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68C17-0F99-408D-88FF-E012B65A1C36}"/>
              </a:ext>
            </a:extLst>
          </p:cNvPr>
          <p:cNvSpPr>
            <a:spLocks noGrp="1"/>
          </p:cNvSpPr>
          <p:nvPr>
            <p:ph type="title"/>
          </p:nvPr>
        </p:nvSpPr>
        <p:spPr/>
        <p:txBody>
          <a:bodyPr>
            <a:normAutofit fontScale="90000"/>
          </a:bodyPr>
          <a:lstStyle/>
          <a:p>
            <a:r>
              <a:rPr lang="en-US" dirty="0"/>
              <a:t>Our goal is to help every single customer</a:t>
            </a:r>
            <a:br>
              <a:rPr lang="en-US" dirty="0"/>
            </a:br>
            <a:endParaRPr lang="en-US" dirty="0"/>
          </a:p>
        </p:txBody>
      </p:sp>
      <p:sp>
        <p:nvSpPr>
          <p:cNvPr id="3" name="Content Placeholder 2">
            <a:extLst>
              <a:ext uri="{FF2B5EF4-FFF2-40B4-BE49-F238E27FC236}">
                <a16:creationId xmlns:a16="http://schemas.microsoft.com/office/drawing/2014/main" id="{DE14FC18-A251-4F09-80D4-52E69ABB3B6F}"/>
              </a:ext>
            </a:extLst>
          </p:cNvPr>
          <p:cNvSpPr>
            <a:spLocks noGrp="1"/>
          </p:cNvSpPr>
          <p:nvPr>
            <p:ph idx="1"/>
          </p:nvPr>
        </p:nvSpPr>
        <p:spPr/>
        <p:txBody>
          <a:bodyPr>
            <a:normAutofit fontScale="85000" lnSpcReduction="10000"/>
          </a:bodyPr>
          <a:lstStyle/>
          <a:p>
            <a:r>
              <a:rPr lang="en-US" dirty="0"/>
              <a:t>We understand the interest in immediate constituent response.  VEC’s focus is on attacking these challenges we face with unprecedented claim volume amid the pandemic.  Attacking the problem and not the symptoms will get us all to where we need to be.  </a:t>
            </a:r>
          </a:p>
          <a:p>
            <a:r>
              <a:rPr lang="en-US" dirty="0"/>
              <a:t>This means focusing staff on processing claims and getting customers a final decision as quickly as possible.  </a:t>
            </a:r>
          </a:p>
          <a:p>
            <a:r>
              <a:rPr lang="en-US" dirty="0"/>
              <a:t>We have a dedicated team working long hours and days to respond to every single inquiry from your offices, overwhelming numbers many of which are repeat inquiries.  </a:t>
            </a:r>
          </a:p>
          <a:p>
            <a:r>
              <a:rPr lang="en-US" dirty="0"/>
              <a:t>We have also added significant resources to VEC call centers and have seen significant improvement in call throughput, to include </a:t>
            </a:r>
            <a:r>
              <a:rPr lang="en-US" u="sng" dirty="0"/>
              <a:t>some customers connecting to an agent multiple times in a single day</a:t>
            </a:r>
            <a:r>
              <a:rPr lang="en-US" dirty="0"/>
              <a:t>.  Which indicates that people are getting through.</a:t>
            </a:r>
          </a:p>
          <a:p>
            <a:r>
              <a:rPr lang="en-US" dirty="0"/>
              <a:t>Our call centers are equipped with staff to resolve many issues over the phone in addition to providing updates on claims.    </a:t>
            </a:r>
          </a:p>
          <a:p>
            <a:r>
              <a:rPr lang="en-US" dirty="0"/>
              <a:t>Our goal is to continue building out VEC’s outdated infrastructure and capacity in order to directly engage with every customer instead of managing the multi-person labor intensive process of handling these through constituent inquiries.  With over </a:t>
            </a:r>
            <a:r>
              <a:rPr lang="en-US" b="1" u="sng" dirty="0"/>
              <a:t>1 million claims this year</a:t>
            </a:r>
            <a:r>
              <a:rPr lang="en-US" b="1" dirty="0"/>
              <a:t>, </a:t>
            </a:r>
            <a:r>
              <a:rPr lang="en-US" dirty="0"/>
              <a:t>we recognize even a small percentage of inquiries is overwhelming, but our goal is to build capacity so that these types of inquiries are more rare and by exception only.</a:t>
            </a:r>
          </a:p>
        </p:txBody>
      </p:sp>
    </p:spTree>
    <p:extLst>
      <p:ext uri="{BB962C8B-B14F-4D97-AF65-F5344CB8AC3E}">
        <p14:creationId xmlns:p14="http://schemas.microsoft.com/office/powerpoint/2010/main" val="369120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Reasons Why Benefits Are Denied or Delayed – and </a:t>
            </a:r>
            <a:r>
              <a:rPr lang="en-US" b="1" dirty="0"/>
              <a:t>Require Review</a:t>
            </a:r>
          </a:p>
        </p:txBody>
      </p:sp>
      <p:sp>
        <p:nvSpPr>
          <p:cNvPr id="3" name="Content Placeholder 2"/>
          <p:cNvSpPr>
            <a:spLocks noGrp="1"/>
          </p:cNvSpPr>
          <p:nvPr>
            <p:ph idx="1"/>
          </p:nvPr>
        </p:nvSpPr>
        <p:spPr>
          <a:xfrm>
            <a:off x="585895" y="1616765"/>
            <a:ext cx="8596668" cy="4675213"/>
          </a:xfrm>
        </p:spPr>
        <p:txBody>
          <a:bodyPr>
            <a:normAutofit fontScale="92500" lnSpcReduction="20000"/>
          </a:bodyPr>
          <a:lstStyle/>
          <a:p>
            <a:r>
              <a:rPr lang="en-US" sz="2000" b="1" u="sng" dirty="0">
                <a:solidFill>
                  <a:srgbClr val="0070C0"/>
                </a:solidFill>
              </a:rPr>
              <a:t>Not everyone qualifies for benefits</a:t>
            </a:r>
            <a:r>
              <a:rPr lang="en-US" sz="2000" b="1" dirty="0"/>
              <a:t>. </a:t>
            </a:r>
            <a:r>
              <a:rPr lang="en-US" sz="2000" dirty="0"/>
              <a:t>Multiple factors determine whether a person is eligible and/or if additional review is needed before a claim is approved. </a:t>
            </a:r>
          </a:p>
          <a:p>
            <a:r>
              <a:rPr lang="en-US" sz="2000" dirty="0"/>
              <a:t>Failure to file a weekly certification can result in </a:t>
            </a:r>
            <a:r>
              <a:rPr lang="en-US" sz="2000" u="sng" dirty="0"/>
              <a:t>delay or denial of benefits.</a:t>
            </a:r>
          </a:p>
          <a:p>
            <a:r>
              <a:rPr lang="en-US" sz="2000" dirty="0"/>
              <a:t>If a former employer reported an applicant was fired for misconduct, or if the applicant took a leave of absence or quit without good cause, </a:t>
            </a:r>
            <a:r>
              <a:rPr lang="en-US" sz="2000" u="sng" dirty="0"/>
              <a:t>benefits may be delayed or denied</a:t>
            </a:r>
            <a:r>
              <a:rPr lang="en-US" sz="2000" dirty="0"/>
              <a:t>. </a:t>
            </a:r>
          </a:p>
          <a:p>
            <a:r>
              <a:rPr lang="en-US" sz="2000" dirty="0"/>
              <a:t>If an applicant reported wages that were equal to or exceeded the weekly benefit amount, </a:t>
            </a:r>
            <a:r>
              <a:rPr lang="en-US" sz="2000" u="sng" dirty="0"/>
              <a:t>benefits may be delayed or denied</a:t>
            </a:r>
            <a:r>
              <a:rPr lang="en-US" sz="2000" dirty="0"/>
              <a:t>. </a:t>
            </a:r>
          </a:p>
          <a:p>
            <a:r>
              <a:rPr lang="en-US" sz="2000" dirty="0"/>
              <a:t>If an applicant filed an incorrect Social Security number or provided incorrect banking information, </a:t>
            </a:r>
            <a:r>
              <a:rPr lang="en-US" sz="2000" u="sng" dirty="0"/>
              <a:t>benefits may be delayed or denied</a:t>
            </a:r>
            <a:r>
              <a:rPr lang="en-US" sz="2000" dirty="0"/>
              <a:t>. </a:t>
            </a:r>
          </a:p>
          <a:p>
            <a:r>
              <a:rPr lang="en-US" sz="2000" dirty="0"/>
              <a:t>If an applicant previously has been disqualified during his or her current benefit year, </a:t>
            </a:r>
            <a:r>
              <a:rPr lang="en-US" sz="2000" u="sng" dirty="0"/>
              <a:t>benefits may be delayed or denied</a:t>
            </a:r>
            <a:r>
              <a:rPr lang="en-US" sz="2000" dirty="0"/>
              <a:t>. </a:t>
            </a:r>
          </a:p>
          <a:p>
            <a:r>
              <a:rPr lang="en-US" sz="2000" dirty="0"/>
              <a:t>Those who are called back to work by their employer generally must go back to work, or their </a:t>
            </a:r>
            <a:r>
              <a:rPr lang="en-US" sz="2000" u="sng" dirty="0"/>
              <a:t>benefits may be delayed or denied</a:t>
            </a:r>
            <a:r>
              <a:rPr lang="en-US" sz="2000" dirty="0"/>
              <a:t>.</a:t>
            </a:r>
            <a:endParaRPr lang="en-US" dirty="0"/>
          </a:p>
          <a:p>
            <a:pPr lvl="1"/>
            <a:endParaRPr lang="en-US" dirty="0"/>
          </a:p>
        </p:txBody>
      </p:sp>
    </p:spTree>
    <p:extLst>
      <p:ext uri="{BB962C8B-B14F-4D97-AF65-F5344CB8AC3E}">
        <p14:creationId xmlns:p14="http://schemas.microsoft.com/office/powerpoint/2010/main" val="2259003238"/>
      </p:ext>
    </p:extLst>
  </p:cSld>
  <p:clrMapOvr>
    <a:masterClrMapping/>
  </p:clrMapOvr>
</p:sld>
</file>

<file path=ppt/theme/theme1.xml><?xml version="1.0" encoding="utf-8"?>
<a:theme xmlns:a="http://schemas.openxmlformats.org/drawingml/2006/main" name="Facet">
  <a:themeElements>
    <a:clrScheme name="Custom 3">
      <a:dk1>
        <a:srgbClr val="000000"/>
      </a:dk1>
      <a:lt1>
        <a:sysClr val="window" lastClr="FFFFFF"/>
      </a:lt1>
      <a:dk2>
        <a:srgbClr val="5E5E5E"/>
      </a:dk2>
      <a:lt2>
        <a:srgbClr val="DDDDDD"/>
      </a:lt2>
      <a:accent1>
        <a:srgbClr val="005390"/>
      </a:accent1>
      <a:accent2>
        <a:srgbClr val="92D050"/>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2988</TotalTime>
  <Words>2435</Words>
  <Application>Microsoft Office PowerPoint</Application>
  <PresentationFormat>Widescreen</PresentationFormat>
  <Paragraphs>248</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Times New Roman</vt:lpstr>
      <vt:lpstr>Trebuchet MS</vt:lpstr>
      <vt:lpstr>Wingdings</vt:lpstr>
      <vt:lpstr>Wingdings 3</vt:lpstr>
      <vt:lpstr>Facet</vt:lpstr>
      <vt:lpstr>VEC Unemployment  Benefits Update for  Virginia Municipal League </vt:lpstr>
      <vt:lpstr>Overview of Unemployment Benefit Programs</vt:lpstr>
      <vt:lpstr>VEC Update for week ending July 11</vt:lpstr>
      <vt:lpstr>Status on Payments &amp; Claims – Week ending July 11 </vt:lpstr>
      <vt:lpstr>Pandemic Emergency Unemployment Compensation (PEUC)</vt:lpstr>
      <vt:lpstr>PEUC Application Portal</vt:lpstr>
      <vt:lpstr>Review Process for Applications/Hearings</vt:lpstr>
      <vt:lpstr>Our goal is to help every single customer </vt:lpstr>
      <vt:lpstr>Top Reasons Why Benefits Are Denied or Delayed – and Require Review</vt:lpstr>
      <vt:lpstr>Communications with Claimants since Pandemic</vt:lpstr>
      <vt:lpstr>Our Ongoing Challenges: </vt:lpstr>
      <vt:lpstr>Additional Resources </vt:lpstr>
      <vt:lpstr>Unemployment Insurance Tax Background</vt:lpstr>
      <vt:lpstr>Unemployment Insurance Tax Forecasts</vt:lpstr>
      <vt:lpstr>VEC Trust Fund Expenditures and Balance*</vt:lpstr>
      <vt:lpstr>Updated VEC Website is Now Live!</vt:lpstr>
      <vt:lpstr>Quick Reference Guide</vt:lpstr>
      <vt:lpstr>VEC will continue to provide materials and updates </vt:lpstr>
      <vt:lpstr>Over $6.2 Billion in benefits distributed without Virginians  having these experiences – 127 days since March 15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Unemployment Webinar</dc:title>
  <dc:creator>Ted Kefalas</dc:creator>
  <cp:lastModifiedBy>Ted Kefalas</cp:lastModifiedBy>
  <cp:revision>155</cp:revision>
  <cp:lastPrinted>2020-07-17T13:44:39Z</cp:lastPrinted>
  <dcterms:created xsi:type="dcterms:W3CDTF">2020-05-28T18:39:28Z</dcterms:created>
  <dcterms:modified xsi:type="dcterms:W3CDTF">2020-07-20T17:12:13Z</dcterms:modified>
</cp:coreProperties>
</file>