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74" r:id="rId2"/>
    <p:sldId id="282" r:id="rId3"/>
    <p:sldId id="275" r:id="rId4"/>
    <p:sldId id="276" r:id="rId5"/>
    <p:sldId id="270" r:id="rId6"/>
    <p:sldId id="277" r:id="rId7"/>
    <p:sldId id="266" r:id="rId8"/>
    <p:sldId id="278" r:id="rId9"/>
    <p:sldId id="279" r:id="rId10"/>
    <p:sldId id="284" r:id="rId11"/>
    <p:sldId id="258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6"/>
    <p:restoredTop sz="81633"/>
  </p:normalViewPr>
  <p:slideViewPr>
    <p:cSldViewPr snapToGrid="0" snapToObjects="1">
      <p:cViewPr varScale="1">
        <p:scale>
          <a:sx n="59" d="100"/>
          <a:sy n="59" d="100"/>
        </p:scale>
        <p:origin x="13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Sheet1!$R$1</c:f>
              <c:strCache>
                <c:ptCount val="1"/>
                <c:pt idx="0">
                  <c:v>No Response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Sheet1!$Q$2:$Q$20</c:f>
              <c:strCache>
                <c:ptCount val="19"/>
                <c:pt idx="0">
                  <c:v>Mar, 05</c:v>
                </c:pt>
                <c:pt idx="1">
                  <c:v>Mar, 12</c:v>
                </c:pt>
                <c:pt idx="2">
                  <c:v>Mar, 19</c:v>
                </c:pt>
                <c:pt idx="3">
                  <c:v>Mar, 26</c:v>
                </c:pt>
                <c:pt idx="4">
                  <c:v>Apr, 02</c:v>
                </c:pt>
                <c:pt idx="5">
                  <c:v>Apr, 09</c:v>
                </c:pt>
                <c:pt idx="6">
                  <c:v>Apr, 16</c:v>
                </c:pt>
                <c:pt idx="7">
                  <c:v>Apr, 23</c:v>
                </c:pt>
                <c:pt idx="8">
                  <c:v>Apr, 30</c:v>
                </c:pt>
                <c:pt idx="9">
                  <c:v>May, 07</c:v>
                </c:pt>
                <c:pt idx="10">
                  <c:v>May, 14</c:v>
                </c:pt>
                <c:pt idx="11">
                  <c:v>May, 21</c:v>
                </c:pt>
                <c:pt idx="12">
                  <c:v>May, 28</c:v>
                </c:pt>
                <c:pt idx="13">
                  <c:v>Jun, 04</c:v>
                </c:pt>
                <c:pt idx="14">
                  <c:v>Jun, 11</c:v>
                </c:pt>
                <c:pt idx="15">
                  <c:v>Jun, 18</c:v>
                </c:pt>
                <c:pt idx="16">
                  <c:v>Jun, 25</c:v>
                </c:pt>
                <c:pt idx="17">
                  <c:v>Jul, 02</c:v>
                </c:pt>
                <c:pt idx="18">
                  <c:v>Jul, 09</c:v>
                </c:pt>
              </c:strCache>
            </c:strRef>
          </c:cat>
          <c:val>
            <c:numRef>
              <c:f>Sheet1!$R$2:$R$20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9</c:v>
                </c:pt>
                <c:pt idx="4">
                  <c:v>27</c:v>
                </c:pt>
                <c:pt idx="5">
                  <c:v>80</c:v>
                </c:pt>
                <c:pt idx="6">
                  <c:v>220</c:v>
                </c:pt>
                <c:pt idx="7">
                  <c:v>540</c:v>
                </c:pt>
                <c:pt idx="8">
                  <c:v>997</c:v>
                </c:pt>
                <c:pt idx="9">
                  <c:v>1106</c:v>
                </c:pt>
                <c:pt idx="10">
                  <c:v>710</c:v>
                </c:pt>
                <c:pt idx="11">
                  <c:v>343</c:v>
                </c:pt>
                <c:pt idx="12">
                  <c:v>160</c:v>
                </c:pt>
                <c:pt idx="13">
                  <c:v>79</c:v>
                </c:pt>
                <c:pt idx="14">
                  <c:v>42</c:v>
                </c:pt>
                <c:pt idx="15">
                  <c:v>24</c:v>
                </c:pt>
                <c:pt idx="16">
                  <c:v>14</c:v>
                </c:pt>
                <c:pt idx="17">
                  <c:v>8</c:v>
                </c:pt>
                <c:pt idx="18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AE-CC40-88AA-ED4877255965}"/>
            </c:ext>
          </c:extLst>
        </c:ser>
        <c:ser>
          <c:idx val="1"/>
          <c:order val="1"/>
          <c:tx>
            <c:strRef>
              <c:f>Sheet1!$S$1</c:f>
              <c:strCache>
                <c:ptCount val="1"/>
                <c:pt idx="0">
                  <c:v>Reduced Exposure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Sheet1!$Q$2:$Q$20</c:f>
              <c:strCache>
                <c:ptCount val="19"/>
                <c:pt idx="0">
                  <c:v>Mar, 05</c:v>
                </c:pt>
                <c:pt idx="1">
                  <c:v>Mar, 12</c:v>
                </c:pt>
                <c:pt idx="2">
                  <c:v>Mar, 19</c:v>
                </c:pt>
                <c:pt idx="3">
                  <c:v>Mar, 26</c:v>
                </c:pt>
                <c:pt idx="4">
                  <c:v>Apr, 02</c:v>
                </c:pt>
                <c:pt idx="5">
                  <c:v>Apr, 09</c:v>
                </c:pt>
                <c:pt idx="6">
                  <c:v>Apr, 16</c:v>
                </c:pt>
                <c:pt idx="7">
                  <c:v>Apr, 23</c:v>
                </c:pt>
                <c:pt idx="8">
                  <c:v>Apr, 30</c:v>
                </c:pt>
                <c:pt idx="9">
                  <c:v>May, 07</c:v>
                </c:pt>
                <c:pt idx="10">
                  <c:v>May, 14</c:v>
                </c:pt>
                <c:pt idx="11">
                  <c:v>May, 21</c:v>
                </c:pt>
                <c:pt idx="12">
                  <c:v>May, 28</c:v>
                </c:pt>
                <c:pt idx="13">
                  <c:v>Jun, 04</c:v>
                </c:pt>
                <c:pt idx="14">
                  <c:v>Jun, 11</c:v>
                </c:pt>
                <c:pt idx="15">
                  <c:v>Jun, 18</c:v>
                </c:pt>
                <c:pt idx="16">
                  <c:v>Jun, 25</c:v>
                </c:pt>
                <c:pt idx="17">
                  <c:v>Jul, 02</c:v>
                </c:pt>
                <c:pt idx="18">
                  <c:v>Jul, 09</c:v>
                </c:pt>
              </c:strCache>
            </c:strRef>
          </c:cat>
          <c:val>
            <c:numRef>
              <c:f>Sheet1!$S$2:$S$20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9</c:v>
                </c:pt>
                <c:pt idx="4">
                  <c:v>27</c:v>
                </c:pt>
                <c:pt idx="5">
                  <c:v>38</c:v>
                </c:pt>
                <c:pt idx="6">
                  <c:v>71</c:v>
                </c:pt>
                <c:pt idx="7">
                  <c:v>127</c:v>
                </c:pt>
                <c:pt idx="8">
                  <c:v>217</c:v>
                </c:pt>
                <c:pt idx="9">
                  <c:v>345</c:v>
                </c:pt>
                <c:pt idx="10">
                  <c:v>484</c:v>
                </c:pt>
                <c:pt idx="11">
                  <c:v>576</c:v>
                </c:pt>
                <c:pt idx="12">
                  <c:v>565</c:v>
                </c:pt>
                <c:pt idx="13">
                  <c:v>467</c:v>
                </c:pt>
                <c:pt idx="14">
                  <c:v>340</c:v>
                </c:pt>
                <c:pt idx="15">
                  <c:v>232</c:v>
                </c:pt>
                <c:pt idx="16">
                  <c:v>154</c:v>
                </c:pt>
                <c:pt idx="17">
                  <c:v>102</c:v>
                </c:pt>
                <c:pt idx="18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AE-CC40-88AA-ED4877255965}"/>
            </c:ext>
          </c:extLst>
        </c:ser>
        <c:ser>
          <c:idx val="2"/>
          <c:order val="2"/>
          <c:tx>
            <c:strRef>
              <c:f>Sheet1!$T$1</c:f>
              <c:strCache>
                <c:ptCount val="1"/>
                <c:pt idx="0">
                  <c:v>Sequestration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Sheet1!$Q$2:$Q$20</c:f>
              <c:strCache>
                <c:ptCount val="19"/>
                <c:pt idx="0">
                  <c:v>Mar, 05</c:v>
                </c:pt>
                <c:pt idx="1">
                  <c:v>Mar, 12</c:v>
                </c:pt>
                <c:pt idx="2">
                  <c:v>Mar, 19</c:v>
                </c:pt>
                <c:pt idx="3">
                  <c:v>Mar, 26</c:v>
                </c:pt>
                <c:pt idx="4">
                  <c:v>Apr, 02</c:v>
                </c:pt>
                <c:pt idx="5">
                  <c:v>Apr, 09</c:v>
                </c:pt>
                <c:pt idx="6">
                  <c:v>Apr, 16</c:v>
                </c:pt>
                <c:pt idx="7">
                  <c:v>Apr, 23</c:v>
                </c:pt>
                <c:pt idx="8">
                  <c:v>Apr, 30</c:v>
                </c:pt>
                <c:pt idx="9">
                  <c:v>May, 07</c:v>
                </c:pt>
                <c:pt idx="10">
                  <c:v>May, 14</c:v>
                </c:pt>
                <c:pt idx="11">
                  <c:v>May, 21</c:v>
                </c:pt>
                <c:pt idx="12">
                  <c:v>May, 28</c:v>
                </c:pt>
                <c:pt idx="13">
                  <c:v>Jun, 04</c:v>
                </c:pt>
                <c:pt idx="14">
                  <c:v>Jun, 11</c:v>
                </c:pt>
                <c:pt idx="15">
                  <c:v>Jun, 18</c:v>
                </c:pt>
                <c:pt idx="16">
                  <c:v>Jun, 25</c:v>
                </c:pt>
                <c:pt idx="17">
                  <c:v>Jul, 02</c:v>
                </c:pt>
                <c:pt idx="18">
                  <c:v>Jul, 09</c:v>
                </c:pt>
              </c:strCache>
            </c:strRef>
          </c:cat>
          <c:val>
            <c:numRef>
              <c:f>Sheet1!$T$2:$T$20</c:f>
              <c:numCache>
                <c:formatCode>General</c:formatCode>
                <c:ptCount val="19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9</c:v>
                </c:pt>
                <c:pt idx="4">
                  <c:v>27</c:v>
                </c:pt>
                <c:pt idx="5">
                  <c:v>78</c:v>
                </c:pt>
                <c:pt idx="6">
                  <c:v>211</c:v>
                </c:pt>
                <c:pt idx="7">
                  <c:v>483</c:v>
                </c:pt>
                <c:pt idx="8">
                  <c:v>771</c:v>
                </c:pt>
                <c:pt idx="9">
                  <c:v>704</c:v>
                </c:pt>
                <c:pt idx="10">
                  <c:v>397</c:v>
                </c:pt>
                <c:pt idx="11">
                  <c:v>186</c:v>
                </c:pt>
                <c:pt idx="12">
                  <c:v>88</c:v>
                </c:pt>
                <c:pt idx="13">
                  <c:v>45</c:v>
                </c:pt>
                <c:pt idx="14">
                  <c:v>24</c:v>
                </c:pt>
                <c:pt idx="15">
                  <c:v>14</c:v>
                </c:pt>
                <c:pt idx="16">
                  <c:v>8</c:v>
                </c:pt>
                <c:pt idx="17">
                  <c:v>5</c:v>
                </c:pt>
                <c:pt idx="1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AE-CC40-88AA-ED48772559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3444688"/>
        <c:axId val="1483446320"/>
      </c:lineChart>
      <c:catAx>
        <c:axId val="148344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483446320"/>
        <c:crosses val="autoZero"/>
        <c:auto val="1"/>
        <c:lblAlgn val="ctr"/>
        <c:lblOffset val="100"/>
        <c:noMultiLvlLbl val="0"/>
      </c:catAx>
      <c:valAx>
        <c:axId val="148344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48344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Franklin Gothic Book" panose="020B05030201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37FF5-E243-9040-AA92-E5556CCA561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0C159-F350-5541-96A8-68423F209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3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nn-chime.phl.io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nn-chime.phl.io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SSAC/PatchSi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19.healthdata.org/united-states-of-america/virgini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edrxiv.org/content/10.1101/2020.03.27.20043752v1.full.pdf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0C159-F350-5541-96A8-68423F2093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1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0C159-F350-5541-96A8-68423F2093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89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0C159-F350-5541-96A8-68423F2093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7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0C159-F350-5541-96A8-68423F2093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72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>
                <a:hlinkClick r:id="rId3"/>
              </a:rPr>
              <a:t>https://penn-chime.phl.io/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0C159-F350-5541-96A8-68423F2093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https://penn-chime.phl.io/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0C159-F350-5541-96A8-68423F2093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0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Email from Virginia Department of Health and </a:t>
            </a:r>
            <a:r>
              <a:rPr lang="en-US" dirty="0">
                <a:hlinkClick r:id="rId3"/>
              </a:rPr>
              <a:t>https://github.com/NSSAC/PatchSim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0C159-F350-5541-96A8-68423F2093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17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 </a:t>
            </a:r>
            <a:r>
              <a:rPr lang="en-US" dirty="0">
                <a:hlinkClick r:id="rId3"/>
              </a:rPr>
              <a:t>https://covid19.healthdata.org/united-states-of-america/virginia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>
                <a:hlinkClick r:id="rId4"/>
              </a:rPr>
              <a:t>https://www.medrxiv.org/content/10.1101/2020.03.27.20043752v1.full.pdf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0C159-F350-5541-96A8-68423F2093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54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F0C159-F350-5541-96A8-68423F2093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5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B1F0E-2978-3E41-90F0-CB5785942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AA28C-3F12-0F45-AC5C-E0359B65E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5B4BE-600D-AA46-8D8C-EED18114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7BDE-9E69-A841-BE26-67AF9086E874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C6885-35EC-694B-AD3C-79B1A906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ED2C4-30CE-224E-8A46-7CC1E0D0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4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2A6C-ABC5-F74E-A8C6-36F55DD1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C088E-6682-F640-B026-F4C0F4849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14663-450C-4443-B279-AE8F71E7C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8D6A-8794-D149-A3D8-BFA80F75289C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495C8-920C-1243-B9BD-689B67AF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B93A-0CA2-4149-9256-2DA07FD8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E168C1-C92C-EC4B-8937-060252077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3B7E4-7D1B-C645-BE1F-143A62759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24BCB-184D-C147-9A82-55BC5CD6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23FA-C154-5345-BCA3-D2D82F5CBB5E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123C4-8362-424F-8C93-1333E3A7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AD38E-C4FA-5745-A349-E9EA02FF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7CF3-C357-5443-B627-0ECDDE25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E326B-3F2A-A44F-B3B0-CD292398D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A216-3A99-B847-8E06-91AFA59BE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8050-8356-C245-9758-51D6173FA5F0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B8A06-E96C-5145-80AF-90E87E2E6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949D1-06CC-9E47-A380-07EA6BAE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6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E070-22E8-324D-9C53-0F710144F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69D15-936A-8B46-A8D1-A9D2797E8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7E3F3-E471-FB44-AC13-58335813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4128-4525-1147-9702-2C24966A1A36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D83EF-0E73-FE48-A4FC-63619873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09B40-334C-CA4C-8F17-CE8F0A75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57F4F-04A5-6140-86E6-618AFC99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A075C-C55E-5340-B239-460EB472A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EE5A9-CA90-3146-BCE7-AD7CB27DF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F0276-521F-E749-A0B8-D1BD5A80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68BC-7FF6-934D-AA02-3792E57C01FA}" type="datetime1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C4980-B018-7644-B755-4A9DE824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663C3-3948-0C44-B518-C596E11B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DD68-1113-A442-8F4A-0A0C442FE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614E9-0E38-5743-81BA-38B52796F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0CA26-3698-FC4A-9CC8-5959FD550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2C44F-A8C6-0245-8E90-56D74D654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44B52-8529-E84D-A5F7-2E0AEBF54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4887EA-78D9-3C4A-A7D4-0C53E55D7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8B69-E72D-E645-B1A5-6F09C4DB3722}" type="datetime1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2C6F3D-AA83-9F45-BD04-07EE4036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C98B5-D52D-6F4F-9FBD-B6CD4B58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76A9-2309-BC4A-87D9-84904132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AD1B6C-4B08-0740-808E-769C5FF8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B652-86E4-9648-A719-82A8B760CB21}" type="datetime1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9FBC8-1BF0-C44A-BC38-621ABF993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7095C-4806-B44C-8F0A-EA9276C1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05873E-FDE2-964D-A1B1-A12CC6D3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5180-1957-AA45-866D-8EDC8B0214A2}" type="datetime1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E6622-04CE-1A45-A98D-FDF46640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F262C-88CA-354A-8067-9BCD33CF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1492-BE9F-8345-9994-14B8DC18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1216B-6FE3-964B-ABAD-31677DCA2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61BB1-C3EC-AE49-9DD1-0D8310A6B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67C3E-C78E-2041-96DF-B60622AEE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AA09-311B-5E4E-823B-5CAECBA671FC}" type="datetime1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4EC2B-6859-CC4E-8A65-F9B35E67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A7E86-309D-C840-BF37-0EAC3F76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F586-4FCC-E148-8893-2B221B117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4AA398-3D28-994C-A95E-B220D494E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C611A-73B0-4549-A97C-6428EBE12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1C69B-00D7-B94C-9EC5-62E9BD13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8C0F-8F7C-BA4D-9CDA-9B52FB47B46E}" type="datetime1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AFFA0-5EB3-E942-8AEE-119ABC91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2BE3D-5D8A-C942-8EB0-41B96A12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B57454-E072-F34B-963C-6E576E51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FDF75-B935-294A-91E7-294FC2CB4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F4A92-FE80-634E-8077-8186A9215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E2E3C-23AF-6A4B-BE3C-690D445E6864}" type="datetime1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E393A-5CC4-0044-A0A7-02E3C870E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CFF0-A1B3-DF48-BEC1-874A814F4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9578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C00000"/>
                </a:solidFill>
                <a:latin typeface="Franklin Gothic Book" panose="020B0503020102020204" pitchFamily="34" charset="0"/>
              </a:defRPr>
            </a:lvl1pPr>
          </a:lstStyle>
          <a:p>
            <a:fld id="{7298D50E-4EE6-2A44-82AB-30671F2EE1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7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mailto:price@rand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rand.org/pubs/research_reports/RR1576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Picture 375">
            <a:extLst>
              <a:ext uri="{FF2B5EF4-FFF2-40B4-BE49-F238E27FC236}">
                <a16:creationId xmlns:a16="http://schemas.microsoft.com/office/drawing/2014/main" id="{6B9EB426-AC84-B146-9818-3C6BBF642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420" y="-43950"/>
            <a:ext cx="12370420" cy="7058722"/>
          </a:xfrm>
          <a:prstGeom prst="rect">
            <a:avLst/>
          </a:prstGeom>
        </p:spPr>
      </p:pic>
      <p:pic>
        <p:nvPicPr>
          <p:cNvPr id="391" name="Picture 390">
            <a:extLst>
              <a:ext uri="{FF2B5EF4-FFF2-40B4-BE49-F238E27FC236}">
                <a16:creationId xmlns:a16="http://schemas.microsoft.com/office/drawing/2014/main" id="{79A3AA3E-EFDF-6044-808A-E37F31D41D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1" y="-95127"/>
            <a:ext cx="12676095" cy="7145741"/>
          </a:xfrm>
          <a:prstGeom prst="rect">
            <a:avLst/>
          </a:prstGeom>
        </p:spPr>
      </p:pic>
      <p:grpSp>
        <p:nvGrpSpPr>
          <p:cNvPr id="394" name="Group 393">
            <a:extLst>
              <a:ext uri="{FF2B5EF4-FFF2-40B4-BE49-F238E27FC236}">
                <a16:creationId xmlns:a16="http://schemas.microsoft.com/office/drawing/2014/main" id="{0889448A-3DCF-8E4E-AE79-889950718DF9}"/>
              </a:ext>
            </a:extLst>
          </p:cNvPr>
          <p:cNvGrpSpPr/>
          <p:nvPr/>
        </p:nvGrpSpPr>
        <p:grpSpPr>
          <a:xfrm>
            <a:off x="3879759" y="3575836"/>
            <a:ext cx="8222596" cy="1772959"/>
            <a:chOff x="3908613" y="3575836"/>
            <a:chExt cx="8283387" cy="1772959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BC25EC24-A33A-9341-878C-DD8F0EF87034}"/>
                </a:ext>
              </a:extLst>
            </p:cNvPr>
            <p:cNvSpPr/>
            <p:nvPr/>
          </p:nvSpPr>
          <p:spPr>
            <a:xfrm>
              <a:off x="3908613" y="3575836"/>
              <a:ext cx="8283387" cy="107624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3000"/>
                  </a:schemeClr>
                </a:gs>
                <a:gs pos="56000">
                  <a:schemeClr val="tx1">
                    <a:lumMod val="65000"/>
                    <a:lumOff val="35000"/>
                    <a:alpha val="40000"/>
                  </a:schemeClr>
                </a:gs>
                <a:gs pos="80000">
                  <a:schemeClr val="tx1">
                    <a:alpha val="19000"/>
                  </a:schemeClr>
                </a:gs>
                <a:gs pos="100000">
                  <a:schemeClr val="accent1">
                    <a:lumMod val="30000"/>
                    <a:lumOff val="70000"/>
                    <a:alpha val="2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7C4CE863-1D8C-1640-A50C-2A8E818225BB}"/>
                </a:ext>
              </a:extLst>
            </p:cNvPr>
            <p:cNvSpPr/>
            <p:nvPr/>
          </p:nvSpPr>
          <p:spPr>
            <a:xfrm>
              <a:off x="3908613" y="4741284"/>
              <a:ext cx="8283387" cy="607511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3000"/>
                  </a:schemeClr>
                </a:gs>
                <a:gs pos="56000">
                  <a:schemeClr val="tx1">
                    <a:lumMod val="65000"/>
                    <a:lumOff val="35000"/>
                    <a:alpha val="40000"/>
                  </a:schemeClr>
                </a:gs>
                <a:gs pos="80000">
                  <a:schemeClr val="tx1">
                    <a:alpha val="19000"/>
                  </a:schemeClr>
                </a:gs>
                <a:gs pos="100000">
                  <a:schemeClr val="accent1">
                    <a:lumMod val="30000"/>
                    <a:lumOff val="70000"/>
                    <a:alpha val="2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4" name="Freeform 10419" descr="© INSCALE GmbH, 05.05.2010&#10;http://www.presentationload.com/">
            <a:extLst>
              <a:ext uri="{FF2B5EF4-FFF2-40B4-BE49-F238E27FC236}">
                <a16:creationId xmlns:a16="http://schemas.microsoft.com/office/drawing/2014/main" id="{90506E5A-2EF3-C94C-9AA4-E0C01BC7F72E}"/>
              </a:ext>
            </a:extLst>
          </p:cNvPr>
          <p:cNvSpPr>
            <a:spLocks/>
          </p:cNvSpPr>
          <p:nvPr/>
        </p:nvSpPr>
        <p:spPr bwMode="auto">
          <a:xfrm>
            <a:off x="2650373" y="655429"/>
            <a:ext cx="6570899" cy="2855720"/>
          </a:xfrm>
          <a:custGeom>
            <a:avLst/>
            <a:gdLst>
              <a:gd name="T0" fmla="*/ 714 w 476"/>
              <a:gd name="T1" fmla="*/ 324 h 234"/>
              <a:gd name="T2" fmla="*/ 697 w 476"/>
              <a:gd name="T3" fmla="*/ 310 h 234"/>
              <a:gd name="T4" fmla="*/ 703 w 476"/>
              <a:gd name="T5" fmla="*/ 326 h 234"/>
              <a:gd name="T6" fmla="*/ 678 w 476"/>
              <a:gd name="T7" fmla="*/ 323 h 234"/>
              <a:gd name="T8" fmla="*/ 678 w 476"/>
              <a:gd name="T9" fmla="*/ 315 h 234"/>
              <a:gd name="T10" fmla="*/ 638 w 476"/>
              <a:gd name="T11" fmla="*/ 281 h 234"/>
              <a:gd name="T12" fmla="*/ 607 w 476"/>
              <a:gd name="T13" fmla="*/ 270 h 234"/>
              <a:gd name="T14" fmla="*/ 641 w 476"/>
              <a:gd name="T15" fmla="*/ 273 h 234"/>
              <a:gd name="T16" fmla="*/ 666 w 476"/>
              <a:gd name="T17" fmla="*/ 281 h 234"/>
              <a:gd name="T18" fmla="*/ 695 w 476"/>
              <a:gd name="T19" fmla="*/ 307 h 234"/>
              <a:gd name="T20" fmla="*/ 692 w 476"/>
              <a:gd name="T21" fmla="*/ 293 h 234"/>
              <a:gd name="T22" fmla="*/ 689 w 476"/>
              <a:gd name="T23" fmla="*/ 289 h 234"/>
              <a:gd name="T24" fmla="*/ 687 w 476"/>
              <a:gd name="T25" fmla="*/ 279 h 234"/>
              <a:gd name="T26" fmla="*/ 649 w 476"/>
              <a:gd name="T27" fmla="*/ 239 h 234"/>
              <a:gd name="T28" fmla="*/ 630 w 476"/>
              <a:gd name="T29" fmla="*/ 236 h 234"/>
              <a:gd name="T30" fmla="*/ 649 w 476"/>
              <a:gd name="T31" fmla="*/ 240 h 234"/>
              <a:gd name="T32" fmla="*/ 681 w 476"/>
              <a:gd name="T33" fmla="*/ 273 h 234"/>
              <a:gd name="T34" fmla="*/ 678 w 476"/>
              <a:gd name="T35" fmla="*/ 264 h 234"/>
              <a:gd name="T36" fmla="*/ 683 w 476"/>
              <a:gd name="T37" fmla="*/ 250 h 234"/>
              <a:gd name="T38" fmla="*/ 697 w 476"/>
              <a:gd name="T39" fmla="*/ 262 h 234"/>
              <a:gd name="T40" fmla="*/ 700 w 476"/>
              <a:gd name="T41" fmla="*/ 251 h 234"/>
              <a:gd name="T42" fmla="*/ 677 w 476"/>
              <a:gd name="T43" fmla="*/ 240 h 234"/>
              <a:gd name="T44" fmla="*/ 694 w 476"/>
              <a:gd name="T45" fmla="*/ 237 h 234"/>
              <a:gd name="T46" fmla="*/ 667 w 476"/>
              <a:gd name="T47" fmla="*/ 220 h 234"/>
              <a:gd name="T48" fmla="*/ 641 w 476"/>
              <a:gd name="T49" fmla="*/ 188 h 234"/>
              <a:gd name="T50" fmla="*/ 621 w 476"/>
              <a:gd name="T51" fmla="*/ 163 h 234"/>
              <a:gd name="T52" fmla="*/ 639 w 476"/>
              <a:gd name="T53" fmla="*/ 178 h 234"/>
              <a:gd name="T54" fmla="*/ 660 w 476"/>
              <a:gd name="T55" fmla="*/ 203 h 234"/>
              <a:gd name="T56" fmla="*/ 678 w 476"/>
              <a:gd name="T57" fmla="*/ 223 h 234"/>
              <a:gd name="T58" fmla="*/ 686 w 476"/>
              <a:gd name="T59" fmla="*/ 225 h 234"/>
              <a:gd name="T60" fmla="*/ 694 w 476"/>
              <a:gd name="T61" fmla="*/ 225 h 234"/>
              <a:gd name="T62" fmla="*/ 694 w 476"/>
              <a:gd name="T63" fmla="*/ 216 h 234"/>
              <a:gd name="T64" fmla="*/ 691 w 476"/>
              <a:gd name="T65" fmla="*/ 206 h 234"/>
              <a:gd name="T66" fmla="*/ 692 w 476"/>
              <a:gd name="T67" fmla="*/ 199 h 234"/>
              <a:gd name="T68" fmla="*/ 698 w 476"/>
              <a:gd name="T69" fmla="*/ 197 h 234"/>
              <a:gd name="T70" fmla="*/ 692 w 476"/>
              <a:gd name="T71" fmla="*/ 188 h 234"/>
              <a:gd name="T72" fmla="*/ 680 w 476"/>
              <a:gd name="T73" fmla="*/ 189 h 234"/>
              <a:gd name="T74" fmla="*/ 675 w 476"/>
              <a:gd name="T75" fmla="*/ 183 h 234"/>
              <a:gd name="T76" fmla="*/ 666 w 476"/>
              <a:gd name="T77" fmla="*/ 169 h 234"/>
              <a:gd name="T78" fmla="*/ 639 w 476"/>
              <a:gd name="T79" fmla="*/ 158 h 234"/>
              <a:gd name="T80" fmla="*/ 615 w 476"/>
              <a:gd name="T81" fmla="*/ 140 h 234"/>
              <a:gd name="T82" fmla="*/ 604 w 476"/>
              <a:gd name="T83" fmla="*/ 118 h 234"/>
              <a:gd name="T84" fmla="*/ 615 w 476"/>
              <a:gd name="T85" fmla="*/ 105 h 234"/>
              <a:gd name="T86" fmla="*/ 610 w 476"/>
              <a:gd name="T87" fmla="*/ 61 h 234"/>
              <a:gd name="T88" fmla="*/ 562 w 476"/>
              <a:gd name="T89" fmla="*/ 19 h 234"/>
              <a:gd name="T90" fmla="*/ 497 w 476"/>
              <a:gd name="T91" fmla="*/ 37 h 234"/>
              <a:gd name="T92" fmla="*/ 468 w 476"/>
              <a:gd name="T93" fmla="*/ 70 h 234"/>
              <a:gd name="T94" fmla="*/ 421 w 476"/>
              <a:gd name="T95" fmla="*/ 123 h 234"/>
              <a:gd name="T96" fmla="*/ 372 w 476"/>
              <a:gd name="T97" fmla="*/ 138 h 234"/>
              <a:gd name="T98" fmla="*/ 338 w 476"/>
              <a:gd name="T99" fmla="*/ 192 h 234"/>
              <a:gd name="T100" fmla="*/ 316 w 476"/>
              <a:gd name="T101" fmla="*/ 237 h 234"/>
              <a:gd name="T102" fmla="*/ 266 w 476"/>
              <a:gd name="T103" fmla="*/ 253 h 234"/>
              <a:gd name="T104" fmla="*/ 217 w 476"/>
              <a:gd name="T105" fmla="*/ 267 h 234"/>
              <a:gd name="T106" fmla="*/ 167 w 476"/>
              <a:gd name="T107" fmla="*/ 265 h 234"/>
              <a:gd name="T108" fmla="*/ 111 w 476"/>
              <a:gd name="T109" fmla="*/ 278 h 234"/>
              <a:gd name="T110" fmla="*/ 62 w 476"/>
              <a:gd name="T111" fmla="*/ 326 h 234"/>
              <a:gd name="T112" fmla="*/ 0 w 476"/>
              <a:gd name="T113" fmla="*/ 355 h 234"/>
              <a:gd name="T114" fmla="*/ 294 w 476"/>
              <a:gd name="T115" fmla="*/ 361 h 234"/>
              <a:gd name="T116" fmla="*/ 728 w 476"/>
              <a:gd name="T117" fmla="*/ 341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76"/>
              <a:gd name="T178" fmla="*/ 0 h 234"/>
              <a:gd name="T179" fmla="*/ 476 w 476"/>
              <a:gd name="T180" fmla="*/ 234 h 23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76" h="234">
                <a:moveTo>
                  <a:pt x="476" y="230"/>
                </a:moveTo>
                <a:cubicBezTo>
                  <a:pt x="475" y="226"/>
                  <a:pt x="473" y="222"/>
                  <a:pt x="472" y="218"/>
                </a:cubicBezTo>
                <a:cubicBezTo>
                  <a:pt x="471" y="214"/>
                  <a:pt x="471" y="208"/>
                  <a:pt x="469" y="205"/>
                </a:cubicBezTo>
                <a:cubicBezTo>
                  <a:pt x="467" y="202"/>
                  <a:pt x="462" y="204"/>
                  <a:pt x="463" y="205"/>
                </a:cubicBezTo>
                <a:cubicBezTo>
                  <a:pt x="463" y="206"/>
                  <a:pt x="464" y="206"/>
                  <a:pt x="465" y="207"/>
                </a:cubicBezTo>
                <a:cubicBezTo>
                  <a:pt x="465" y="207"/>
                  <a:pt x="465" y="209"/>
                  <a:pt x="465" y="209"/>
                </a:cubicBezTo>
                <a:cubicBezTo>
                  <a:pt x="465" y="209"/>
                  <a:pt x="464" y="209"/>
                  <a:pt x="463" y="209"/>
                </a:cubicBezTo>
                <a:cubicBezTo>
                  <a:pt x="464" y="208"/>
                  <a:pt x="463" y="208"/>
                  <a:pt x="464" y="207"/>
                </a:cubicBezTo>
                <a:cubicBezTo>
                  <a:pt x="462" y="204"/>
                  <a:pt x="463" y="209"/>
                  <a:pt x="461" y="209"/>
                </a:cubicBezTo>
                <a:cubicBezTo>
                  <a:pt x="461" y="208"/>
                  <a:pt x="462" y="207"/>
                  <a:pt x="461" y="207"/>
                </a:cubicBezTo>
                <a:cubicBezTo>
                  <a:pt x="461" y="206"/>
                  <a:pt x="463" y="205"/>
                  <a:pt x="462" y="204"/>
                </a:cubicBezTo>
                <a:cubicBezTo>
                  <a:pt x="460" y="204"/>
                  <a:pt x="459" y="203"/>
                  <a:pt x="458" y="203"/>
                </a:cubicBezTo>
                <a:cubicBezTo>
                  <a:pt x="458" y="203"/>
                  <a:pt x="458" y="204"/>
                  <a:pt x="459" y="204"/>
                </a:cubicBezTo>
                <a:cubicBezTo>
                  <a:pt x="456" y="204"/>
                  <a:pt x="459" y="205"/>
                  <a:pt x="460" y="207"/>
                </a:cubicBezTo>
                <a:cubicBezTo>
                  <a:pt x="458" y="207"/>
                  <a:pt x="459" y="206"/>
                  <a:pt x="458" y="205"/>
                </a:cubicBezTo>
                <a:cubicBezTo>
                  <a:pt x="457" y="205"/>
                  <a:pt x="456" y="205"/>
                  <a:pt x="455" y="205"/>
                </a:cubicBezTo>
                <a:cubicBezTo>
                  <a:pt x="456" y="205"/>
                  <a:pt x="458" y="203"/>
                  <a:pt x="456" y="203"/>
                </a:cubicBezTo>
                <a:cubicBezTo>
                  <a:pt x="454" y="202"/>
                  <a:pt x="452" y="200"/>
                  <a:pt x="450" y="200"/>
                </a:cubicBezTo>
                <a:cubicBezTo>
                  <a:pt x="450" y="200"/>
                  <a:pt x="451" y="201"/>
                  <a:pt x="452" y="201"/>
                </a:cubicBezTo>
                <a:cubicBezTo>
                  <a:pt x="451" y="202"/>
                  <a:pt x="449" y="201"/>
                  <a:pt x="448" y="200"/>
                </a:cubicBezTo>
                <a:cubicBezTo>
                  <a:pt x="447" y="204"/>
                  <a:pt x="449" y="204"/>
                  <a:pt x="451" y="205"/>
                </a:cubicBezTo>
                <a:cubicBezTo>
                  <a:pt x="451" y="205"/>
                  <a:pt x="451" y="205"/>
                  <a:pt x="451" y="206"/>
                </a:cubicBezTo>
                <a:cubicBezTo>
                  <a:pt x="451" y="206"/>
                  <a:pt x="451" y="205"/>
                  <a:pt x="452" y="205"/>
                </a:cubicBezTo>
                <a:cubicBezTo>
                  <a:pt x="452" y="206"/>
                  <a:pt x="452" y="206"/>
                  <a:pt x="451" y="207"/>
                </a:cubicBezTo>
                <a:cubicBezTo>
                  <a:pt x="451" y="206"/>
                  <a:pt x="450" y="205"/>
                  <a:pt x="449" y="205"/>
                </a:cubicBezTo>
                <a:cubicBezTo>
                  <a:pt x="449" y="207"/>
                  <a:pt x="449" y="207"/>
                  <a:pt x="450" y="209"/>
                </a:cubicBezTo>
                <a:cubicBezTo>
                  <a:pt x="451" y="210"/>
                  <a:pt x="452" y="210"/>
                  <a:pt x="454" y="210"/>
                </a:cubicBezTo>
                <a:cubicBezTo>
                  <a:pt x="452" y="211"/>
                  <a:pt x="450" y="210"/>
                  <a:pt x="449" y="210"/>
                </a:cubicBezTo>
                <a:cubicBezTo>
                  <a:pt x="449" y="208"/>
                  <a:pt x="444" y="211"/>
                  <a:pt x="444" y="212"/>
                </a:cubicBezTo>
                <a:cubicBezTo>
                  <a:pt x="444" y="211"/>
                  <a:pt x="444" y="210"/>
                  <a:pt x="444" y="210"/>
                </a:cubicBezTo>
                <a:cubicBezTo>
                  <a:pt x="445" y="210"/>
                  <a:pt x="445" y="210"/>
                  <a:pt x="445" y="210"/>
                </a:cubicBezTo>
                <a:cubicBezTo>
                  <a:pt x="447" y="212"/>
                  <a:pt x="449" y="204"/>
                  <a:pt x="446" y="203"/>
                </a:cubicBezTo>
                <a:cubicBezTo>
                  <a:pt x="444" y="203"/>
                  <a:pt x="446" y="206"/>
                  <a:pt x="444" y="206"/>
                </a:cubicBezTo>
                <a:cubicBezTo>
                  <a:pt x="443" y="206"/>
                  <a:pt x="442" y="205"/>
                  <a:pt x="441" y="205"/>
                </a:cubicBezTo>
                <a:cubicBezTo>
                  <a:pt x="440" y="205"/>
                  <a:pt x="441" y="207"/>
                  <a:pt x="440" y="207"/>
                </a:cubicBezTo>
                <a:cubicBezTo>
                  <a:pt x="439" y="206"/>
                  <a:pt x="438" y="207"/>
                  <a:pt x="438" y="208"/>
                </a:cubicBezTo>
                <a:cubicBezTo>
                  <a:pt x="438" y="208"/>
                  <a:pt x="438" y="208"/>
                  <a:pt x="437" y="208"/>
                </a:cubicBezTo>
                <a:cubicBezTo>
                  <a:pt x="437" y="208"/>
                  <a:pt x="437" y="209"/>
                  <a:pt x="437" y="209"/>
                </a:cubicBezTo>
                <a:cubicBezTo>
                  <a:pt x="437" y="210"/>
                  <a:pt x="435" y="210"/>
                  <a:pt x="435" y="211"/>
                </a:cubicBezTo>
                <a:cubicBezTo>
                  <a:pt x="435" y="211"/>
                  <a:pt x="434" y="213"/>
                  <a:pt x="434" y="214"/>
                </a:cubicBezTo>
                <a:cubicBezTo>
                  <a:pt x="434" y="211"/>
                  <a:pt x="435" y="207"/>
                  <a:pt x="438" y="206"/>
                </a:cubicBezTo>
                <a:cubicBezTo>
                  <a:pt x="441" y="205"/>
                  <a:pt x="437" y="203"/>
                  <a:pt x="437" y="205"/>
                </a:cubicBezTo>
                <a:cubicBezTo>
                  <a:pt x="437" y="204"/>
                  <a:pt x="437" y="205"/>
                  <a:pt x="438" y="204"/>
                </a:cubicBezTo>
                <a:cubicBezTo>
                  <a:pt x="438" y="203"/>
                  <a:pt x="437" y="202"/>
                  <a:pt x="437" y="202"/>
                </a:cubicBezTo>
                <a:cubicBezTo>
                  <a:pt x="438" y="202"/>
                  <a:pt x="438" y="202"/>
                  <a:pt x="438" y="203"/>
                </a:cubicBezTo>
                <a:cubicBezTo>
                  <a:pt x="439" y="201"/>
                  <a:pt x="437" y="200"/>
                  <a:pt x="436" y="199"/>
                </a:cubicBezTo>
                <a:cubicBezTo>
                  <a:pt x="433" y="197"/>
                  <a:pt x="434" y="197"/>
                  <a:pt x="430" y="198"/>
                </a:cubicBezTo>
                <a:cubicBezTo>
                  <a:pt x="431" y="196"/>
                  <a:pt x="433" y="198"/>
                  <a:pt x="433" y="196"/>
                </a:cubicBezTo>
                <a:cubicBezTo>
                  <a:pt x="433" y="193"/>
                  <a:pt x="428" y="196"/>
                  <a:pt x="427" y="193"/>
                </a:cubicBezTo>
                <a:cubicBezTo>
                  <a:pt x="427" y="191"/>
                  <a:pt x="428" y="189"/>
                  <a:pt x="428" y="187"/>
                </a:cubicBezTo>
                <a:cubicBezTo>
                  <a:pt x="427" y="186"/>
                  <a:pt x="428" y="183"/>
                  <a:pt x="426" y="182"/>
                </a:cubicBezTo>
                <a:cubicBezTo>
                  <a:pt x="426" y="182"/>
                  <a:pt x="425" y="185"/>
                  <a:pt x="424" y="186"/>
                </a:cubicBezTo>
                <a:cubicBezTo>
                  <a:pt x="422" y="186"/>
                  <a:pt x="421" y="182"/>
                  <a:pt x="419" y="182"/>
                </a:cubicBezTo>
                <a:cubicBezTo>
                  <a:pt x="420" y="180"/>
                  <a:pt x="414" y="181"/>
                  <a:pt x="412" y="181"/>
                </a:cubicBezTo>
                <a:cubicBezTo>
                  <a:pt x="410" y="180"/>
                  <a:pt x="409" y="177"/>
                  <a:pt x="406" y="180"/>
                </a:cubicBezTo>
                <a:cubicBezTo>
                  <a:pt x="406" y="178"/>
                  <a:pt x="408" y="178"/>
                  <a:pt x="408" y="176"/>
                </a:cubicBezTo>
                <a:cubicBezTo>
                  <a:pt x="407" y="175"/>
                  <a:pt x="408" y="173"/>
                  <a:pt x="406" y="173"/>
                </a:cubicBezTo>
                <a:cubicBezTo>
                  <a:pt x="406" y="174"/>
                  <a:pt x="404" y="176"/>
                  <a:pt x="403" y="177"/>
                </a:cubicBezTo>
                <a:cubicBezTo>
                  <a:pt x="402" y="176"/>
                  <a:pt x="402" y="174"/>
                  <a:pt x="401" y="173"/>
                </a:cubicBezTo>
                <a:cubicBezTo>
                  <a:pt x="400" y="174"/>
                  <a:pt x="398" y="173"/>
                  <a:pt x="397" y="174"/>
                </a:cubicBezTo>
                <a:cubicBezTo>
                  <a:pt x="396" y="174"/>
                  <a:pt x="396" y="175"/>
                  <a:pt x="395" y="174"/>
                </a:cubicBezTo>
                <a:cubicBezTo>
                  <a:pt x="395" y="174"/>
                  <a:pt x="394" y="173"/>
                  <a:pt x="393" y="172"/>
                </a:cubicBezTo>
                <a:cubicBezTo>
                  <a:pt x="393" y="173"/>
                  <a:pt x="393" y="174"/>
                  <a:pt x="392" y="174"/>
                </a:cubicBezTo>
                <a:cubicBezTo>
                  <a:pt x="391" y="173"/>
                  <a:pt x="391" y="171"/>
                  <a:pt x="389" y="173"/>
                </a:cubicBezTo>
                <a:cubicBezTo>
                  <a:pt x="389" y="171"/>
                  <a:pt x="391" y="171"/>
                  <a:pt x="391" y="169"/>
                </a:cubicBezTo>
                <a:cubicBezTo>
                  <a:pt x="391" y="173"/>
                  <a:pt x="392" y="171"/>
                  <a:pt x="394" y="171"/>
                </a:cubicBezTo>
                <a:cubicBezTo>
                  <a:pt x="395" y="171"/>
                  <a:pt x="398" y="174"/>
                  <a:pt x="399" y="172"/>
                </a:cubicBezTo>
                <a:cubicBezTo>
                  <a:pt x="400" y="173"/>
                  <a:pt x="402" y="172"/>
                  <a:pt x="403" y="171"/>
                </a:cubicBezTo>
                <a:cubicBezTo>
                  <a:pt x="403" y="172"/>
                  <a:pt x="402" y="174"/>
                  <a:pt x="402" y="175"/>
                </a:cubicBezTo>
                <a:cubicBezTo>
                  <a:pt x="403" y="175"/>
                  <a:pt x="406" y="173"/>
                  <a:pt x="406" y="172"/>
                </a:cubicBezTo>
                <a:cubicBezTo>
                  <a:pt x="407" y="172"/>
                  <a:pt x="410" y="178"/>
                  <a:pt x="412" y="179"/>
                </a:cubicBezTo>
                <a:cubicBezTo>
                  <a:pt x="413" y="177"/>
                  <a:pt x="414" y="177"/>
                  <a:pt x="414" y="176"/>
                </a:cubicBezTo>
                <a:cubicBezTo>
                  <a:pt x="415" y="174"/>
                  <a:pt x="414" y="173"/>
                  <a:pt x="415" y="171"/>
                </a:cubicBezTo>
                <a:cubicBezTo>
                  <a:pt x="415" y="173"/>
                  <a:pt x="415" y="173"/>
                  <a:pt x="416" y="174"/>
                </a:cubicBezTo>
                <a:cubicBezTo>
                  <a:pt x="415" y="174"/>
                  <a:pt x="415" y="176"/>
                  <a:pt x="415" y="177"/>
                </a:cubicBezTo>
                <a:cubicBezTo>
                  <a:pt x="416" y="178"/>
                  <a:pt x="415" y="177"/>
                  <a:pt x="417" y="178"/>
                </a:cubicBezTo>
                <a:cubicBezTo>
                  <a:pt x="418" y="178"/>
                  <a:pt x="419" y="178"/>
                  <a:pt x="420" y="179"/>
                </a:cubicBezTo>
                <a:cubicBezTo>
                  <a:pt x="420" y="179"/>
                  <a:pt x="421" y="181"/>
                  <a:pt x="421" y="181"/>
                </a:cubicBezTo>
                <a:cubicBezTo>
                  <a:pt x="423" y="183"/>
                  <a:pt x="424" y="181"/>
                  <a:pt x="422" y="180"/>
                </a:cubicBezTo>
                <a:cubicBezTo>
                  <a:pt x="423" y="180"/>
                  <a:pt x="425" y="180"/>
                  <a:pt x="426" y="180"/>
                </a:cubicBezTo>
                <a:cubicBezTo>
                  <a:pt x="425" y="179"/>
                  <a:pt x="429" y="179"/>
                  <a:pt x="430" y="181"/>
                </a:cubicBezTo>
                <a:cubicBezTo>
                  <a:pt x="430" y="182"/>
                  <a:pt x="432" y="184"/>
                  <a:pt x="431" y="185"/>
                </a:cubicBezTo>
                <a:cubicBezTo>
                  <a:pt x="429" y="187"/>
                  <a:pt x="432" y="190"/>
                  <a:pt x="434" y="191"/>
                </a:cubicBezTo>
                <a:cubicBezTo>
                  <a:pt x="434" y="190"/>
                  <a:pt x="433" y="189"/>
                  <a:pt x="434" y="188"/>
                </a:cubicBezTo>
                <a:cubicBezTo>
                  <a:pt x="435" y="189"/>
                  <a:pt x="435" y="192"/>
                  <a:pt x="436" y="190"/>
                </a:cubicBezTo>
                <a:cubicBezTo>
                  <a:pt x="435" y="193"/>
                  <a:pt x="438" y="194"/>
                  <a:pt x="439" y="195"/>
                </a:cubicBezTo>
                <a:cubicBezTo>
                  <a:pt x="441" y="196"/>
                  <a:pt x="441" y="198"/>
                  <a:pt x="442" y="200"/>
                </a:cubicBezTo>
                <a:cubicBezTo>
                  <a:pt x="443" y="201"/>
                  <a:pt x="445" y="198"/>
                  <a:pt x="446" y="197"/>
                </a:cubicBezTo>
                <a:cubicBezTo>
                  <a:pt x="447" y="197"/>
                  <a:pt x="449" y="196"/>
                  <a:pt x="450" y="195"/>
                </a:cubicBezTo>
                <a:cubicBezTo>
                  <a:pt x="450" y="196"/>
                  <a:pt x="449" y="197"/>
                  <a:pt x="449" y="198"/>
                </a:cubicBezTo>
                <a:cubicBezTo>
                  <a:pt x="451" y="197"/>
                  <a:pt x="451" y="193"/>
                  <a:pt x="451" y="191"/>
                </a:cubicBezTo>
                <a:cubicBezTo>
                  <a:pt x="452" y="188"/>
                  <a:pt x="449" y="189"/>
                  <a:pt x="450" y="191"/>
                </a:cubicBezTo>
                <a:cubicBezTo>
                  <a:pt x="449" y="188"/>
                  <a:pt x="447" y="192"/>
                  <a:pt x="446" y="194"/>
                </a:cubicBezTo>
                <a:cubicBezTo>
                  <a:pt x="445" y="192"/>
                  <a:pt x="449" y="191"/>
                  <a:pt x="447" y="189"/>
                </a:cubicBezTo>
                <a:cubicBezTo>
                  <a:pt x="446" y="189"/>
                  <a:pt x="446" y="189"/>
                  <a:pt x="446" y="189"/>
                </a:cubicBezTo>
                <a:cubicBezTo>
                  <a:pt x="446" y="189"/>
                  <a:pt x="446" y="189"/>
                  <a:pt x="446" y="189"/>
                </a:cubicBezTo>
                <a:cubicBezTo>
                  <a:pt x="446" y="189"/>
                  <a:pt x="446" y="189"/>
                  <a:pt x="446" y="189"/>
                </a:cubicBezTo>
                <a:cubicBezTo>
                  <a:pt x="446" y="189"/>
                  <a:pt x="445" y="189"/>
                  <a:pt x="445" y="189"/>
                </a:cubicBezTo>
                <a:cubicBezTo>
                  <a:pt x="445" y="187"/>
                  <a:pt x="447" y="188"/>
                  <a:pt x="447" y="189"/>
                </a:cubicBezTo>
                <a:cubicBezTo>
                  <a:pt x="448" y="188"/>
                  <a:pt x="450" y="189"/>
                  <a:pt x="451" y="188"/>
                </a:cubicBezTo>
                <a:cubicBezTo>
                  <a:pt x="451" y="188"/>
                  <a:pt x="450" y="188"/>
                  <a:pt x="450" y="188"/>
                </a:cubicBezTo>
                <a:cubicBezTo>
                  <a:pt x="450" y="187"/>
                  <a:pt x="450" y="187"/>
                  <a:pt x="449" y="186"/>
                </a:cubicBezTo>
                <a:cubicBezTo>
                  <a:pt x="449" y="187"/>
                  <a:pt x="449" y="187"/>
                  <a:pt x="449" y="187"/>
                </a:cubicBezTo>
                <a:cubicBezTo>
                  <a:pt x="448" y="186"/>
                  <a:pt x="448" y="183"/>
                  <a:pt x="446" y="184"/>
                </a:cubicBezTo>
                <a:cubicBezTo>
                  <a:pt x="447" y="184"/>
                  <a:pt x="446" y="184"/>
                  <a:pt x="447" y="185"/>
                </a:cubicBezTo>
                <a:cubicBezTo>
                  <a:pt x="447" y="185"/>
                  <a:pt x="446" y="185"/>
                  <a:pt x="446" y="185"/>
                </a:cubicBezTo>
                <a:cubicBezTo>
                  <a:pt x="446" y="185"/>
                  <a:pt x="446" y="186"/>
                  <a:pt x="446" y="186"/>
                </a:cubicBezTo>
                <a:cubicBezTo>
                  <a:pt x="446" y="186"/>
                  <a:pt x="445" y="186"/>
                  <a:pt x="445" y="186"/>
                </a:cubicBezTo>
                <a:cubicBezTo>
                  <a:pt x="446" y="185"/>
                  <a:pt x="445" y="184"/>
                  <a:pt x="444" y="184"/>
                </a:cubicBezTo>
                <a:cubicBezTo>
                  <a:pt x="444" y="184"/>
                  <a:pt x="443" y="185"/>
                  <a:pt x="443" y="186"/>
                </a:cubicBezTo>
                <a:cubicBezTo>
                  <a:pt x="443" y="186"/>
                  <a:pt x="443" y="185"/>
                  <a:pt x="443" y="185"/>
                </a:cubicBezTo>
                <a:cubicBezTo>
                  <a:pt x="442" y="186"/>
                  <a:pt x="441" y="187"/>
                  <a:pt x="441" y="185"/>
                </a:cubicBezTo>
                <a:cubicBezTo>
                  <a:pt x="442" y="185"/>
                  <a:pt x="442" y="185"/>
                  <a:pt x="442" y="186"/>
                </a:cubicBezTo>
                <a:cubicBezTo>
                  <a:pt x="442" y="185"/>
                  <a:pt x="442" y="184"/>
                  <a:pt x="442" y="184"/>
                </a:cubicBezTo>
                <a:cubicBezTo>
                  <a:pt x="444" y="185"/>
                  <a:pt x="444" y="182"/>
                  <a:pt x="441" y="182"/>
                </a:cubicBezTo>
                <a:cubicBezTo>
                  <a:pt x="442" y="182"/>
                  <a:pt x="443" y="182"/>
                  <a:pt x="444" y="183"/>
                </a:cubicBezTo>
                <a:cubicBezTo>
                  <a:pt x="445" y="182"/>
                  <a:pt x="445" y="181"/>
                  <a:pt x="444" y="180"/>
                </a:cubicBezTo>
                <a:cubicBezTo>
                  <a:pt x="444" y="180"/>
                  <a:pt x="444" y="181"/>
                  <a:pt x="444" y="181"/>
                </a:cubicBezTo>
                <a:cubicBezTo>
                  <a:pt x="443" y="181"/>
                  <a:pt x="440" y="180"/>
                  <a:pt x="443" y="180"/>
                </a:cubicBezTo>
                <a:cubicBezTo>
                  <a:pt x="442" y="179"/>
                  <a:pt x="442" y="180"/>
                  <a:pt x="440" y="180"/>
                </a:cubicBezTo>
                <a:cubicBezTo>
                  <a:pt x="439" y="180"/>
                  <a:pt x="439" y="179"/>
                  <a:pt x="437" y="178"/>
                </a:cubicBezTo>
                <a:cubicBezTo>
                  <a:pt x="436" y="177"/>
                  <a:pt x="434" y="176"/>
                  <a:pt x="432" y="176"/>
                </a:cubicBezTo>
                <a:cubicBezTo>
                  <a:pt x="433" y="174"/>
                  <a:pt x="431" y="173"/>
                  <a:pt x="430" y="174"/>
                </a:cubicBezTo>
                <a:cubicBezTo>
                  <a:pt x="431" y="172"/>
                  <a:pt x="424" y="163"/>
                  <a:pt x="422" y="161"/>
                </a:cubicBezTo>
                <a:cubicBezTo>
                  <a:pt x="421" y="159"/>
                  <a:pt x="420" y="158"/>
                  <a:pt x="419" y="156"/>
                </a:cubicBezTo>
                <a:cubicBezTo>
                  <a:pt x="419" y="156"/>
                  <a:pt x="419" y="154"/>
                  <a:pt x="419" y="154"/>
                </a:cubicBezTo>
                <a:cubicBezTo>
                  <a:pt x="417" y="153"/>
                  <a:pt x="418" y="155"/>
                  <a:pt x="417" y="155"/>
                </a:cubicBezTo>
                <a:cubicBezTo>
                  <a:pt x="413" y="156"/>
                  <a:pt x="416" y="154"/>
                  <a:pt x="416" y="152"/>
                </a:cubicBezTo>
                <a:cubicBezTo>
                  <a:pt x="415" y="150"/>
                  <a:pt x="415" y="154"/>
                  <a:pt x="413" y="154"/>
                </a:cubicBezTo>
                <a:cubicBezTo>
                  <a:pt x="412" y="154"/>
                  <a:pt x="413" y="152"/>
                  <a:pt x="412" y="152"/>
                </a:cubicBezTo>
                <a:cubicBezTo>
                  <a:pt x="411" y="153"/>
                  <a:pt x="411" y="155"/>
                  <a:pt x="410" y="155"/>
                </a:cubicBezTo>
                <a:cubicBezTo>
                  <a:pt x="407" y="155"/>
                  <a:pt x="410" y="151"/>
                  <a:pt x="409" y="151"/>
                </a:cubicBezTo>
                <a:cubicBezTo>
                  <a:pt x="409" y="151"/>
                  <a:pt x="409" y="151"/>
                  <a:pt x="408" y="151"/>
                </a:cubicBezTo>
                <a:cubicBezTo>
                  <a:pt x="410" y="155"/>
                  <a:pt x="403" y="149"/>
                  <a:pt x="407" y="150"/>
                </a:cubicBezTo>
                <a:cubicBezTo>
                  <a:pt x="407" y="150"/>
                  <a:pt x="406" y="151"/>
                  <a:pt x="407" y="152"/>
                </a:cubicBezTo>
                <a:cubicBezTo>
                  <a:pt x="408" y="152"/>
                  <a:pt x="407" y="151"/>
                  <a:pt x="408" y="151"/>
                </a:cubicBezTo>
                <a:cubicBezTo>
                  <a:pt x="409" y="151"/>
                  <a:pt x="411" y="152"/>
                  <a:pt x="409" y="153"/>
                </a:cubicBezTo>
                <a:cubicBezTo>
                  <a:pt x="411" y="154"/>
                  <a:pt x="410" y="153"/>
                  <a:pt x="411" y="152"/>
                </a:cubicBezTo>
                <a:cubicBezTo>
                  <a:pt x="412" y="152"/>
                  <a:pt x="413" y="152"/>
                  <a:pt x="413" y="152"/>
                </a:cubicBezTo>
                <a:cubicBezTo>
                  <a:pt x="413" y="152"/>
                  <a:pt x="414" y="153"/>
                  <a:pt x="414" y="153"/>
                </a:cubicBezTo>
                <a:cubicBezTo>
                  <a:pt x="415" y="153"/>
                  <a:pt x="414" y="152"/>
                  <a:pt x="414" y="152"/>
                </a:cubicBezTo>
                <a:cubicBezTo>
                  <a:pt x="414" y="152"/>
                  <a:pt x="414" y="149"/>
                  <a:pt x="416" y="151"/>
                </a:cubicBezTo>
                <a:cubicBezTo>
                  <a:pt x="418" y="152"/>
                  <a:pt x="414" y="155"/>
                  <a:pt x="416" y="155"/>
                </a:cubicBezTo>
                <a:cubicBezTo>
                  <a:pt x="417" y="155"/>
                  <a:pt x="419" y="151"/>
                  <a:pt x="419" y="155"/>
                </a:cubicBezTo>
                <a:cubicBezTo>
                  <a:pt x="420" y="155"/>
                  <a:pt x="420" y="154"/>
                  <a:pt x="420" y="154"/>
                </a:cubicBezTo>
                <a:cubicBezTo>
                  <a:pt x="421" y="156"/>
                  <a:pt x="426" y="165"/>
                  <a:pt x="428" y="164"/>
                </a:cubicBezTo>
                <a:cubicBezTo>
                  <a:pt x="428" y="167"/>
                  <a:pt x="432" y="170"/>
                  <a:pt x="433" y="172"/>
                </a:cubicBezTo>
                <a:cubicBezTo>
                  <a:pt x="433" y="172"/>
                  <a:pt x="433" y="172"/>
                  <a:pt x="433" y="172"/>
                </a:cubicBezTo>
                <a:cubicBezTo>
                  <a:pt x="434" y="172"/>
                  <a:pt x="434" y="172"/>
                  <a:pt x="435" y="172"/>
                </a:cubicBezTo>
                <a:cubicBezTo>
                  <a:pt x="435" y="173"/>
                  <a:pt x="434" y="173"/>
                  <a:pt x="434" y="173"/>
                </a:cubicBezTo>
                <a:cubicBezTo>
                  <a:pt x="434" y="174"/>
                  <a:pt x="435" y="175"/>
                  <a:pt x="436" y="173"/>
                </a:cubicBezTo>
                <a:cubicBezTo>
                  <a:pt x="435" y="175"/>
                  <a:pt x="437" y="174"/>
                  <a:pt x="437" y="176"/>
                </a:cubicBezTo>
                <a:cubicBezTo>
                  <a:pt x="437" y="178"/>
                  <a:pt x="438" y="177"/>
                  <a:pt x="440" y="176"/>
                </a:cubicBezTo>
                <a:cubicBezTo>
                  <a:pt x="439" y="176"/>
                  <a:pt x="439" y="177"/>
                  <a:pt x="439" y="177"/>
                </a:cubicBezTo>
                <a:cubicBezTo>
                  <a:pt x="440" y="177"/>
                  <a:pt x="442" y="177"/>
                  <a:pt x="442" y="176"/>
                </a:cubicBezTo>
                <a:cubicBezTo>
                  <a:pt x="443" y="176"/>
                  <a:pt x="444" y="176"/>
                  <a:pt x="445" y="176"/>
                </a:cubicBezTo>
                <a:cubicBezTo>
                  <a:pt x="444" y="176"/>
                  <a:pt x="444" y="175"/>
                  <a:pt x="443" y="175"/>
                </a:cubicBezTo>
                <a:cubicBezTo>
                  <a:pt x="445" y="175"/>
                  <a:pt x="445" y="174"/>
                  <a:pt x="445" y="173"/>
                </a:cubicBezTo>
                <a:cubicBezTo>
                  <a:pt x="444" y="173"/>
                  <a:pt x="444" y="173"/>
                  <a:pt x="444" y="173"/>
                </a:cubicBezTo>
                <a:cubicBezTo>
                  <a:pt x="445" y="172"/>
                  <a:pt x="441" y="173"/>
                  <a:pt x="440" y="174"/>
                </a:cubicBezTo>
                <a:cubicBezTo>
                  <a:pt x="439" y="172"/>
                  <a:pt x="441" y="173"/>
                  <a:pt x="441" y="172"/>
                </a:cubicBezTo>
                <a:cubicBezTo>
                  <a:pt x="440" y="173"/>
                  <a:pt x="439" y="172"/>
                  <a:pt x="438" y="170"/>
                </a:cubicBezTo>
                <a:cubicBezTo>
                  <a:pt x="439" y="171"/>
                  <a:pt x="443" y="172"/>
                  <a:pt x="443" y="170"/>
                </a:cubicBezTo>
                <a:cubicBezTo>
                  <a:pt x="443" y="170"/>
                  <a:pt x="443" y="171"/>
                  <a:pt x="444" y="170"/>
                </a:cubicBezTo>
                <a:cubicBezTo>
                  <a:pt x="443" y="170"/>
                  <a:pt x="442" y="169"/>
                  <a:pt x="441" y="168"/>
                </a:cubicBezTo>
                <a:cubicBezTo>
                  <a:pt x="440" y="168"/>
                  <a:pt x="438" y="169"/>
                  <a:pt x="439" y="167"/>
                </a:cubicBezTo>
                <a:cubicBezTo>
                  <a:pt x="441" y="168"/>
                  <a:pt x="438" y="165"/>
                  <a:pt x="438" y="164"/>
                </a:cubicBezTo>
                <a:cubicBezTo>
                  <a:pt x="439" y="166"/>
                  <a:pt x="442" y="166"/>
                  <a:pt x="444" y="168"/>
                </a:cubicBezTo>
                <a:cubicBezTo>
                  <a:pt x="443" y="167"/>
                  <a:pt x="443" y="166"/>
                  <a:pt x="443" y="166"/>
                </a:cubicBezTo>
                <a:cubicBezTo>
                  <a:pt x="443" y="164"/>
                  <a:pt x="441" y="164"/>
                  <a:pt x="440" y="164"/>
                </a:cubicBezTo>
                <a:cubicBezTo>
                  <a:pt x="441" y="163"/>
                  <a:pt x="441" y="162"/>
                  <a:pt x="441" y="161"/>
                </a:cubicBezTo>
                <a:cubicBezTo>
                  <a:pt x="442" y="162"/>
                  <a:pt x="441" y="164"/>
                  <a:pt x="443" y="163"/>
                </a:cubicBezTo>
                <a:cubicBezTo>
                  <a:pt x="443" y="163"/>
                  <a:pt x="443" y="162"/>
                  <a:pt x="443" y="162"/>
                </a:cubicBezTo>
                <a:cubicBezTo>
                  <a:pt x="445" y="163"/>
                  <a:pt x="444" y="167"/>
                  <a:pt x="446" y="167"/>
                </a:cubicBezTo>
                <a:cubicBezTo>
                  <a:pt x="446" y="169"/>
                  <a:pt x="447" y="167"/>
                  <a:pt x="447" y="166"/>
                </a:cubicBezTo>
                <a:cubicBezTo>
                  <a:pt x="447" y="164"/>
                  <a:pt x="445" y="164"/>
                  <a:pt x="446" y="162"/>
                </a:cubicBezTo>
                <a:cubicBezTo>
                  <a:pt x="446" y="163"/>
                  <a:pt x="447" y="163"/>
                  <a:pt x="447" y="164"/>
                </a:cubicBezTo>
                <a:cubicBezTo>
                  <a:pt x="447" y="164"/>
                  <a:pt x="448" y="164"/>
                  <a:pt x="448" y="164"/>
                </a:cubicBezTo>
                <a:cubicBezTo>
                  <a:pt x="448" y="164"/>
                  <a:pt x="448" y="166"/>
                  <a:pt x="448" y="167"/>
                </a:cubicBezTo>
                <a:cubicBezTo>
                  <a:pt x="448" y="168"/>
                  <a:pt x="448" y="171"/>
                  <a:pt x="450" y="169"/>
                </a:cubicBezTo>
                <a:cubicBezTo>
                  <a:pt x="449" y="170"/>
                  <a:pt x="450" y="172"/>
                  <a:pt x="451" y="171"/>
                </a:cubicBezTo>
                <a:cubicBezTo>
                  <a:pt x="451" y="172"/>
                  <a:pt x="452" y="172"/>
                  <a:pt x="451" y="173"/>
                </a:cubicBezTo>
                <a:cubicBezTo>
                  <a:pt x="452" y="174"/>
                  <a:pt x="452" y="172"/>
                  <a:pt x="452" y="171"/>
                </a:cubicBezTo>
                <a:cubicBezTo>
                  <a:pt x="451" y="169"/>
                  <a:pt x="452" y="169"/>
                  <a:pt x="450" y="168"/>
                </a:cubicBezTo>
                <a:cubicBezTo>
                  <a:pt x="451" y="168"/>
                  <a:pt x="452" y="168"/>
                  <a:pt x="452" y="169"/>
                </a:cubicBezTo>
                <a:cubicBezTo>
                  <a:pt x="453" y="168"/>
                  <a:pt x="452" y="167"/>
                  <a:pt x="451" y="166"/>
                </a:cubicBezTo>
                <a:cubicBezTo>
                  <a:pt x="452" y="167"/>
                  <a:pt x="452" y="166"/>
                  <a:pt x="453" y="167"/>
                </a:cubicBezTo>
                <a:cubicBezTo>
                  <a:pt x="454" y="166"/>
                  <a:pt x="454" y="161"/>
                  <a:pt x="453" y="160"/>
                </a:cubicBezTo>
                <a:cubicBezTo>
                  <a:pt x="453" y="161"/>
                  <a:pt x="453" y="161"/>
                  <a:pt x="452" y="162"/>
                </a:cubicBezTo>
                <a:cubicBezTo>
                  <a:pt x="452" y="161"/>
                  <a:pt x="452" y="161"/>
                  <a:pt x="451" y="160"/>
                </a:cubicBezTo>
                <a:cubicBezTo>
                  <a:pt x="451" y="161"/>
                  <a:pt x="451" y="161"/>
                  <a:pt x="451" y="162"/>
                </a:cubicBezTo>
                <a:cubicBezTo>
                  <a:pt x="451" y="162"/>
                  <a:pt x="451" y="162"/>
                  <a:pt x="451" y="162"/>
                </a:cubicBezTo>
                <a:cubicBezTo>
                  <a:pt x="451" y="160"/>
                  <a:pt x="450" y="161"/>
                  <a:pt x="450" y="162"/>
                </a:cubicBezTo>
                <a:cubicBezTo>
                  <a:pt x="449" y="161"/>
                  <a:pt x="449" y="161"/>
                  <a:pt x="449" y="160"/>
                </a:cubicBezTo>
                <a:cubicBezTo>
                  <a:pt x="449" y="160"/>
                  <a:pt x="450" y="160"/>
                  <a:pt x="451" y="160"/>
                </a:cubicBezTo>
                <a:cubicBezTo>
                  <a:pt x="452" y="158"/>
                  <a:pt x="448" y="159"/>
                  <a:pt x="447" y="158"/>
                </a:cubicBezTo>
                <a:cubicBezTo>
                  <a:pt x="450" y="159"/>
                  <a:pt x="445" y="155"/>
                  <a:pt x="444" y="155"/>
                </a:cubicBezTo>
                <a:cubicBezTo>
                  <a:pt x="444" y="159"/>
                  <a:pt x="439" y="154"/>
                  <a:pt x="437" y="155"/>
                </a:cubicBezTo>
                <a:cubicBezTo>
                  <a:pt x="437" y="155"/>
                  <a:pt x="436" y="154"/>
                  <a:pt x="436" y="153"/>
                </a:cubicBezTo>
                <a:cubicBezTo>
                  <a:pt x="436" y="153"/>
                  <a:pt x="437" y="153"/>
                  <a:pt x="437" y="153"/>
                </a:cubicBezTo>
                <a:cubicBezTo>
                  <a:pt x="437" y="153"/>
                  <a:pt x="437" y="153"/>
                  <a:pt x="437" y="153"/>
                </a:cubicBezTo>
                <a:cubicBezTo>
                  <a:pt x="438" y="155"/>
                  <a:pt x="442" y="155"/>
                  <a:pt x="443" y="156"/>
                </a:cubicBezTo>
                <a:cubicBezTo>
                  <a:pt x="443" y="155"/>
                  <a:pt x="443" y="154"/>
                  <a:pt x="444" y="155"/>
                </a:cubicBezTo>
                <a:cubicBezTo>
                  <a:pt x="445" y="154"/>
                  <a:pt x="445" y="154"/>
                  <a:pt x="446" y="155"/>
                </a:cubicBezTo>
                <a:cubicBezTo>
                  <a:pt x="446" y="154"/>
                  <a:pt x="447" y="154"/>
                  <a:pt x="448" y="154"/>
                </a:cubicBezTo>
                <a:cubicBezTo>
                  <a:pt x="448" y="154"/>
                  <a:pt x="448" y="155"/>
                  <a:pt x="448" y="155"/>
                </a:cubicBezTo>
                <a:cubicBezTo>
                  <a:pt x="448" y="154"/>
                  <a:pt x="448" y="154"/>
                  <a:pt x="448" y="153"/>
                </a:cubicBezTo>
                <a:cubicBezTo>
                  <a:pt x="449" y="154"/>
                  <a:pt x="450" y="154"/>
                  <a:pt x="450" y="152"/>
                </a:cubicBezTo>
                <a:cubicBezTo>
                  <a:pt x="448" y="152"/>
                  <a:pt x="446" y="152"/>
                  <a:pt x="445" y="152"/>
                </a:cubicBezTo>
                <a:cubicBezTo>
                  <a:pt x="444" y="152"/>
                  <a:pt x="442" y="151"/>
                  <a:pt x="442" y="150"/>
                </a:cubicBezTo>
                <a:cubicBezTo>
                  <a:pt x="442" y="150"/>
                  <a:pt x="442" y="148"/>
                  <a:pt x="442" y="149"/>
                </a:cubicBezTo>
                <a:cubicBezTo>
                  <a:pt x="441" y="148"/>
                  <a:pt x="438" y="148"/>
                  <a:pt x="436" y="148"/>
                </a:cubicBezTo>
                <a:cubicBezTo>
                  <a:pt x="434" y="148"/>
                  <a:pt x="433" y="145"/>
                  <a:pt x="432" y="145"/>
                </a:cubicBezTo>
                <a:cubicBezTo>
                  <a:pt x="432" y="145"/>
                  <a:pt x="432" y="145"/>
                  <a:pt x="433" y="145"/>
                </a:cubicBezTo>
                <a:cubicBezTo>
                  <a:pt x="432" y="144"/>
                  <a:pt x="431" y="144"/>
                  <a:pt x="430" y="143"/>
                </a:cubicBezTo>
                <a:cubicBezTo>
                  <a:pt x="430" y="143"/>
                  <a:pt x="431" y="143"/>
                  <a:pt x="431" y="142"/>
                </a:cubicBezTo>
                <a:cubicBezTo>
                  <a:pt x="431" y="143"/>
                  <a:pt x="432" y="144"/>
                  <a:pt x="433" y="144"/>
                </a:cubicBezTo>
                <a:cubicBezTo>
                  <a:pt x="433" y="143"/>
                  <a:pt x="432" y="142"/>
                  <a:pt x="432" y="141"/>
                </a:cubicBezTo>
                <a:cubicBezTo>
                  <a:pt x="432" y="142"/>
                  <a:pt x="432" y="142"/>
                  <a:pt x="431" y="142"/>
                </a:cubicBezTo>
                <a:cubicBezTo>
                  <a:pt x="432" y="140"/>
                  <a:pt x="431" y="139"/>
                  <a:pt x="430" y="139"/>
                </a:cubicBezTo>
                <a:cubicBezTo>
                  <a:pt x="431" y="136"/>
                  <a:pt x="427" y="138"/>
                  <a:pt x="426" y="136"/>
                </a:cubicBezTo>
                <a:cubicBezTo>
                  <a:pt x="426" y="134"/>
                  <a:pt x="424" y="135"/>
                  <a:pt x="423" y="133"/>
                </a:cubicBezTo>
                <a:cubicBezTo>
                  <a:pt x="422" y="131"/>
                  <a:pt x="421" y="129"/>
                  <a:pt x="420" y="127"/>
                </a:cubicBezTo>
                <a:cubicBezTo>
                  <a:pt x="419" y="126"/>
                  <a:pt x="418" y="125"/>
                  <a:pt x="418" y="125"/>
                </a:cubicBezTo>
                <a:cubicBezTo>
                  <a:pt x="417" y="124"/>
                  <a:pt x="415" y="123"/>
                  <a:pt x="414" y="121"/>
                </a:cubicBezTo>
                <a:cubicBezTo>
                  <a:pt x="414" y="120"/>
                  <a:pt x="414" y="120"/>
                  <a:pt x="414" y="119"/>
                </a:cubicBezTo>
                <a:cubicBezTo>
                  <a:pt x="413" y="119"/>
                  <a:pt x="412" y="119"/>
                  <a:pt x="412" y="118"/>
                </a:cubicBezTo>
                <a:cubicBezTo>
                  <a:pt x="412" y="118"/>
                  <a:pt x="412" y="116"/>
                  <a:pt x="412" y="116"/>
                </a:cubicBezTo>
                <a:cubicBezTo>
                  <a:pt x="412" y="115"/>
                  <a:pt x="412" y="115"/>
                  <a:pt x="411" y="114"/>
                </a:cubicBezTo>
                <a:cubicBezTo>
                  <a:pt x="411" y="111"/>
                  <a:pt x="407" y="111"/>
                  <a:pt x="407" y="109"/>
                </a:cubicBezTo>
                <a:cubicBezTo>
                  <a:pt x="407" y="111"/>
                  <a:pt x="405" y="111"/>
                  <a:pt x="404" y="109"/>
                </a:cubicBezTo>
                <a:cubicBezTo>
                  <a:pt x="403" y="108"/>
                  <a:pt x="404" y="106"/>
                  <a:pt x="403" y="105"/>
                </a:cubicBezTo>
                <a:cubicBezTo>
                  <a:pt x="403" y="108"/>
                  <a:pt x="402" y="106"/>
                  <a:pt x="402" y="106"/>
                </a:cubicBezTo>
                <a:cubicBezTo>
                  <a:pt x="402" y="106"/>
                  <a:pt x="402" y="105"/>
                  <a:pt x="401" y="105"/>
                </a:cubicBezTo>
                <a:cubicBezTo>
                  <a:pt x="401" y="105"/>
                  <a:pt x="400" y="107"/>
                  <a:pt x="401" y="107"/>
                </a:cubicBezTo>
                <a:cubicBezTo>
                  <a:pt x="399" y="106"/>
                  <a:pt x="398" y="103"/>
                  <a:pt x="397" y="105"/>
                </a:cubicBezTo>
                <a:cubicBezTo>
                  <a:pt x="396" y="104"/>
                  <a:pt x="395" y="103"/>
                  <a:pt x="395" y="102"/>
                </a:cubicBezTo>
                <a:cubicBezTo>
                  <a:pt x="396" y="104"/>
                  <a:pt x="398" y="104"/>
                  <a:pt x="400" y="103"/>
                </a:cubicBezTo>
                <a:cubicBezTo>
                  <a:pt x="400" y="107"/>
                  <a:pt x="402" y="102"/>
                  <a:pt x="402" y="105"/>
                </a:cubicBezTo>
                <a:cubicBezTo>
                  <a:pt x="404" y="102"/>
                  <a:pt x="404" y="108"/>
                  <a:pt x="405" y="109"/>
                </a:cubicBezTo>
                <a:cubicBezTo>
                  <a:pt x="406" y="110"/>
                  <a:pt x="406" y="108"/>
                  <a:pt x="407" y="108"/>
                </a:cubicBezTo>
                <a:cubicBezTo>
                  <a:pt x="408" y="108"/>
                  <a:pt x="408" y="110"/>
                  <a:pt x="410" y="110"/>
                </a:cubicBezTo>
                <a:cubicBezTo>
                  <a:pt x="412" y="110"/>
                  <a:pt x="413" y="113"/>
                  <a:pt x="413" y="115"/>
                </a:cubicBezTo>
                <a:cubicBezTo>
                  <a:pt x="413" y="117"/>
                  <a:pt x="414" y="118"/>
                  <a:pt x="416" y="119"/>
                </a:cubicBezTo>
                <a:cubicBezTo>
                  <a:pt x="417" y="118"/>
                  <a:pt x="416" y="120"/>
                  <a:pt x="416" y="121"/>
                </a:cubicBezTo>
                <a:cubicBezTo>
                  <a:pt x="417" y="122"/>
                  <a:pt x="417" y="122"/>
                  <a:pt x="419" y="123"/>
                </a:cubicBezTo>
                <a:cubicBezTo>
                  <a:pt x="419" y="123"/>
                  <a:pt x="420" y="124"/>
                  <a:pt x="421" y="124"/>
                </a:cubicBezTo>
                <a:cubicBezTo>
                  <a:pt x="421" y="125"/>
                  <a:pt x="421" y="127"/>
                  <a:pt x="421" y="127"/>
                </a:cubicBezTo>
                <a:cubicBezTo>
                  <a:pt x="422" y="128"/>
                  <a:pt x="424" y="126"/>
                  <a:pt x="424" y="125"/>
                </a:cubicBezTo>
                <a:cubicBezTo>
                  <a:pt x="425" y="127"/>
                  <a:pt x="423" y="126"/>
                  <a:pt x="423" y="128"/>
                </a:cubicBezTo>
                <a:cubicBezTo>
                  <a:pt x="422" y="128"/>
                  <a:pt x="423" y="130"/>
                  <a:pt x="424" y="130"/>
                </a:cubicBezTo>
                <a:cubicBezTo>
                  <a:pt x="425" y="131"/>
                  <a:pt x="426" y="132"/>
                  <a:pt x="426" y="131"/>
                </a:cubicBezTo>
                <a:cubicBezTo>
                  <a:pt x="427" y="131"/>
                  <a:pt x="427" y="130"/>
                  <a:pt x="428" y="130"/>
                </a:cubicBezTo>
                <a:cubicBezTo>
                  <a:pt x="427" y="132"/>
                  <a:pt x="427" y="132"/>
                  <a:pt x="428" y="134"/>
                </a:cubicBezTo>
                <a:cubicBezTo>
                  <a:pt x="429" y="133"/>
                  <a:pt x="429" y="133"/>
                  <a:pt x="429" y="132"/>
                </a:cubicBezTo>
                <a:cubicBezTo>
                  <a:pt x="431" y="132"/>
                  <a:pt x="428" y="135"/>
                  <a:pt x="431" y="135"/>
                </a:cubicBezTo>
                <a:cubicBezTo>
                  <a:pt x="431" y="135"/>
                  <a:pt x="431" y="135"/>
                  <a:pt x="430" y="135"/>
                </a:cubicBezTo>
                <a:cubicBezTo>
                  <a:pt x="432" y="136"/>
                  <a:pt x="432" y="135"/>
                  <a:pt x="433" y="135"/>
                </a:cubicBezTo>
                <a:cubicBezTo>
                  <a:pt x="431" y="137"/>
                  <a:pt x="434" y="139"/>
                  <a:pt x="435" y="140"/>
                </a:cubicBezTo>
                <a:cubicBezTo>
                  <a:pt x="435" y="141"/>
                  <a:pt x="436" y="148"/>
                  <a:pt x="438" y="145"/>
                </a:cubicBezTo>
                <a:cubicBezTo>
                  <a:pt x="437" y="145"/>
                  <a:pt x="438" y="145"/>
                  <a:pt x="438" y="144"/>
                </a:cubicBezTo>
                <a:cubicBezTo>
                  <a:pt x="439" y="144"/>
                  <a:pt x="439" y="143"/>
                  <a:pt x="438" y="142"/>
                </a:cubicBezTo>
                <a:cubicBezTo>
                  <a:pt x="439" y="141"/>
                  <a:pt x="439" y="142"/>
                  <a:pt x="439" y="141"/>
                </a:cubicBezTo>
                <a:cubicBezTo>
                  <a:pt x="438" y="139"/>
                  <a:pt x="437" y="140"/>
                  <a:pt x="437" y="137"/>
                </a:cubicBezTo>
                <a:cubicBezTo>
                  <a:pt x="438" y="137"/>
                  <a:pt x="439" y="140"/>
                  <a:pt x="440" y="141"/>
                </a:cubicBezTo>
                <a:cubicBezTo>
                  <a:pt x="440" y="140"/>
                  <a:pt x="442" y="139"/>
                  <a:pt x="443" y="139"/>
                </a:cubicBezTo>
                <a:cubicBezTo>
                  <a:pt x="442" y="140"/>
                  <a:pt x="441" y="141"/>
                  <a:pt x="440" y="141"/>
                </a:cubicBezTo>
                <a:cubicBezTo>
                  <a:pt x="441" y="142"/>
                  <a:pt x="440" y="145"/>
                  <a:pt x="440" y="144"/>
                </a:cubicBezTo>
                <a:cubicBezTo>
                  <a:pt x="441" y="145"/>
                  <a:pt x="441" y="146"/>
                  <a:pt x="442" y="143"/>
                </a:cubicBezTo>
                <a:cubicBezTo>
                  <a:pt x="442" y="144"/>
                  <a:pt x="443" y="145"/>
                  <a:pt x="443" y="145"/>
                </a:cubicBezTo>
                <a:cubicBezTo>
                  <a:pt x="442" y="145"/>
                  <a:pt x="442" y="146"/>
                  <a:pt x="442" y="146"/>
                </a:cubicBezTo>
                <a:cubicBezTo>
                  <a:pt x="443" y="146"/>
                  <a:pt x="444" y="147"/>
                  <a:pt x="445" y="147"/>
                </a:cubicBezTo>
                <a:cubicBezTo>
                  <a:pt x="446" y="147"/>
                  <a:pt x="447" y="150"/>
                  <a:pt x="446" y="148"/>
                </a:cubicBezTo>
                <a:cubicBezTo>
                  <a:pt x="447" y="147"/>
                  <a:pt x="448" y="147"/>
                  <a:pt x="448" y="147"/>
                </a:cubicBezTo>
                <a:cubicBezTo>
                  <a:pt x="448" y="147"/>
                  <a:pt x="448" y="148"/>
                  <a:pt x="448" y="148"/>
                </a:cubicBezTo>
                <a:cubicBezTo>
                  <a:pt x="449" y="148"/>
                  <a:pt x="449" y="147"/>
                  <a:pt x="449" y="146"/>
                </a:cubicBezTo>
                <a:cubicBezTo>
                  <a:pt x="449" y="147"/>
                  <a:pt x="448" y="147"/>
                  <a:pt x="447" y="146"/>
                </a:cubicBezTo>
                <a:cubicBezTo>
                  <a:pt x="449" y="146"/>
                  <a:pt x="448" y="145"/>
                  <a:pt x="446" y="145"/>
                </a:cubicBezTo>
                <a:cubicBezTo>
                  <a:pt x="447" y="145"/>
                  <a:pt x="447" y="145"/>
                  <a:pt x="448" y="145"/>
                </a:cubicBezTo>
                <a:cubicBezTo>
                  <a:pt x="447" y="144"/>
                  <a:pt x="446" y="144"/>
                  <a:pt x="446" y="143"/>
                </a:cubicBezTo>
                <a:cubicBezTo>
                  <a:pt x="447" y="143"/>
                  <a:pt x="448" y="143"/>
                  <a:pt x="449" y="144"/>
                </a:cubicBezTo>
                <a:cubicBezTo>
                  <a:pt x="448" y="142"/>
                  <a:pt x="446" y="143"/>
                  <a:pt x="447" y="140"/>
                </a:cubicBezTo>
                <a:cubicBezTo>
                  <a:pt x="447" y="141"/>
                  <a:pt x="448" y="142"/>
                  <a:pt x="449" y="141"/>
                </a:cubicBezTo>
                <a:cubicBezTo>
                  <a:pt x="449" y="142"/>
                  <a:pt x="449" y="142"/>
                  <a:pt x="449" y="142"/>
                </a:cubicBezTo>
                <a:cubicBezTo>
                  <a:pt x="449" y="142"/>
                  <a:pt x="449" y="142"/>
                  <a:pt x="449" y="141"/>
                </a:cubicBezTo>
                <a:cubicBezTo>
                  <a:pt x="449" y="142"/>
                  <a:pt x="450" y="142"/>
                  <a:pt x="450" y="142"/>
                </a:cubicBezTo>
                <a:cubicBezTo>
                  <a:pt x="450" y="141"/>
                  <a:pt x="450" y="140"/>
                  <a:pt x="449" y="140"/>
                </a:cubicBezTo>
                <a:cubicBezTo>
                  <a:pt x="448" y="139"/>
                  <a:pt x="448" y="139"/>
                  <a:pt x="448" y="139"/>
                </a:cubicBezTo>
                <a:cubicBezTo>
                  <a:pt x="448" y="139"/>
                  <a:pt x="448" y="138"/>
                  <a:pt x="449" y="138"/>
                </a:cubicBezTo>
                <a:cubicBezTo>
                  <a:pt x="448" y="138"/>
                  <a:pt x="448" y="138"/>
                  <a:pt x="447" y="138"/>
                </a:cubicBezTo>
                <a:cubicBezTo>
                  <a:pt x="447" y="137"/>
                  <a:pt x="447" y="136"/>
                  <a:pt x="448" y="135"/>
                </a:cubicBezTo>
                <a:cubicBezTo>
                  <a:pt x="448" y="136"/>
                  <a:pt x="448" y="138"/>
                  <a:pt x="450" y="138"/>
                </a:cubicBezTo>
                <a:cubicBezTo>
                  <a:pt x="450" y="137"/>
                  <a:pt x="449" y="136"/>
                  <a:pt x="449" y="135"/>
                </a:cubicBezTo>
                <a:cubicBezTo>
                  <a:pt x="449" y="136"/>
                  <a:pt x="449" y="136"/>
                  <a:pt x="450" y="136"/>
                </a:cubicBezTo>
                <a:cubicBezTo>
                  <a:pt x="449" y="135"/>
                  <a:pt x="450" y="135"/>
                  <a:pt x="451" y="135"/>
                </a:cubicBezTo>
                <a:cubicBezTo>
                  <a:pt x="450" y="134"/>
                  <a:pt x="450" y="134"/>
                  <a:pt x="449" y="134"/>
                </a:cubicBezTo>
                <a:cubicBezTo>
                  <a:pt x="448" y="134"/>
                  <a:pt x="447" y="134"/>
                  <a:pt x="446" y="133"/>
                </a:cubicBezTo>
                <a:cubicBezTo>
                  <a:pt x="447" y="132"/>
                  <a:pt x="448" y="134"/>
                  <a:pt x="449" y="133"/>
                </a:cubicBezTo>
                <a:cubicBezTo>
                  <a:pt x="450" y="133"/>
                  <a:pt x="448" y="132"/>
                  <a:pt x="449" y="131"/>
                </a:cubicBezTo>
                <a:cubicBezTo>
                  <a:pt x="448" y="130"/>
                  <a:pt x="448" y="130"/>
                  <a:pt x="447" y="129"/>
                </a:cubicBezTo>
                <a:cubicBezTo>
                  <a:pt x="447" y="130"/>
                  <a:pt x="447" y="130"/>
                  <a:pt x="447" y="130"/>
                </a:cubicBezTo>
                <a:cubicBezTo>
                  <a:pt x="446" y="130"/>
                  <a:pt x="447" y="130"/>
                  <a:pt x="446" y="130"/>
                </a:cubicBezTo>
                <a:cubicBezTo>
                  <a:pt x="446" y="129"/>
                  <a:pt x="445" y="130"/>
                  <a:pt x="444" y="129"/>
                </a:cubicBezTo>
                <a:cubicBezTo>
                  <a:pt x="447" y="129"/>
                  <a:pt x="441" y="128"/>
                  <a:pt x="441" y="127"/>
                </a:cubicBezTo>
                <a:cubicBezTo>
                  <a:pt x="442" y="127"/>
                  <a:pt x="444" y="127"/>
                  <a:pt x="445" y="127"/>
                </a:cubicBezTo>
                <a:cubicBezTo>
                  <a:pt x="446" y="128"/>
                  <a:pt x="447" y="129"/>
                  <a:pt x="447" y="128"/>
                </a:cubicBezTo>
                <a:cubicBezTo>
                  <a:pt x="448" y="129"/>
                  <a:pt x="448" y="129"/>
                  <a:pt x="449" y="129"/>
                </a:cubicBezTo>
                <a:cubicBezTo>
                  <a:pt x="449" y="130"/>
                  <a:pt x="450" y="130"/>
                  <a:pt x="450" y="131"/>
                </a:cubicBezTo>
                <a:cubicBezTo>
                  <a:pt x="451" y="131"/>
                  <a:pt x="451" y="130"/>
                  <a:pt x="450" y="129"/>
                </a:cubicBezTo>
                <a:cubicBezTo>
                  <a:pt x="452" y="129"/>
                  <a:pt x="452" y="131"/>
                  <a:pt x="451" y="132"/>
                </a:cubicBezTo>
                <a:cubicBezTo>
                  <a:pt x="452" y="132"/>
                  <a:pt x="452" y="132"/>
                  <a:pt x="452" y="131"/>
                </a:cubicBezTo>
                <a:cubicBezTo>
                  <a:pt x="453" y="131"/>
                  <a:pt x="453" y="131"/>
                  <a:pt x="453" y="131"/>
                </a:cubicBezTo>
                <a:cubicBezTo>
                  <a:pt x="453" y="130"/>
                  <a:pt x="454" y="127"/>
                  <a:pt x="453" y="126"/>
                </a:cubicBezTo>
                <a:cubicBezTo>
                  <a:pt x="453" y="126"/>
                  <a:pt x="453" y="127"/>
                  <a:pt x="453" y="127"/>
                </a:cubicBezTo>
                <a:cubicBezTo>
                  <a:pt x="453" y="125"/>
                  <a:pt x="452" y="127"/>
                  <a:pt x="451" y="127"/>
                </a:cubicBezTo>
                <a:cubicBezTo>
                  <a:pt x="451" y="127"/>
                  <a:pt x="451" y="127"/>
                  <a:pt x="451" y="126"/>
                </a:cubicBezTo>
                <a:cubicBezTo>
                  <a:pt x="450" y="127"/>
                  <a:pt x="449" y="125"/>
                  <a:pt x="448" y="124"/>
                </a:cubicBezTo>
                <a:cubicBezTo>
                  <a:pt x="450" y="124"/>
                  <a:pt x="450" y="124"/>
                  <a:pt x="450" y="125"/>
                </a:cubicBezTo>
                <a:cubicBezTo>
                  <a:pt x="451" y="125"/>
                  <a:pt x="451" y="126"/>
                  <a:pt x="452" y="126"/>
                </a:cubicBezTo>
                <a:cubicBezTo>
                  <a:pt x="452" y="126"/>
                  <a:pt x="452" y="125"/>
                  <a:pt x="451" y="125"/>
                </a:cubicBezTo>
                <a:cubicBezTo>
                  <a:pt x="452" y="125"/>
                  <a:pt x="452" y="125"/>
                  <a:pt x="453" y="126"/>
                </a:cubicBezTo>
                <a:cubicBezTo>
                  <a:pt x="453" y="124"/>
                  <a:pt x="449" y="122"/>
                  <a:pt x="448" y="122"/>
                </a:cubicBezTo>
                <a:cubicBezTo>
                  <a:pt x="447" y="122"/>
                  <a:pt x="447" y="122"/>
                  <a:pt x="446" y="122"/>
                </a:cubicBezTo>
                <a:cubicBezTo>
                  <a:pt x="446" y="122"/>
                  <a:pt x="446" y="122"/>
                  <a:pt x="447" y="121"/>
                </a:cubicBezTo>
                <a:cubicBezTo>
                  <a:pt x="446" y="121"/>
                  <a:pt x="446" y="121"/>
                  <a:pt x="445" y="121"/>
                </a:cubicBezTo>
                <a:cubicBezTo>
                  <a:pt x="445" y="122"/>
                  <a:pt x="445" y="123"/>
                  <a:pt x="445" y="123"/>
                </a:cubicBezTo>
                <a:cubicBezTo>
                  <a:pt x="445" y="123"/>
                  <a:pt x="445" y="122"/>
                  <a:pt x="444" y="122"/>
                </a:cubicBezTo>
                <a:cubicBezTo>
                  <a:pt x="443" y="122"/>
                  <a:pt x="445" y="121"/>
                  <a:pt x="444" y="121"/>
                </a:cubicBezTo>
                <a:cubicBezTo>
                  <a:pt x="444" y="120"/>
                  <a:pt x="442" y="120"/>
                  <a:pt x="442" y="119"/>
                </a:cubicBezTo>
                <a:cubicBezTo>
                  <a:pt x="442" y="119"/>
                  <a:pt x="442" y="120"/>
                  <a:pt x="442" y="120"/>
                </a:cubicBezTo>
                <a:cubicBezTo>
                  <a:pt x="442" y="120"/>
                  <a:pt x="441" y="120"/>
                  <a:pt x="441" y="120"/>
                </a:cubicBezTo>
                <a:cubicBezTo>
                  <a:pt x="442" y="119"/>
                  <a:pt x="441" y="118"/>
                  <a:pt x="440" y="118"/>
                </a:cubicBezTo>
                <a:cubicBezTo>
                  <a:pt x="441" y="120"/>
                  <a:pt x="439" y="121"/>
                  <a:pt x="439" y="122"/>
                </a:cubicBezTo>
                <a:cubicBezTo>
                  <a:pt x="438" y="121"/>
                  <a:pt x="439" y="120"/>
                  <a:pt x="440" y="119"/>
                </a:cubicBezTo>
                <a:cubicBezTo>
                  <a:pt x="440" y="119"/>
                  <a:pt x="439" y="118"/>
                  <a:pt x="439" y="118"/>
                </a:cubicBezTo>
                <a:cubicBezTo>
                  <a:pt x="438" y="119"/>
                  <a:pt x="438" y="119"/>
                  <a:pt x="437" y="119"/>
                </a:cubicBezTo>
                <a:cubicBezTo>
                  <a:pt x="437" y="119"/>
                  <a:pt x="438" y="118"/>
                  <a:pt x="438" y="118"/>
                </a:cubicBezTo>
                <a:cubicBezTo>
                  <a:pt x="438" y="118"/>
                  <a:pt x="437" y="118"/>
                  <a:pt x="437" y="118"/>
                </a:cubicBezTo>
                <a:cubicBezTo>
                  <a:pt x="438" y="118"/>
                  <a:pt x="440" y="118"/>
                  <a:pt x="440" y="117"/>
                </a:cubicBezTo>
                <a:cubicBezTo>
                  <a:pt x="439" y="116"/>
                  <a:pt x="436" y="115"/>
                  <a:pt x="436" y="115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7"/>
                  <a:pt x="436" y="117"/>
                  <a:pt x="436" y="118"/>
                </a:cubicBezTo>
                <a:cubicBezTo>
                  <a:pt x="435" y="118"/>
                  <a:pt x="435" y="117"/>
                  <a:pt x="435" y="117"/>
                </a:cubicBezTo>
                <a:cubicBezTo>
                  <a:pt x="434" y="117"/>
                  <a:pt x="434" y="117"/>
                  <a:pt x="433" y="117"/>
                </a:cubicBezTo>
                <a:cubicBezTo>
                  <a:pt x="434" y="117"/>
                  <a:pt x="435" y="116"/>
                  <a:pt x="435" y="115"/>
                </a:cubicBezTo>
                <a:cubicBezTo>
                  <a:pt x="435" y="115"/>
                  <a:pt x="434" y="115"/>
                  <a:pt x="434" y="115"/>
                </a:cubicBezTo>
                <a:cubicBezTo>
                  <a:pt x="435" y="114"/>
                  <a:pt x="435" y="114"/>
                  <a:pt x="434" y="114"/>
                </a:cubicBezTo>
                <a:cubicBezTo>
                  <a:pt x="434" y="113"/>
                  <a:pt x="434" y="112"/>
                  <a:pt x="435" y="112"/>
                </a:cubicBezTo>
                <a:cubicBezTo>
                  <a:pt x="435" y="113"/>
                  <a:pt x="435" y="113"/>
                  <a:pt x="435" y="114"/>
                </a:cubicBezTo>
                <a:cubicBezTo>
                  <a:pt x="435" y="114"/>
                  <a:pt x="436" y="114"/>
                  <a:pt x="436" y="114"/>
                </a:cubicBezTo>
                <a:cubicBezTo>
                  <a:pt x="435" y="112"/>
                  <a:pt x="434" y="109"/>
                  <a:pt x="430" y="109"/>
                </a:cubicBezTo>
                <a:cubicBezTo>
                  <a:pt x="431" y="108"/>
                  <a:pt x="432" y="106"/>
                  <a:pt x="431" y="106"/>
                </a:cubicBezTo>
                <a:cubicBezTo>
                  <a:pt x="429" y="104"/>
                  <a:pt x="429" y="108"/>
                  <a:pt x="429" y="108"/>
                </a:cubicBezTo>
                <a:cubicBezTo>
                  <a:pt x="429" y="107"/>
                  <a:pt x="427" y="105"/>
                  <a:pt x="426" y="105"/>
                </a:cubicBezTo>
                <a:cubicBezTo>
                  <a:pt x="424" y="104"/>
                  <a:pt x="425" y="106"/>
                  <a:pt x="426" y="107"/>
                </a:cubicBezTo>
                <a:cubicBezTo>
                  <a:pt x="426" y="107"/>
                  <a:pt x="425" y="107"/>
                  <a:pt x="424" y="106"/>
                </a:cubicBezTo>
                <a:cubicBezTo>
                  <a:pt x="425" y="109"/>
                  <a:pt x="423" y="110"/>
                  <a:pt x="426" y="112"/>
                </a:cubicBezTo>
                <a:cubicBezTo>
                  <a:pt x="423" y="112"/>
                  <a:pt x="424" y="109"/>
                  <a:pt x="422" y="109"/>
                </a:cubicBezTo>
                <a:cubicBezTo>
                  <a:pt x="427" y="109"/>
                  <a:pt x="421" y="105"/>
                  <a:pt x="421" y="104"/>
                </a:cubicBezTo>
                <a:cubicBezTo>
                  <a:pt x="418" y="103"/>
                  <a:pt x="416" y="105"/>
                  <a:pt x="413" y="102"/>
                </a:cubicBezTo>
                <a:cubicBezTo>
                  <a:pt x="413" y="103"/>
                  <a:pt x="412" y="103"/>
                  <a:pt x="412" y="103"/>
                </a:cubicBezTo>
                <a:cubicBezTo>
                  <a:pt x="414" y="100"/>
                  <a:pt x="408" y="101"/>
                  <a:pt x="407" y="101"/>
                </a:cubicBezTo>
                <a:cubicBezTo>
                  <a:pt x="408" y="100"/>
                  <a:pt x="408" y="100"/>
                  <a:pt x="409" y="101"/>
                </a:cubicBezTo>
                <a:cubicBezTo>
                  <a:pt x="409" y="100"/>
                  <a:pt x="409" y="98"/>
                  <a:pt x="409" y="98"/>
                </a:cubicBezTo>
                <a:cubicBezTo>
                  <a:pt x="409" y="98"/>
                  <a:pt x="409" y="99"/>
                  <a:pt x="410" y="99"/>
                </a:cubicBezTo>
                <a:cubicBezTo>
                  <a:pt x="411" y="96"/>
                  <a:pt x="404" y="91"/>
                  <a:pt x="403" y="93"/>
                </a:cubicBezTo>
                <a:cubicBezTo>
                  <a:pt x="403" y="90"/>
                  <a:pt x="408" y="93"/>
                  <a:pt x="406" y="88"/>
                </a:cubicBezTo>
                <a:cubicBezTo>
                  <a:pt x="405" y="83"/>
                  <a:pt x="403" y="88"/>
                  <a:pt x="400" y="88"/>
                </a:cubicBezTo>
                <a:cubicBezTo>
                  <a:pt x="398" y="88"/>
                  <a:pt x="398" y="89"/>
                  <a:pt x="397" y="90"/>
                </a:cubicBezTo>
                <a:cubicBezTo>
                  <a:pt x="396" y="90"/>
                  <a:pt x="395" y="90"/>
                  <a:pt x="393" y="91"/>
                </a:cubicBezTo>
                <a:cubicBezTo>
                  <a:pt x="392" y="91"/>
                  <a:pt x="390" y="90"/>
                  <a:pt x="389" y="90"/>
                </a:cubicBezTo>
                <a:cubicBezTo>
                  <a:pt x="387" y="90"/>
                  <a:pt x="386" y="90"/>
                  <a:pt x="385" y="89"/>
                </a:cubicBezTo>
                <a:cubicBezTo>
                  <a:pt x="386" y="89"/>
                  <a:pt x="388" y="90"/>
                  <a:pt x="389" y="89"/>
                </a:cubicBezTo>
                <a:cubicBezTo>
                  <a:pt x="391" y="90"/>
                  <a:pt x="388" y="87"/>
                  <a:pt x="387" y="86"/>
                </a:cubicBezTo>
                <a:cubicBezTo>
                  <a:pt x="386" y="85"/>
                  <a:pt x="385" y="83"/>
                  <a:pt x="384" y="82"/>
                </a:cubicBezTo>
                <a:cubicBezTo>
                  <a:pt x="386" y="83"/>
                  <a:pt x="387" y="84"/>
                  <a:pt x="388" y="86"/>
                </a:cubicBezTo>
                <a:cubicBezTo>
                  <a:pt x="388" y="84"/>
                  <a:pt x="387" y="81"/>
                  <a:pt x="388" y="79"/>
                </a:cubicBezTo>
                <a:cubicBezTo>
                  <a:pt x="388" y="78"/>
                  <a:pt x="390" y="77"/>
                  <a:pt x="390" y="76"/>
                </a:cubicBezTo>
                <a:cubicBezTo>
                  <a:pt x="390" y="75"/>
                  <a:pt x="389" y="74"/>
                  <a:pt x="388" y="73"/>
                </a:cubicBezTo>
                <a:cubicBezTo>
                  <a:pt x="389" y="73"/>
                  <a:pt x="390" y="74"/>
                  <a:pt x="390" y="74"/>
                </a:cubicBezTo>
                <a:cubicBezTo>
                  <a:pt x="391" y="73"/>
                  <a:pt x="392" y="72"/>
                  <a:pt x="390" y="71"/>
                </a:cubicBezTo>
                <a:cubicBezTo>
                  <a:pt x="392" y="71"/>
                  <a:pt x="392" y="70"/>
                  <a:pt x="391" y="69"/>
                </a:cubicBezTo>
                <a:cubicBezTo>
                  <a:pt x="392" y="68"/>
                  <a:pt x="394" y="66"/>
                  <a:pt x="393" y="65"/>
                </a:cubicBezTo>
                <a:cubicBezTo>
                  <a:pt x="393" y="65"/>
                  <a:pt x="394" y="65"/>
                  <a:pt x="394" y="65"/>
                </a:cubicBezTo>
                <a:cubicBezTo>
                  <a:pt x="396" y="66"/>
                  <a:pt x="394" y="65"/>
                  <a:pt x="395" y="66"/>
                </a:cubicBezTo>
                <a:cubicBezTo>
                  <a:pt x="395" y="66"/>
                  <a:pt x="394" y="67"/>
                  <a:pt x="395" y="68"/>
                </a:cubicBezTo>
                <a:cubicBezTo>
                  <a:pt x="395" y="68"/>
                  <a:pt x="395" y="68"/>
                  <a:pt x="397" y="68"/>
                </a:cubicBezTo>
                <a:cubicBezTo>
                  <a:pt x="396" y="68"/>
                  <a:pt x="399" y="66"/>
                  <a:pt x="399" y="66"/>
                </a:cubicBezTo>
                <a:cubicBezTo>
                  <a:pt x="399" y="66"/>
                  <a:pt x="397" y="63"/>
                  <a:pt x="396" y="63"/>
                </a:cubicBezTo>
                <a:cubicBezTo>
                  <a:pt x="397" y="62"/>
                  <a:pt x="397" y="63"/>
                  <a:pt x="397" y="62"/>
                </a:cubicBezTo>
                <a:cubicBezTo>
                  <a:pt x="398" y="64"/>
                  <a:pt x="401" y="64"/>
                  <a:pt x="400" y="61"/>
                </a:cubicBezTo>
                <a:cubicBezTo>
                  <a:pt x="401" y="62"/>
                  <a:pt x="404" y="61"/>
                  <a:pt x="405" y="59"/>
                </a:cubicBezTo>
                <a:cubicBezTo>
                  <a:pt x="406" y="57"/>
                  <a:pt x="405" y="53"/>
                  <a:pt x="405" y="50"/>
                </a:cubicBezTo>
                <a:cubicBezTo>
                  <a:pt x="405" y="49"/>
                  <a:pt x="405" y="48"/>
                  <a:pt x="403" y="46"/>
                </a:cubicBezTo>
                <a:cubicBezTo>
                  <a:pt x="402" y="45"/>
                  <a:pt x="400" y="43"/>
                  <a:pt x="399" y="42"/>
                </a:cubicBezTo>
                <a:cubicBezTo>
                  <a:pt x="397" y="40"/>
                  <a:pt x="396" y="41"/>
                  <a:pt x="394" y="39"/>
                </a:cubicBezTo>
                <a:cubicBezTo>
                  <a:pt x="391" y="38"/>
                  <a:pt x="393" y="37"/>
                  <a:pt x="392" y="35"/>
                </a:cubicBezTo>
                <a:cubicBezTo>
                  <a:pt x="389" y="31"/>
                  <a:pt x="382" y="34"/>
                  <a:pt x="379" y="31"/>
                </a:cubicBezTo>
                <a:cubicBezTo>
                  <a:pt x="378" y="31"/>
                  <a:pt x="378" y="29"/>
                  <a:pt x="377" y="29"/>
                </a:cubicBezTo>
                <a:cubicBezTo>
                  <a:pt x="377" y="28"/>
                  <a:pt x="376" y="28"/>
                  <a:pt x="375" y="27"/>
                </a:cubicBezTo>
                <a:cubicBezTo>
                  <a:pt x="374" y="24"/>
                  <a:pt x="377" y="23"/>
                  <a:pt x="378" y="22"/>
                </a:cubicBezTo>
                <a:cubicBezTo>
                  <a:pt x="381" y="19"/>
                  <a:pt x="375" y="17"/>
                  <a:pt x="374" y="15"/>
                </a:cubicBezTo>
                <a:cubicBezTo>
                  <a:pt x="373" y="14"/>
                  <a:pt x="373" y="14"/>
                  <a:pt x="372" y="13"/>
                </a:cubicBezTo>
                <a:cubicBezTo>
                  <a:pt x="371" y="13"/>
                  <a:pt x="369" y="13"/>
                  <a:pt x="368" y="13"/>
                </a:cubicBezTo>
                <a:cubicBezTo>
                  <a:pt x="367" y="12"/>
                  <a:pt x="364" y="11"/>
                  <a:pt x="363" y="12"/>
                </a:cubicBezTo>
                <a:cubicBezTo>
                  <a:pt x="360" y="14"/>
                  <a:pt x="359" y="19"/>
                  <a:pt x="358" y="22"/>
                </a:cubicBezTo>
                <a:cubicBezTo>
                  <a:pt x="358" y="23"/>
                  <a:pt x="357" y="26"/>
                  <a:pt x="357" y="27"/>
                </a:cubicBezTo>
                <a:cubicBezTo>
                  <a:pt x="355" y="27"/>
                  <a:pt x="348" y="20"/>
                  <a:pt x="346" y="18"/>
                </a:cubicBezTo>
                <a:cubicBezTo>
                  <a:pt x="339" y="12"/>
                  <a:pt x="332" y="6"/>
                  <a:pt x="325" y="0"/>
                </a:cubicBezTo>
                <a:cubicBezTo>
                  <a:pt x="325" y="2"/>
                  <a:pt x="324" y="9"/>
                  <a:pt x="325" y="9"/>
                </a:cubicBezTo>
                <a:cubicBezTo>
                  <a:pt x="326" y="9"/>
                  <a:pt x="321" y="16"/>
                  <a:pt x="321" y="17"/>
                </a:cubicBezTo>
                <a:cubicBezTo>
                  <a:pt x="321" y="17"/>
                  <a:pt x="321" y="19"/>
                  <a:pt x="321" y="19"/>
                </a:cubicBezTo>
                <a:cubicBezTo>
                  <a:pt x="321" y="21"/>
                  <a:pt x="320" y="21"/>
                  <a:pt x="320" y="22"/>
                </a:cubicBezTo>
                <a:cubicBezTo>
                  <a:pt x="320" y="23"/>
                  <a:pt x="321" y="23"/>
                  <a:pt x="321" y="24"/>
                </a:cubicBezTo>
                <a:cubicBezTo>
                  <a:pt x="321" y="25"/>
                  <a:pt x="321" y="24"/>
                  <a:pt x="320" y="25"/>
                </a:cubicBezTo>
                <a:cubicBezTo>
                  <a:pt x="319" y="27"/>
                  <a:pt x="318" y="28"/>
                  <a:pt x="316" y="29"/>
                </a:cubicBezTo>
                <a:cubicBezTo>
                  <a:pt x="315" y="30"/>
                  <a:pt x="315" y="31"/>
                  <a:pt x="314" y="32"/>
                </a:cubicBezTo>
                <a:cubicBezTo>
                  <a:pt x="313" y="33"/>
                  <a:pt x="313" y="33"/>
                  <a:pt x="312" y="34"/>
                </a:cubicBezTo>
                <a:cubicBezTo>
                  <a:pt x="312" y="34"/>
                  <a:pt x="312" y="34"/>
                  <a:pt x="312" y="34"/>
                </a:cubicBezTo>
                <a:cubicBezTo>
                  <a:pt x="311" y="35"/>
                  <a:pt x="313" y="35"/>
                  <a:pt x="312" y="36"/>
                </a:cubicBezTo>
                <a:cubicBezTo>
                  <a:pt x="312" y="37"/>
                  <a:pt x="310" y="40"/>
                  <a:pt x="309" y="40"/>
                </a:cubicBezTo>
                <a:cubicBezTo>
                  <a:pt x="309" y="40"/>
                  <a:pt x="308" y="38"/>
                  <a:pt x="308" y="39"/>
                </a:cubicBezTo>
                <a:cubicBezTo>
                  <a:pt x="307" y="42"/>
                  <a:pt x="304" y="43"/>
                  <a:pt x="302" y="45"/>
                </a:cubicBezTo>
                <a:cubicBezTo>
                  <a:pt x="303" y="41"/>
                  <a:pt x="299" y="45"/>
                  <a:pt x="298" y="46"/>
                </a:cubicBezTo>
                <a:cubicBezTo>
                  <a:pt x="296" y="49"/>
                  <a:pt x="294" y="53"/>
                  <a:pt x="293" y="57"/>
                </a:cubicBezTo>
                <a:cubicBezTo>
                  <a:pt x="291" y="54"/>
                  <a:pt x="288" y="52"/>
                  <a:pt x="285" y="49"/>
                </a:cubicBezTo>
                <a:cubicBezTo>
                  <a:pt x="285" y="51"/>
                  <a:pt x="284" y="52"/>
                  <a:pt x="284" y="54"/>
                </a:cubicBezTo>
                <a:cubicBezTo>
                  <a:pt x="284" y="55"/>
                  <a:pt x="282" y="54"/>
                  <a:pt x="282" y="55"/>
                </a:cubicBezTo>
                <a:cubicBezTo>
                  <a:pt x="281" y="55"/>
                  <a:pt x="282" y="57"/>
                  <a:pt x="281" y="58"/>
                </a:cubicBezTo>
                <a:cubicBezTo>
                  <a:pt x="279" y="60"/>
                  <a:pt x="281" y="62"/>
                  <a:pt x="280" y="64"/>
                </a:cubicBezTo>
                <a:cubicBezTo>
                  <a:pt x="279" y="66"/>
                  <a:pt x="278" y="64"/>
                  <a:pt x="277" y="66"/>
                </a:cubicBezTo>
                <a:cubicBezTo>
                  <a:pt x="275" y="70"/>
                  <a:pt x="274" y="75"/>
                  <a:pt x="272" y="79"/>
                </a:cubicBezTo>
                <a:cubicBezTo>
                  <a:pt x="271" y="80"/>
                  <a:pt x="268" y="84"/>
                  <a:pt x="267" y="84"/>
                </a:cubicBezTo>
                <a:cubicBezTo>
                  <a:pt x="265" y="85"/>
                  <a:pt x="262" y="83"/>
                  <a:pt x="260" y="82"/>
                </a:cubicBezTo>
                <a:cubicBezTo>
                  <a:pt x="256" y="81"/>
                  <a:pt x="256" y="80"/>
                  <a:pt x="254" y="77"/>
                </a:cubicBezTo>
                <a:cubicBezTo>
                  <a:pt x="253" y="74"/>
                  <a:pt x="252" y="73"/>
                  <a:pt x="249" y="72"/>
                </a:cubicBezTo>
                <a:cubicBezTo>
                  <a:pt x="246" y="70"/>
                  <a:pt x="246" y="69"/>
                  <a:pt x="245" y="72"/>
                </a:cubicBezTo>
                <a:cubicBezTo>
                  <a:pt x="244" y="74"/>
                  <a:pt x="245" y="75"/>
                  <a:pt x="245" y="76"/>
                </a:cubicBezTo>
                <a:cubicBezTo>
                  <a:pt x="244" y="78"/>
                  <a:pt x="243" y="78"/>
                  <a:pt x="243" y="80"/>
                </a:cubicBezTo>
                <a:cubicBezTo>
                  <a:pt x="242" y="82"/>
                  <a:pt x="243" y="82"/>
                  <a:pt x="242" y="84"/>
                </a:cubicBezTo>
                <a:cubicBezTo>
                  <a:pt x="241" y="86"/>
                  <a:pt x="241" y="88"/>
                  <a:pt x="240" y="89"/>
                </a:cubicBezTo>
                <a:cubicBezTo>
                  <a:pt x="240" y="89"/>
                  <a:pt x="239" y="89"/>
                  <a:pt x="238" y="89"/>
                </a:cubicBezTo>
                <a:cubicBezTo>
                  <a:pt x="238" y="90"/>
                  <a:pt x="237" y="91"/>
                  <a:pt x="237" y="91"/>
                </a:cubicBezTo>
                <a:cubicBezTo>
                  <a:pt x="235" y="94"/>
                  <a:pt x="238" y="94"/>
                  <a:pt x="237" y="96"/>
                </a:cubicBezTo>
                <a:cubicBezTo>
                  <a:pt x="236" y="97"/>
                  <a:pt x="234" y="98"/>
                  <a:pt x="233" y="99"/>
                </a:cubicBezTo>
                <a:cubicBezTo>
                  <a:pt x="231" y="101"/>
                  <a:pt x="229" y="103"/>
                  <a:pt x="229" y="106"/>
                </a:cubicBezTo>
                <a:cubicBezTo>
                  <a:pt x="228" y="107"/>
                  <a:pt x="228" y="107"/>
                  <a:pt x="228" y="108"/>
                </a:cubicBezTo>
                <a:cubicBezTo>
                  <a:pt x="227" y="109"/>
                  <a:pt x="229" y="108"/>
                  <a:pt x="228" y="109"/>
                </a:cubicBezTo>
                <a:cubicBezTo>
                  <a:pt x="228" y="111"/>
                  <a:pt x="226" y="114"/>
                  <a:pt x="225" y="115"/>
                </a:cubicBezTo>
                <a:cubicBezTo>
                  <a:pt x="224" y="119"/>
                  <a:pt x="220" y="121"/>
                  <a:pt x="218" y="124"/>
                </a:cubicBezTo>
                <a:cubicBezTo>
                  <a:pt x="215" y="127"/>
                  <a:pt x="213" y="129"/>
                  <a:pt x="210" y="133"/>
                </a:cubicBezTo>
                <a:cubicBezTo>
                  <a:pt x="210" y="134"/>
                  <a:pt x="210" y="135"/>
                  <a:pt x="210" y="135"/>
                </a:cubicBezTo>
                <a:cubicBezTo>
                  <a:pt x="210" y="136"/>
                  <a:pt x="208" y="137"/>
                  <a:pt x="208" y="138"/>
                </a:cubicBezTo>
                <a:cubicBezTo>
                  <a:pt x="208" y="139"/>
                  <a:pt x="209" y="139"/>
                  <a:pt x="208" y="140"/>
                </a:cubicBezTo>
                <a:cubicBezTo>
                  <a:pt x="207" y="141"/>
                  <a:pt x="207" y="142"/>
                  <a:pt x="205" y="142"/>
                </a:cubicBezTo>
                <a:cubicBezTo>
                  <a:pt x="206" y="143"/>
                  <a:pt x="207" y="145"/>
                  <a:pt x="208" y="146"/>
                </a:cubicBezTo>
                <a:cubicBezTo>
                  <a:pt x="210" y="147"/>
                  <a:pt x="211" y="147"/>
                  <a:pt x="210" y="148"/>
                </a:cubicBezTo>
                <a:cubicBezTo>
                  <a:pt x="209" y="150"/>
                  <a:pt x="207" y="150"/>
                  <a:pt x="206" y="151"/>
                </a:cubicBezTo>
                <a:cubicBezTo>
                  <a:pt x="205" y="152"/>
                  <a:pt x="204" y="152"/>
                  <a:pt x="204" y="153"/>
                </a:cubicBezTo>
                <a:cubicBezTo>
                  <a:pt x="205" y="154"/>
                  <a:pt x="205" y="154"/>
                  <a:pt x="204" y="155"/>
                </a:cubicBezTo>
                <a:cubicBezTo>
                  <a:pt x="205" y="155"/>
                  <a:pt x="207" y="154"/>
                  <a:pt x="207" y="155"/>
                </a:cubicBezTo>
                <a:cubicBezTo>
                  <a:pt x="207" y="156"/>
                  <a:pt x="206" y="157"/>
                  <a:pt x="205" y="157"/>
                </a:cubicBezTo>
                <a:cubicBezTo>
                  <a:pt x="204" y="158"/>
                  <a:pt x="202" y="159"/>
                  <a:pt x="201" y="160"/>
                </a:cubicBezTo>
                <a:cubicBezTo>
                  <a:pt x="200" y="160"/>
                  <a:pt x="196" y="164"/>
                  <a:pt x="195" y="163"/>
                </a:cubicBezTo>
                <a:cubicBezTo>
                  <a:pt x="193" y="163"/>
                  <a:pt x="195" y="160"/>
                  <a:pt x="193" y="159"/>
                </a:cubicBezTo>
                <a:cubicBezTo>
                  <a:pt x="191" y="158"/>
                  <a:pt x="182" y="165"/>
                  <a:pt x="181" y="166"/>
                </a:cubicBezTo>
                <a:cubicBezTo>
                  <a:pt x="178" y="168"/>
                  <a:pt x="177" y="168"/>
                  <a:pt x="176" y="166"/>
                </a:cubicBezTo>
                <a:cubicBezTo>
                  <a:pt x="174" y="165"/>
                  <a:pt x="173" y="164"/>
                  <a:pt x="172" y="163"/>
                </a:cubicBezTo>
                <a:cubicBezTo>
                  <a:pt x="171" y="164"/>
                  <a:pt x="170" y="166"/>
                  <a:pt x="170" y="167"/>
                </a:cubicBezTo>
                <a:cubicBezTo>
                  <a:pt x="170" y="168"/>
                  <a:pt x="172" y="168"/>
                  <a:pt x="172" y="170"/>
                </a:cubicBezTo>
                <a:cubicBezTo>
                  <a:pt x="171" y="172"/>
                  <a:pt x="167" y="174"/>
                  <a:pt x="165" y="174"/>
                </a:cubicBezTo>
                <a:cubicBezTo>
                  <a:pt x="164" y="174"/>
                  <a:pt x="164" y="173"/>
                  <a:pt x="163" y="173"/>
                </a:cubicBezTo>
                <a:cubicBezTo>
                  <a:pt x="162" y="174"/>
                  <a:pt x="160" y="174"/>
                  <a:pt x="158" y="175"/>
                </a:cubicBezTo>
                <a:cubicBezTo>
                  <a:pt x="155" y="175"/>
                  <a:pt x="153" y="177"/>
                  <a:pt x="150" y="178"/>
                </a:cubicBezTo>
                <a:cubicBezTo>
                  <a:pt x="148" y="179"/>
                  <a:pt x="145" y="175"/>
                  <a:pt x="144" y="174"/>
                </a:cubicBezTo>
                <a:cubicBezTo>
                  <a:pt x="143" y="173"/>
                  <a:pt x="142" y="172"/>
                  <a:pt x="141" y="171"/>
                </a:cubicBezTo>
                <a:cubicBezTo>
                  <a:pt x="141" y="170"/>
                  <a:pt x="141" y="171"/>
                  <a:pt x="140" y="172"/>
                </a:cubicBezTo>
                <a:cubicBezTo>
                  <a:pt x="138" y="173"/>
                  <a:pt x="138" y="175"/>
                  <a:pt x="137" y="176"/>
                </a:cubicBezTo>
                <a:cubicBezTo>
                  <a:pt x="136" y="177"/>
                  <a:pt x="133" y="177"/>
                  <a:pt x="132" y="177"/>
                </a:cubicBezTo>
                <a:cubicBezTo>
                  <a:pt x="132" y="178"/>
                  <a:pt x="131" y="179"/>
                  <a:pt x="131" y="180"/>
                </a:cubicBezTo>
                <a:cubicBezTo>
                  <a:pt x="129" y="181"/>
                  <a:pt x="128" y="181"/>
                  <a:pt x="126" y="181"/>
                </a:cubicBezTo>
                <a:cubicBezTo>
                  <a:pt x="122" y="181"/>
                  <a:pt x="121" y="181"/>
                  <a:pt x="118" y="178"/>
                </a:cubicBezTo>
                <a:cubicBezTo>
                  <a:pt x="118" y="177"/>
                  <a:pt x="117" y="176"/>
                  <a:pt x="115" y="175"/>
                </a:cubicBezTo>
                <a:cubicBezTo>
                  <a:pt x="113" y="175"/>
                  <a:pt x="112" y="175"/>
                  <a:pt x="111" y="174"/>
                </a:cubicBezTo>
                <a:cubicBezTo>
                  <a:pt x="111" y="174"/>
                  <a:pt x="111" y="173"/>
                  <a:pt x="110" y="172"/>
                </a:cubicBezTo>
                <a:cubicBezTo>
                  <a:pt x="110" y="172"/>
                  <a:pt x="109" y="171"/>
                  <a:pt x="108" y="171"/>
                </a:cubicBezTo>
                <a:cubicBezTo>
                  <a:pt x="107" y="170"/>
                  <a:pt x="106" y="169"/>
                  <a:pt x="106" y="167"/>
                </a:cubicBezTo>
                <a:cubicBezTo>
                  <a:pt x="106" y="165"/>
                  <a:pt x="107" y="164"/>
                  <a:pt x="106" y="162"/>
                </a:cubicBezTo>
                <a:cubicBezTo>
                  <a:pt x="105" y="161"/>
                  <a:pt x="102" y="161"/>
                  <a:pt x="102" y="159"/>
                </a:cubicBezTo>
                <a:cubicBezTo>
                  <a:pt x="102" y="158"/>
                  <a:pt x="105" y="158"/>
                  <a:pt x="105" y="157"/>
                </a:cubicBezTo>
                <a:cubicBezTo>
                  <a:pt x="106" y="156"/>
                  <a:pt x="107" y="156"/>
                  <a:pt x="105" y="156"/>
                </a:cubicBezTo>
                <a:cubicBezTo>
                  <a:pt x="106" y="156"/>
                  <a:pt x="105" y="154"/>
                  <a:pt x="104" y="155"/>
                </a:cubicBezTo>
                <a:cubicBezTo>
                  <a:pt x="98" y="160"/>
                  <a:pt x="93" y="165"/>
                  <a:pt x="87" y="170"/>
                </a:cubicBezTo>
                <a:cubicBezTo>
                  <a:pt x="85" y="171"/>
                  <a:pt x="83" y="174"/>
                  <a:pt x="81" y="176"/>
                </a:cubicBezTo>
                <a:cubicBezTo>
                  <a:pt x="78" y="177"/>
                  <a:pt x="75" y="178"/>
                  <a:pt x="72" y="179"/>
                </a:cubicBezTo>
                <a:cubicBezTo>
                  <a:pt x="68" y="181"/>
                  <a:pt x="65" y="184"/>
                  <a:pt x="61" y="186"/>
                </a:cubicBezTo>
                <a:cubicBezTo>
                  <a:pt x="58" y="188"/>
                  <a:pt x="58" y="189"/>
                  <a:pt x="58" y="192"/>
                </a:cubicBezTo>
                <a:cubicBezTo>
                  <a:pt x="57" y="194"/>
                  <a:pt x="57" y="195"/>
                  <a:pt x="55" y="196"/>
                </a:cubicBezTo>
                <a:cubicBezTo>
                  <a:pt x="54" y="197"/>
                  <a:pt x="53" y="196"/>
                  <a:pt x="52" y="197"/>
                </a:cubicBezTo>
                <a:cubicBezTo>
                  <a:pt x="52" y="197"/>
                  <a:pt x="51" y="198"/>
                  <a:pt x="50" y="199"/>
                </a:cubicBezTo>
                <a:cubicBezTo>
                  <a:pt x="48" y="200"/>
                  <a:pt x="50" y="201"/>
                  <a:pt x="49" y="203"/>
                </a:cubicBezTo>
                <a:cubicBezTo>
                  <a:pt x="49" y="206"/>
                  <a:pt x="47" y="207"/>
                  <a:pt x="45" y="208"/>
                </a:cubicBezTo>
                <a:cubicBezTo>
                  <a:pt x="44" y="208"/>
                  <a:pt x="42" y="209"/>
                  <a:pt x="41" y="209"/>
                </a:cubicBezTo>
                <a:cubicBezTo>
                  <a:pt x="40" y="209"/>
                  <a:pt x="41" y="210"/>
                  <a:pt x="40" y="210"/>
                </a:cubicBezTo>
                <a:cubicBezTo>
                  <a:pt x="39" y="209"/>
                  <a:pt x="39" y="209"/>
                  <a:pt x="39" y="209"/>
                </a:cubicBezTo>
                <a:cubicBezTo>
                  <a:pt x="37" y="209"/>
                  <a:pt x="35" y="210"/>
                  <a:pt x="35" y="212"/>
                </a:cubicBezTo>
                <a:cubicBezTo>
                  <a:pt x="35" y="213"/>
                  <a:pt x="34" y="214"/>
                  <a:pt x="34" y="214"/>
                </a:cubicBezTo>
                <a:cubicBezTo>
                  <a:pt x="32" y="215"/>
                  <a:pt x="33" y="216"/>
                  <a:pt x="33" y="217"/>
                </a:cubicBezTo>
                <a:cubicBezTo>
                  <a:pt x="33" y="218"/>
                  <a:pt x="24" y="220"/>
                  <a:pt x="23" y="220"/>
                </a:cubicBezTo>
                <a:cubicBezTo>
                  <a:pt x="20" y="221"/>
                  <a:pt x="18" y="223"/>
                  <a:pt x="15" y="224"/>
                </a:cubicBezTo>
                <a:cubicBezTo>
                  <a:pt x="14" y="224"/>
                  <a:pt x="13" y="224"/>
                  <a:pt x="12" y="224"/>
                </a:cubicBezTo>
                <a:cubicBezTo>
                  <a:pt x="9" y="224"/>
                  <a:pt x="8" y="225"/>
                  <a:pt x="6" y="226"/>
                </a:cubicBezTo>
                <a:cubicBezTo>
                  <a:pt x="4" y="227"/>
                  <a:pt x="1" y="227"/>
                  <a:pt x="0" y="229"/>
                </a:cubicBezTo>
                <a:cubicBezTo>
                  <a:pt x="21" y="230"/>
                  <a:pt x="41" y="230"/>
                  <a:pt x="62" y="230"/>
                </a:cubicBezTo>
                <a:cubicBezTo>
                  <a:pt x="73" y="230"/>
                  <a:pt x="83" y="230"/>
                  <a:pt x="93" y="230"/>
                </a:cubicBezTo>
                <a:cubicBezTo>
                  <a:pt x="96" y="230"/>
                  <a:pt x="99" y="230"/>
                  <a:pt x="103" y="230"/>
                </a:cubicBezTo>
                <a:cubicBezTo>
                  <a:pt x="104" y="230"/>
                  <a:pt x="105" y="230"/>
                  <a:pt x="106" y="230"/>
                </a:cubicBezTo>
                <a:cubicBezTo>
                  <a:pt x="106" y="230"/>
                  <a:pt x="106" y="228"/>
                  <a:pt x="107" y="228"/>
                </a:cubicBezTo>
                <a:cubicBezTo>
                  <a:pt x="113" y="228"/>
                  <a:pt x="119" y="228"/>
                  <a:pt x="125" y="228"/>
                </a:cubicBezTo>
                <a:cubicBezTo>
                  <a:pt x="123" y="228"/>
                  <a:pt x="122" y="229"/>
                  <a:pt x="122" y="230"/>
                </a:cubicBezTo>
                <a:cubicBezTo>
                  <a:pt x="134" y="231"/>
                  <a:pt x="146" y="232"/>
                  <a:pt x="159" y="232"/>
                </a:cubicBezTo>
                <a:cubicBezTo>
                  <a:pt x="169" y="233"/>
                  <a:pt x="180" y="233"/>
                  <a:pt x="190" y="233"/>
                </a:cubicBezTo>
                <a:cubicBezTo>
                  <a:pt x="215" y="234"/>
                  <a:pt x="239" y="234"/>
                  <a:pt x="264" y="234"/>
                </a:cubicBezTo>
                <a:cubicBezTo>
                  <a:pt x="312" y="234"/>
                  <a:pt x="360" y="234"/>
                  <a:pt x="409" y="234"/>
                </a:cubicBezTo>
                <a:cubicBezTo>
                  <a:pt x="424" y="234"/>
                  <a:pt x="440" y="233"/>
                  <a:pt x="456" y="233"/>
                </a:cubicBezTo>
                <a:cubicBezTo>
                  <a:pt x="457" y="233"/>
                  <a:pt x="466" y="234"/>
                  <a:pt x="466" y="233"/>
                </a:cubicBezTo>
                <a:cubicBezTo>
                  <a:pt x="467" y="232"/>
                  <a:pt x="465" y="231"/>
                  <a:pt x="465" y="230"/>
                </a:cubicBezTo>
                <a:cubicBezTo>
                  <a:pt x="464" y="228"/>
                  <a:pt x="465" y="230"/>
                  <a:pt x="466" y="231"/>
                </a:cubicBezTo>
                <a:cubicBezTo>
                  <a:pt x="467" y="232"/>
                  <a:pt x="468" y="234"/>
                  <a:pt x="469" y="233"/>
                </a:cubicBezTo>
                <a:cubicBezTo>
                  <a:pt x="469" y="232"/>
                  <a:pt x="469" y="227"/>
                  <a:pt x="469" y="226"/>
                </a:cubicBezTo>
                <a:cubicBezTo>
                  <a:pt x="469" y="225"/>
                  <a:pt x="470" y="223"/>
                  <a:pt x="470" y="220"/>
                </a:cubicBezTo>
                <a:cubicBezTo>
                  <a:pt x="470" y="220"/>
                  <a:pt x="471" y="220"/>
                  <a:pt x="471" y="220"/>
                </a:cubicBezTo>
                <a:cubicBezTo>
                  <a:pt x="474" y="222"/>
                  <a:pt x="473" y="227"/>
                  <a:pt x="475" y="230"/>
                </a:cubicBezTo>
                <a:cubicBezTo>
                  <a:pt x="475" y="230"/>
                  <a:pt x="475" y="231"/>
                  <a:pt x="475" y="232"/>
                </a:cubicBezTo>
                <a:cubicBezTo>
                  <a:pt x="475" y="232"/>
                  <a:pt x="475" y="231"/>
                  <a:pt x="475" y="231"/>
                </a:cubicBezTo>
                <a:cubicBezTo>
                  <a:pt x="475" y="232"/>
                  <a:pt x="474" y="232"/>
                  <a:pt x="475" y="233"/>
                </a:cubicBezTo>
                <a:cubicBezTo>
                  <a:pt x="475" y="233"/>
                  <a:pt x="475" y="233"/>
                  <a:pt x="475" y="233"/>
                </a:cubicBezTo>
                <a:cubicBezTo>
                  <a:pt x="475" y="233"/>
                  <a:pt x="476" y="233"/>
                  <a:pt x="476" y="233"/>
                </a:cubicBezTo>
                <a:cubicBezTo>
                  <a:pt x="476" y="232"/>
                  <a:pt x="476" y="231"/>
                  <a:pt x="476" y="230"/>
                </a:cubicBezTo>
              </a:path>
            </a:pathLst>
          </a:custGeom>
          <a:solidFill>
            <a:schemeClr val="tx1">
              <a:alpha val="28000"/>
            </a:schemeClr>
          </a:solidFill>
          <a:ln w="317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de-DE" dirty="0"/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B00D490E-E79D-A949-94CE-2770C7EC6C91}"/>
              </a:ext>
            </a:extLst>
          </p:cNvPr>
          <p:cNvSpPr txBox="1"/>
          <p:nvPr/>
        </p:nvSpPr>
        <p:spPr>
          <a:xfrm>
            <a:off x="4097128" y="3572508"/>
            <a:ext cx="63655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COVID-19 MODELS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50CCB-5ED0-4948-A320-5D5674DD603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84658" y="4802140"/>
            <a:ext cx="5359400" cy="646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Carter C. Price, Ph.D.      April 21, 2020</a:t>
            </a:r>
          </a:p>
        </p:txBody>
      </p:sp>
      <p:pic>
        <p:nvPicPr>
          <p:cNvPr id="395" name="Picture 394">
            <a:extLst>
              <a:ext uri="{FF2B5EF4-FFF2-40B4-BE49-F238E27FC236}">
                <a16:creationId xmlns:a16="http://schemas.microsoft.com/office/drawing/2014/main" id="{03BF8D27-8DFE-9144-8630-98956BED377D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9" y="335620"/>
            <a:ext cx="1076177" cy="104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" name="TextBox 395">
            <a:extLst>
              <a:ext uri="{FF2B5EF4-FFF2-40B4-BE49-F238E27FC236}">
                <a16:creationId xmlns:a16="http://schemas.microsoft.com/office/drawing/2014/main" id="{31BBB531-A1A0-E842-984E-BF0022EBA616}"/>
              </a:ext>
            </a:extLst>
          </p:cNvPr>
          <p:cNvSpPr txBox="1"/>
          <p:nvPr/>
        </p:nvSpPr>
        <p:spPr>
          <a:xfrm>
            <a:off x="1173346" y="896411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utura Std Book" panose="020B0502020204020303" pitchFamily="34" charset="77"/>
              </a:rPr>
              <a:t>HEALTH CARE</a:t>
            </a:r>
          </a:p>
        </p:txBody>
      </p:sp>
      <p:sp>
        <p:nvSpPr>
          <p:cNvPr id="397" name="Slide Number Placeholder 396">
            <a:extLst>
              <a:ext uri="{FF2B5EF4-FFF2-40B4-BE49-F238E27FC236}">
                <a16:creationId xmlns:a16="http://schemas.microsoft.com/office/drawing/2014/main" id="{2783BFE3-D725-4147-8325-70A09644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1</a:t>
            </a:fld>
            <a:endParaRPr lang="en-US" dirty="0"/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E4B56E54-B409-6B4A-A315-40D833AC9B5C}"/>
              </a:ext>
            </a:extLst>
          </p:cNvPr>
          <p:cNvSpPr txBox="1"/>
          <p:nvPr/>
        </p:nvSpPr>
        <p:spPr>
          <a:xfrm>
            <a:off x="4079875" y="2629944"/>
            <a:ext cx="34680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spc="3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VIRGINIA</a:t>
            </a:r>
            <a:endParaRPr lang="en-US" sz="60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D78810-CAB5-C149-8A19-0C7CA02CB913}"/>
              </a:ext>
            </a:extLst>
          </p:cNvPr>
          <p:cNvSpPr txBox="1">
            <a:spLocks/>
          </p:cNvSpPr>
          <p:nvPr/>
        </p:nvSpPr>
        <p:spPr>
          <a:xfrm>
            <a:off x="1659329" y="1532880"/>
            <a:ext cx="9967485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Franklin Gothic Book" panose="020B0503020102020204" pitchFamily="34" charset="0"/>
              </a:rPr>
              <a:t>IHME is producing estimates of when the physical distancing phase can safely end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Based on when they estimate rate is below 1 infected person per 1 million people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This number is based on a rule of thumb and they did not model the results</a:t>
            </a:r>
          </a:p>
          <a:p>
            <a:pPr marL="0" indent="0">
              <a:buNone/>
            </a:pPr>
            <a:endParaRPr lang="en-US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Franklin Gothic Book" panose="020B0503020102020204" pitchFamily="34" charset="0"/>
              </a:rPr>
              <a:t>They are estimating that June 8</a:t>
            </a:r>
            <a:r>
              <a:rPr lang="en-US" sz="2000" baseline="30000" dirty="0">
                <a:latin typeface="Franklin Gothic Book" panose="020B0503020102020204" pitchFamily="34" charset="0"/>
              </a:rPr>
              <a:t>th</a:t>
            </a:r>
            <a:r>
              <a:rPr lang="en-US" sz="2000" dirty="0">
                <a:latin typeface="Franklin Gothic Book" panose="020B0503020102020204" pitchFamily="34" charset="0"/>
              </a:rPr>
              <a:t> would be appropriate to end the physical distancing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Assumes there is adequate testing, a robust contact tracing, isolating for those with positive tests, and large groups ban remains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This date should be treated as preliminary and likely to change</a:t>
            </a:r>
          </a:p>
          <a:p>
            <a:endParaRPr lang="en-US" sz="20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Franklin Gothic Book" panose="020B0503020102020204" pitchFamily="34" charset="0"/>
              </a:rPr>
              <a:t>UVA model has begun testing reopening scenarios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Initial estimates assume activity returns to 50% of previous levels</a:t>
            </a:r>
          </a:p>
          <a:p>
            <a:r>
              <a:rPr lang="en-US" sz="2000" dirty="0">
                <a:latin typeface="Franklin Gothic Book" panose="020B0503020102020204" pitchFamily="34" charset="0"/>
              </a:rPr>
              <a:t>Second peak in late September or October but does not reach levels that overwhelm hospitals statewide</a:t>
            </a:r>
          </a:p>
          <a:p>
            <a:pPr marL="0" indent="0">
              <a:buNone/>
            </a:pPr>
            <a:endParaRPr lang="en-US" sz="2000" dirty="0">
              <a:latin typeface="Franklin Gothic Book" panose="020B0503020102020204" pitchFamily="34" charset="0"/>
            </a:endParaRPr>
          </a:p>
          <a:p>
            <a:endParaRPr lang="en-US" sz="2000" dirty="0">
              <a:latin typeface="Franklin Gothic Book" panose="020B05030201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454234-8972-B245-BEC7-EC6991219018}"/>
              </a:ext>
            </a:extLst>
          </p:cNvPr>
          <p:cNvGrpSpPr/>
          <p:nvPr/>
        </p:nvGrpSpPr>
        <p:grpSpPr>
          <a:xfrm>
            <a:off x="347205" y="1424118"/>
            <a:ext cx="942649" cy="945449"/>
            <a:chOff x="464797" y="1421753"/>
            <a:chExt cx="779049" cy="78136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D5AF9A-99F8-2645-9FA1-DCDEB7DD7113}"/>
                </a:ext>
              </a:extLst>
            </p:cNvPr>
            <p:cNvSpPr/>
            <p:nvPr/>
          </p:nvSpPr>
          <p:spPr>
            <a:xfrm>
              <a:off x="464797" y="1421753"/>
              <a:ext cx="779049" cy="781363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73C76A-0000-BC4F-9768-06945577F9D7}"/>
                </a:ext>
              </a:extLst>
            </p:cNvPr>
            <p:cNvSpPr/>
            <p:nvPr/>
          </p:nvSpPr>
          <p:spPr>
            <a:xfrm>
              <a:off x="532400" y="1489557"/>
              <a:ext cx="643842" cy="645754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0AFCD9-7B69-4A42-8A2C-A5947C49FCAC}"/>
              </a:ext>
            </a:extLst>
          </p:cNvPr>
          <p:cNvGrpSpPr/>
          <p:nvPr/>
        </p:nvGrpSpPr>
        <p:grpSpPr>
          <a:xfrm>
            <a:off x="325396" y="3186714"/>
            <a:ext cx="942649" cy="945449"/>
            <a:chOff x="464797" y="1421753"/>
            <a:chExt cx="779049" cy="78136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D172808-65E7-0D4A-8EFF-C16382F7DDD7}"/>
                </a:ext>
              </a:extLst>
            </p:cNvPr>
            <p:cNvSpPr/>
            <p:nvPr/>
          </p:nvSpPr>
          <p:spPr>
            <a:xfrm>
              <a:off x="464797" y="1421753"/>
              <a:ext cx="779049" cy="781363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EA52DB7-C4A8-8944-B788-7E08D73B5972}"/>
                </a:ext>
              </a:extLst>
            </p:cNvPr>
            <p:cNvSpPr/>
            <p:nvPr/>
          </p:nvSpPr>
          <p:spPr>
            <a:xfrm>
              <a:off x="532400" y="1489557"/>
              <a:ext cx="643842" cy="645754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B209BD-D78E-3F47-8D52-0F8D08733E23}"/>
              </a:ext>
            </a:extLst>
          </p:cNvPr>
          <p:cNvGrpSpPr/>
          <p:nvPr/>
        </p:nvGrpSpPr>
        <p:grpSpPr>
          <a:xfrm>
            <a:off x="346818" y="4879114"/>
            <a:ext cx="942649" cy="945449"/>
            <a:chOff x="464797" y="1421753"/>
            <a:chExt cx="779049" cy="78136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8D308E4-1AD3-8A4F-9882-5CCF5E8765B8}"/>
                </a:ext>
              </a:extLst>
            </p:cNvPr>
            <p:cNvSpPr/>
            <p:nvPr/>
          </p:nvSpPr>
          <p:spPr>
            <a:xfrm>
              <a:off x="464797" y="1421753"/>
              <a:ext cx="779049" cy="781363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CEB6FA0-3C7D-0E44-9AE3-1B6198D99923}"/>
                </a:ext>
              </a:extLst>
            </p:cNvPr>
            <p:cNvSpPr/>
            <p:nvPr/>
          </p:nvSpPr>
          <p:spPr>
            <a:xfrm>
              <a:off x="532400" y="1489557"/>
              <a:ext cx="643842" cy="645754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2792030F-1D90-FE4D-8967-34399103F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39"/>
          <a:stretch/>
        </p:blipFill>
        <p:spPr>
          <a:xfrm>
            <a:off x="395878" y="3283551"/>
            <a:ext cx="795186" cy="661290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9C1744B3-A67A-A54B-8A92-F7ECEF94C1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61"/>
          <a:stretch/>
        </p:blipFill>
        <p:spPr>
          <a:xfrm>
            <a:off x="410974" y="1537877"/>
            <a:ext cx="842477" cy="72402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00965D1-106D-AA40-9FED-312F1550FB1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Ending Physical Distancing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E219F4-5048-134E-8BCA-878E5C0438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grayscl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38"/>
          <a:stretch/>
        </p:blipFill>
        <p:spPr>
          <a:xfrm>
            <a:off x="407196" y="4992745"/>
            <a:ext cx="779049" cy="6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D78810-CAB5-C149-8A19-0C7CA02CB913}"/>
              </a:ext>
            </a:extLst>
          </p:cNvPr>
          <p:cNvSpPr txBox="1">
            <a:spLocks/>
          </p:cNvSpPr>
          <p:nvPr/>
        </p:nvSpPr>
        <p:spPr>
          <a:xfrm>
            <a:off x="1659329" y="1532880"/>
            <a:ext cx="9967485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There is substantial uncertainty in these results, but the estimates have been stabilizing as more and better data have become available</a:t>
            </a:r>
          </a:p>
          <a:p>
            <a:endParaRPr lang="en-US" sz="24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Virginia is likely at or very near the peak hospitalization rate for the physical distancing phase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Statewide hospital capacity is unlikely to be reached in the near term</a:t>
            </a:r>
          </a:p>
          <a:p>
            <a:pPr lvl="1"/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Initial analysis of phasing out physical distancing indicates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IHME is estimating that June 8</a:t>
            </a:r>
            <a:r>
              <a:rPr lang="en-US" baseline="30000" dirty="0">
                <a:latin typeface="Franklin Gothic Book" panose="020B0503020102020204" pitchFamily="34" charset="0"/>
              </a:rPr>
              <a:t>th</a:t>
            </a:r>
            <a:r>
              <a:rPr lang="en-US" dirty="0">
                <a:latin typeface="Franklin Gothic Book" panose="020B0503020102020204" pitchFamily="34" charset="0"/>
              </a:rPr>
              <a:t> would be appropriate to reopen with extensive testing and follow up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This is preliminary and not grounded in deep analysis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UVA model should be used to more robustly explore this timing</a:t>
            </a:r>
          </a:p>
          <a:p>
            <a:pPr lvl="1"/>
            <a:endParaRPr lang="en-US" dirty="0">
              <a:latin typeface="Franklin Gothic Book" panose="020B05030201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454234-8972-B245-BEC7-EC6991219018}"/>
              </a:ext>
            </a:extLst>
          </p:cNvPr>
          <p:cNvGrpSpPr/>
          <p:nvPr/>
        </p:nvGrpSpPr>
        <p:grpSpPr>
          <a:xfrm>
            <a:off x="347205" y="1424118"/>
            <a:ext cx="942649" cy="945449"/>
            <a:chOff x="464797" y="1421753"/>
            <a:chExt cx="779049" cy="78136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D5AF9A-99F8-2645-9FA1-DCDEB7DD7113}"/>
                </a:ext>
              </a:extLst>
            </p:cNvPr>
            <p:cNvSpPr/>
            <p:nvPr/>
          </p:nvSpPr>
          <p:spPr>
            <a:xfrm>
              <a:off x="464797" y="1421753"/>
              <a:ext cx="779049" cy="781363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73C76A-0000-BC4F-9768-06945577F9D7}"/>
                </a:ext>
              </a:extLst>
            </p:cNvPr>
            <p:cNvSpPr/>
            <p:nvPr/>
          </p:nvSpPr>
          <p:spPr>
            <a:xfrm>
              <a:off x="532400" y="1489557"/>
              <a:ext cx="643842" cy="645754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0AFCD9-7B69-4A42-8A2C-A5947C49FCAC}"/>
              </a:ext>
            </a:extLst>
          </p:cNvPr>
          <p:cNvGrpSpPr/>
          <p:nvPr/>
        </p:nvGrpSpPr>
        <p:grpSpPr>
          <a:xfrm>
            <a:off x="347205" y="2943390"/>
            <a:ext cx="942649" cy="945449"/>
            <a:chOff x="464797" y="1421753"/>
            <a:chExt cx="779049" cy="78136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D172808-65E7-0D4A-8EFF-C16382F7DDD7}"/>
                </a:ext>
              </a:extLst>
            </p:cNvPr>
            <p:cNvSpPr/>
            <p:nvPr/>
          </p:nvSpPr>
          <p:spPr>
            <a:xfrm>
              <a:off x="464797" y="1421753"/>
              <a:ext cx="779049" cy="781363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EA52DB7-C4A8-8944-B788-7E08D73B5972}"/>
                </a:ext>
              </a:extLst>
            </p:cNvPr>
            <p:cNvSpPr/>
            <p:nvPr/>
          </p:nvSpPr>
          <p:spPr>
            <a:xfrm>
              <a:off x="532400" y="1489557"/>
              <a:ext cx="643842" cy="645754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B209BD-D78E-3F47-8D52-0F8D08733E23}"/>
              </a:ext>
            </a:extLst>
          </p:cNvPr>
          <p:cNvGrpSpPr/>
          <p:nvPr/>
        </p:nvGrpSpPr>
        <p:grpSpPr>
          <a:xfrm>
            <a:off x="347205" y="4462662"/>
            <a:ext cx="942649" cy="945449"/>
            <a:chOff x="464797" y="1421753"/>
            <a:chExt cx="779049" cy="78136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8D308E4-1AD3-8A4F-9882-5CCF5E8765B8}"/>
                </a:ext>
              </a:extLst>
            </p:cNvPr>
            <p:cNvSpPr/>
            <p:nvPr/>
          </p:nvSpPr>
          <p:spPr>
            <a:xfrm>
              <a:off x="464797" y="1421753"/>
              <a:ext cx="779049" cy="781363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CEB6FA0-3C7D-0E44-9AE3-1B6198D99923}"/>
                </a:ext>
              </a:extLst>
            </p:cNvPr>
            <p:cNvSpPr/>
            <p:nvPr/>
          </p:nvSpPr>
          <p:spPr>
            <a:xfrm>
              <a:off x="532400" y="1489557"/>
              <a:ext cx="643842" cy="645754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1419CB33-12DB-8649-A19F-137EE615DB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15"/>
          <a:stretch/>
        </p:blipFill>
        <p:spPr>
          <a:xfrm>
            <a:off x="538142" y="3186364"/>
            <a:ext cx="554322" cy="484392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2792030F-1D90-FE4D-8967-34399103FF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39"/>
          <a:stretch/>
        </p:blipFill>
        <p:spPr>
          <a:xfrm>
            <a:off x="420936" y="4559078"/>
            <a:ext cx="795186" cy="66129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00965D1-106D-AA40-9FED-312F1550FB1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Key Takeaways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E3F2CD-E4A9-B644-BF24-D1B3B0AD19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801"/>
          <a:stretch/>
        </p:blipFill>
        <p:spPr>
          <a:xfrm>
            <a:off x="338689" y="1513459"/>
            <a:ext cx="902712" cy="75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Picture 375">
            <a:extLst>
              <a:ext uri="{FF2B5EF4-FFF2-40B4-BE49-F238E27FC236}">
                <a16:creationId xmlns:a16="http://schemas.microsoft.com/office/drawing/2014/main" id="{6B9EB426-AC84-B146-9818-3C6BBF642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8420" y="-43950"/>
            <a:ext cx="12370420" cy="7058722"/>
          </a:xfrm>
          <a:prstGeom prst="rect">
            <a:avLst/>
          </a:prstGeom>
        </p:spPr>
      </p:pic>
      <p:pic>
        <p:nvPicPr>
          <p:cNvPr id="391" name="Picture 390">
            <a:extLst>
              <a:ext uri="{FF2B5EF4-FFF2-40B4-BE49-F238E27FC236}">
                <a16:creationId xmlns:a16="http://schemas.microsoft.com/office/drawing/2014/main" id="{79A3AA3E-EFDF-6044-808A-E37F31D41D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1" y="-95127"/>
            <a:ext cx="12676095" cy="7145741"/>
          </a:xfrm>
          <a:prstGeom prst="rect">
            <a:avLst/>
          </a:prstGeom>
        </p:spPr>
      </p:pic>
      <p:grpSp>
        <p:nvGrpSpPr>
          <p:cNvPr id="394" name="Group 393">
            <a:extLst>
              <a:ext uri="{FF2B5EF4-FFF2-40B4-BE49-F238E27FC236}">
                <a16:creationId xmlns:a16="http://schemas.microsoft.com/office/drawing/2014/main" id="{0889448A-3DCF-8E4E-AE79-889950718DF9}"/>
              </a:ext>
            </a:extLst>
          </p:cNvPr>
          <p:cNvGrpSpPr/>
          <p:nvPr/>
        </p:nvGrpSpPr>
        <p:grpSpPr>
          <a:xfrm>
            <a:off x="3214150" y="1581787"/>
            <a:ext cx="8222596" cy="2183801"/>
            <a:chOff x="3908613" y="3575836"/>
            <a:chExt cx="8283387" cy="2183801"/>
          </a:xfrm>
        </p:grpSpPr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BC25EC24-A33A-9341-878C-DD8F0EF87034}"/>
                </a:ext>
              </a:extLst>
            </p:cNvPr>
            <p:cNvSpPr/>
            <p:nvPr/>
          </p:nvSpPr>
          <p:spPr>
            <a:xfrm>
              <a:off x="3908613" y="3575836"/>
              <a:ext cx="8283387" cy="107624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3000"/>
                  </a:schemeClr>
                </a:gs>
                <a:gs pos="56000">
                  <a:schemeClr val="tx1">
                    <a:lumMod val="65000"/>
                    <a:lumOff val="35000"/>
                    <a:alpha val="40000"/>
                  </a:schemeClr>
                </a:gs>
                <a:gs pos="80000">
                  <a:schemeClr val="tx1">
                    <a:alpha val="19000"/>
                  </a:schemeClr>
                </a:gs>
                <a:gs pos="100000">
                  <a:schemeClr val="accent1">
                    <a:lumMod val="30000"/>
                    <a:lumOff val="70000"/>
                    <a:alpha val="2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7C4CE863-1D8C-1640-A50C-2A8E818225BB}"/>
                </a:ext>
              </a:extLst>
            </p:cNvPr>
            <p:cNvSpPr/>
            <p:nvPr/>
          </p:nvSpPr>
          <p:spPr>
            <a:xfrm>
              <a:off x="3908613" y="4741284"/>
              <a:ext cx="8283387" cy="101835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33000"/>
                  </a:schemeClr>
                </a:gs>
                <a:gs pos="56000">
                  <a:schemeClr val="tx1">
                    <a:lumMod val="65000"/>
                    <a:lumOff val="35000"/>
                    <a:alpha val="40000"/>
                  </a:schemeClr>
                </a:gs>
                <a:gs pos="80000">
                  <a:schemeClr val="tx1">
                    <a:alpha val="19000"/>
                  </a:schemeClr>
                </a:gs>
                <a:gs pos="100000">
                  <a:schemeClr val="accent1">
                    <a:lumMod val="30000"/>
                    <a:lumOff val="70000"/>
                    <a:alpha val="21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79" name="TextBox 378">
            <a:extLst>
              <a:ext uri="{FF2B5EF4-FFF2-40B4-BE49-F238E27FC236}">
                <a16:creationId xmlns:a16="http://schemas.microsoft.com/office/drawing/2014/main" id="{B00D490E-E79D-A949-94CE-2770C7EC6C91}"/>
              </a:ext>
            </a:extLst>
          </p:cNvPr>
          <p:cNvSpPr txBox="1"/>
          <p:nvPr/>
        </p:nvSpPr>
        <p:spPr>
          <a:xfrm>
            <a:off x="3220960" y="1611859"/>
            <a:ext cx="67869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Questions and Discussion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395" name="Picture 394">
            <a:extLst>
              <a:ext uri="{FF2B5EF4-FFF2-40B4-BE49-F238E27FC236}">
                <a16:creationId xmlns:a16="http://schemas.microsoft.com/office/drawing/2014/main" id="{03BF8D27-8DFE-9144-8630-98956BED377D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9" y="335620"/>
            <a:ext cx="1076177" cy="104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" name="TextBox 395">
            <a:extLst>
              <a:ext uri="{FF2B5EF4-FFF2-40B4-BE49-F238E27FC236}">
                <a16:creationId xmlns:a16="http://schemas.microsoft.com/office/drawing/2014/main" id="{31BBB531-A1A0-E842-984E-BF0022EBA616}"/>
              </a:ext>
            </a:extLst>
          </p:cNvPr>
          <p:cNvSpPr txBox="1"/>
          <p:nvPr/>
        </p:nvSpPr>
        <p:spPr>
          <a:xfrm>
            <a:off x="1173346" y="896411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Futura Std Book" panose="020B0502020204020303" pitchFamily="34" charset="77"/>
              </a:rPr>
              <a:t>HEALTH CARE</a:t>
            </a:r>
          </a:p>
        </p:txBody>
      </p:sp>
      <p:sp>
        <p:nvSpPr>
          <p:cNvPr id="397" name="Slide Number Placeholder 396">
            <a:extLst>
              <a:ext uri="{FF2B5EF4-FFF2-40B4-BE49-F238E27FC236}">
                <a16:creationId xmlns:a16="http://schemas.microsoft.com/office/drawing/2014/main" id="{2783BFE3-D725-4147-8325-70A09644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12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F02A244-A254-CF43-AA7D-FAED1B96EEB5}"/>
              </a:ext>
            </a:extLst>
          </p:cNvPr>
          <p:cNvSpPr txBox="1">
            <a:spLocks/>
          </p:cNvSpPr>
          <p:nvPr/>
        </p:nvSpPr>
        <p:spPr>
          <a:xfrm>
            <a:off x="4389034" y="4795265"/>
            <a:ext cx="5135570" cy="1601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Carter C. Price, Ph.D.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Senior Mathematician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hlinkClick r:id="rId7"/>
              </a:rPr>
              <a:t>price@rand.org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7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E838-41CA-7A4A-8EF7-8D2329C0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E64E-1B09-6B48-8527-15C02E54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84A50-D684-AD42-AB3A-EE7777943A33}"/>
              </a:ext>
            </a:extLst>
          </p:cNvPr>
          <p:cNvSpPr txBox="1"/>
          <p:nvPr/>
        </p:nvSpPr>
        <p:spPr>
          <a:xfrm>
            <a:off x="1108033" y="3328981"/>
            <a:ext cx="10515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Book" panose="020B0503020102020204" pitchFamily="34" charset="0"/>
              </a:rPr>
              <a:t>Most modeling is indicating that Virginia is at or near the peak hospitalization levels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Focus is shifting from estimating the peak to the relaxing of physical distancing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The results will be highly sensitive to the policies and behavioral responses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2D64F9-3470-5E40-B81C-92AD4F0E868C}"/>
              </a:ext>
            </a:extLst>
          </p:cNvPr>
          <p:cNvGrpSpPr/>
          <p:nvPr/>
        </p:nvGrpSpPr>
        <p:grpSpPr>
          <a:xfrm>
            <a:off x="257208" y="3476354"/>
            <a:ext cx="779049" cy="781363"/>
            <a:chOff x="464797" y="1421753"/>
            <a:chExt cx="779049" cy="78136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AD3E2E7-8B93-9844-A9D2-3A57815C3880}"/>
                </a:ext>
              </a:extLst>
            </p:cNvPr>
            <p:cNvSpPr/>
            <p:nvPr/>
          </p:nvSpPr>
          <p:spPr>
            <a:xfrm>
              <a:off x="464797" y="1421753"/>
              <a:ext cx="779049" cy="7813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9EEDBB-AB58-2148-A329-62B67C0A1F51}"/>
                </a:ext>
              </a:extLst>
            </p:cNvPr>
            <p:cNvSpPr/>
            <p:nvPr/>
          </p:nvSpPr>
          <p:spPr>
            <a:xfrm>
              <a:off x="532400" y="1489557"/>
              <a:ext cx="643842" cy="64575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AB629138-E2C5-BA4D-923F-195B8CD95F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801"/>
          <a:stretch/>
        </p:blipFill>
        <p:spPr>
          <a:xfrm>
            <a:off x="273803" y="3568459"/>
            <a:ext cx="702735" cy="5846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437B081-8D70-0B4A-8CDB-44E7BB4EA103}"/>
              </a:ext>
            </a:extLst>
          </p:cNvPr>
          <p:cNvSpPr txBox="1"/>
          <p:nvPr/>
        </p:nvSpPr>
        <p:spPr>
          <a:xfrm>
            <a:off x="1156250" y="5126401"/>
            <a:ext cx="98943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Book" panose="020B0503020102020204" pitchFamily="34" charset="0"/>
              </a:rPr>
              <a:t>The various models have different strengths and weaknesses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The initial data were biased because too few people were getting tested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Some of the models were highly volatile because of the lack of data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CF490D-B3D1-8D44-85F9-4981272D3655}"/>
              </a:ext>
            </a:extLst>
          </p:cNvPr>
          <p:cNvGrpSpPr/>
          <p:nvPr/>
        </p:nvGrpSpPr>
        <p:grpSpPr>
          <a:xfrm>
            <a:off x="240164" y="5216199"/>
            <a:ext cx="779050" cy="827184"/>
            <a:chOff x="368234" y="5077347"/>
            <a:chExt cx="942649" cy="95571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CF11347-5097-2341-8ED2-34D8D0B41F71}"/>
                </a:ext>
              </a:extLst>
            </p:cNvPr>
            <p:cNvGrpSpPr/>
            <p:nvPr/>
          </p:nvGrpSpPr>
          <p:grpSpPr>
            <a:xfrm>
              <a:off x="368234" y="5087614"/>
              <a:ext cx="942649" cy="945449"/>
              <a:chOff x="464797" y="1421753"/>
              <a:chExt cx="779049" cy="78136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DE97DE2-F333-3545-8042-A16CD7CE2A23}"/>
                  </a:ext>
                </a:extLst>
              </p:cNvPr>
              <p:cNvSpPr/>
              <p:nvPr/>
            </p:nvSpPr>
            <p:spPr>
              <a:xfrm>
                <a:off x="464797" y="1421753"/>
                <a:ext cx="779049" cy="78136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3293FDA-B1F6-E34F-852C-EA632F4A30E2}"/>
                  </a:ext>
                </a:extLst>
              </p:cNvPr>
              <p:cNvSpPr/>
              <p:nvPr/>
            </p:nvSpPr>
            <p:spPr>
              <a:xfrm>
                <a:off x="532400" y="1489557"/>
                <a:ext cx="643842" cy="645754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38DC12A-17F4-8E45-8BC2-EDDD2983F9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6" t="-14214" r="-1176" b="14214"/>
            <a:stretch/>
          </p:blipFill>
          <p:spPr>
            <a:xfrm>
              <a:off x="534047" y="5077347"/>
              <a:ext cx="765888" cy="76588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A7F3880-D8ED-1C45-B0F1-49037478D577}"/>
              </a:ext>
            </a:extLst>
          </p:cNvPr>
          <p:cNvGrpSpPr/>
          <p:nvPr/>
        </p:nvGrpSpPr>
        <p:grpSpPr>
          <a:xfrm>
            <a:off x="272533" y="1502130"/>
            <a:ext cx="779049" cy="781363"/>
            <a:chOff x="464797" y="1421753"/>
            <a:chExt cx="779049" cy="78136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3F6DAC8-E76E-7D47-97E9-5089DA905BDD}"/>
                </a:ext>
              </a:extLst>
            </p:cNvPr>
            <p:cNvSpPr/>
            <p:nvPr/>
          </p:nvSpPr>
          <p:spPr>
            <a:xfrm>
              <a:off x="464797" y="1421753"/>
              <a:ext cx="779049" cy="7813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00BE5EA-D765-E441-884F-78D6BFECD0F9}"/>
                </a:ext>
              </a:extLst>
            </p:cNvPr>
            <p:cNvSpPr/>
            <p:nvPr/>
          </p:nvSpPr>
          <p:spPr>
            <a:xfrm>
              <a:off x="532400" y="1489557"/>
              <a:ext cx="643842" cy="64575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123053DB-9997-3142-8143-2F91F96D5D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714"/>
          <a:stretch/>
        </p:blipFill>
        <p:spPr>
          <a:xfrm>
            <a:off x="257208" y="1533153"/>
            <a:ext cx="857405" cy="65407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57AF0881-A0EF-8543-B8B2-ED332EE51081}"/>
              </a:ext>
            </a:extLst>
          </p:cNvPr>
          <p:cNvSpPr txBox="1"/>
          <p:nvPr/>
        </p:nvSpPr>
        <p:spPr>
          <a:xfrm>
            <a:off x="1129938" y="1434667"/>
            <a:ext cx="10515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Book" panose="020B0503020102020204" pitchFamily="34" charset="0"/>
              </a:rPr>
              <a:t>The various models forecasting the spread of COVID-19 are being updated frequently and new models have recently been released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Results are changing in response to new data and analysis including on the efficacy of initial policy responses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7722E0-D9BA-1443-8E9D-5F056DAFE5F5}"/>
              </a:ext>
            </a:extLst>
          </p:cNvPr>
          <p:cNvGrpSpPr/>
          <p:nvPr/>
        </p:nvGrpSpPr>
        <p:grpSpPr>
          <a:xfrm>
            <a:off x="820614" y="1146751"/>
            <a:ext cx="11388970" cy="5394726"/>
            <a:chOff x="820614" y="1146751"/>
            <a:chExt cx="11388970" cy="539472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7338337-3A9C-E94A-A15D-CB2AD5889DB5}"/>
                </a:ext>
              </a:extLst>
            </p:cNvPr>
            <p:cNvSpPr/>
            <p:nvPr/>
          </p:nvSpPr>
          <p:spPr>
            <a:xfrm>
              <a:off x="838199" y="1146751"/>
              <a:ext cx="11371385" cy="1458947"/>
            </a:xfrm>
            <a:prstGeom prst="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E4407B-A391-374F-B426-B6C9727EAD0F}"/>
                </a:ext>
              </a:extLst>
            </p:cNvPr>
            <p:cNvSpPr/>
            <p:nvPr/>
          </p:nvSpPr>
          <p:spPr>
            <a:xfrm>
              <a:off x="820615" y="2825576"/>
              <a:ext cx="11371385" cy="1564619"/>
            </a:xfrm>
            <a:prstGeom prst="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9D21650-5805-FD46-B6EC-52E35C8728E9}"/>
                </a:ext>
              </a:extLst>
            </p:cNvPr>
            <p:cNvSpPr/>
            <p:nvPr/>
          </p:nvSpPr>
          <p:spPr>
            <a:xfrm>
              <a:off x="820614" y="4610072"/>
              <a:ext cx="11371385" cy="1931405"/>
            </a:xfrm>
            <a:prstGeom prst="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2CC83A-38EF-434E-B9E5-F602AA5BF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What constitutes a suitable model</a:t>
            </a:r>
            <a:r>
              <a:rPr lang="en-US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FCBFA-24B6-5748-BE1B-47C366CA3EBE}"/>
              </a:ext>
            </a:extLst>
          </p:cNvPr>
          <p:cNvSpPr txBox="1"/>
          <p:nvPr/>
        </p:nvSpPr>
        <p:spPr>
          <a:xfrm>
            <a:off x="1477062" y="1566213"/>
            <a:ext cx="900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We won’t know how accurate a model is until after the fact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9FC16-B750-514F-9CC7-A34CCBB990BD}"/>
              </a:ext>
            </a:extLst>
          </p:cNvPr>
          <p:cNvSpPr txBox="1"/>
          <p:nvPr/>
        </p:nvSpPr>
        <p:spPr>
          <a:xfrm>
            <a:off x="1392683" y="2868489"/>
            <a:ext cx="10643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Models should behave in explainable 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Policy changes should produce results that move in the direction we expect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The magnitude of the response to these changes should be based on data and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F63D5-7494-B84E-BDC8-E9A22EF1258D}"/>
              </a:ext>
            </a:extLst>
          </p:cNvPr>
          <p:cNvSpPr txBox="1"/>
          <p:nvPr/>
        </p:nvSpPr>
        <p:spPr>
          <a:xfrm>
            <a:off x="1477063" y="4570144"/>
            <a:ext cx="989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Book" panose="020B0503020102020204" pitchFamily="34" charset="0"/>
              </a:rPr>
              <a:t>Resource constraints are real but there is an asymmetric risk with modeling COVID-19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One too many ICU beds or ventilators costs a few thousand dollars; one too few costs lives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Assumptions and biases should reflect this concern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A465B61-0B82-3C46-BB79-83EC3163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AC59EB-3B26-144F-8A52-1E94ACF3C431}"/>
              </a:ext>
            </a:extLst>
          </p:cNvPr>
          <p:cNvGrpSpPr/>
          <p:nvPr/>
        </p:nvGrpSpPr>
        <p:grpSpPr>
          <a:xfrm>
            <a:off x="368234" y="5077347"/>
            <a:ext cx="942649" cy="955716"/>
            <a:chOff x="368234" y="5077347"/>
            <a:chExt cx="942649" cy="95571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8594832-DD78-4A46-BFD1-221FE5085D0D}"/>
                </a:ext>
              </a:extLst>
            </p:cNvPr>
            <p:cNvGrpSpPr/>
            <p:nvPr/>
          </p:nvGrpSpPr>
          <p:grpSpPr>
            <a:xfrm>
              <a:off x="368234" y="5087614"/>
              <a:ext cx="942649" cy="945449"/>
              <a:chOff x="464797" y="1421753"/>
              <a:chExt cx="779049" cy="78136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8B362F9-B87F-BB40-9632-DE25E1450CDE}"/>
                  </a:ext>
                </a:extLst>
              </p:cNvPr>
              <p:cNvSpPr/>
              <p:nvPr/>
            </p:nvSpPr>
            <p:spPr>
              <a:xfrm>
                <a:off x="464797" y="1421753"/>
                <a:ext cx="779049" cy="78136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E7AFD49-6BBD-8741-B2CB-375957559098}"/>
                  </a:ext>
                </a:extLst>
              </p:cNvPr>
              <p:cNvSpPr/>
              <p:nvPr/>
            </p:nvSpPr>
            <p:spPr>
              <a:xfrm>
                <a:off x="532400" y="1489557"/>
                <a:ext cx="643842" cy="645754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C50C6DF-A07B-EA43-A034-0CA5370B7B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76" t="-14214" r="-1176" b="14214"/>
            <a:stretch/>
          </p:blipFill>
          <p:spPr>
            <a:xfrm>
              <a:off x="534047" y="5077347"/>
              <a:ext cx="765888" cy="765888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C31118-65FD-2B42-8D69-CEC9A641B225}"/>
              </a:ext>
            </a:extLst>
          </p:cNvPr>
          <p:cNvGrpSpPr/>
          <p:nvPr/>
        </p:nvGrpSpPr>
        <p:grpSpPr>
          <a:xfrm>
            <a:off x="368234" y="3057500"/>
            <a:ext cx="942649" cy="945449"/>
            <a:chOff x="368234" y="3213662"/>
            <a:chExt cx="942649" cy="94544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1173FE6-70E9-0A43-99FA-E8276925E518}"/>
                </a:ext>
              </a:extLst>
            </p:cNvPr>
            <p:cNvGrpSpPr/>
            <p:nvPr/>
          </p:nvGrpSpPr>
          <p:grpSpPr>
            <a:xfrm>
              <a:off x="368234" y="3213662"/>
              <a:ext cx="942649" cy="945449"/>
              <a:chOff x="464797" y="1421753"/>
              <a:chExt cx="779049" cy="78136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9ABC156-6FAA-E147-92DA-7EB3227A8E4A}"/>
                  </a:ext>
                </a:extLst>
              </p:cNvPr>
              <p:cNvSpPr/>
              <p:nvPr/>
            </p:nvSpPr>
            <p:spPr>
              <a:xfrm>
                <a:off x="464797" y="1421753"/>
                <a:ext cx="779049" cy="78136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BDE5F7C-C516-0240-AD12-C4EF06860172}"/>
                  </a:ext>
                </a:extLst>
              </p:cNvPr>
              <p:cNvSpPr/>
              <p:nvPr/>
            </p:nvSpPr>
            <p:spPr>
              <a:xfrm>
                <a:off x="532400" y="1489557"/>
                <a:ext cx="643842" cy="645754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06D7AC7-48BA-A54E-A82A-B3E49A526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6164"/>
            <a:stretch/>
          </p:blipFill>
          <p:spPr>
            <a:xfrm>
              <a:off x="456825" y="3319882"/>
              <a:ext cx="765888" cy="64208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B09516-E448-F142-8AD8-44E4B3642054}"/>
              </a:ext>
            </a:extLst>
          </p:cNvPr>
          <p:cNvGrpSpPr/>
          <p:nvPr/>
        </p:nvGrpSpPr>
        <p:grpSpPr>
          <a:xfrm>
            <a:off x="368234" y="1339710"/>
            <a:ext cx="942649" cy="945449"/>
            <a:chOff x="368234" y="1339710"/>
            <a:chExt cx="942649" cy="94544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D0A549D-E154-CB42-963E-8D9C2D9B0E09}"/>
                </a:ext>
              </a:extLst>
            </p:cNvPr>
            <p:cNvGrpSpPr/>
            <p:nvPr/>
          </p:nvGrpSpPr>
          <p:grpSpPr>
            <a:xfrm>
              <a:off x="368234" y="1339710"/>
              <a:ext cx="942649" cy="945449"/>
              <a:chOff x="464797" y="1421753"/>
              <a:chExt cx="779049" cy="78136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E14C2D0-C0DA-7849-B593-57BE37E4739E}"/>
                  </a:ext>
                </a:extLst>
              </p:cNvPr>
              <p:cNvSpPr/>
              <p:nvPr/>
            </p:nvSpPr>
            <p:spPr>
              <a:xfrm>
                <a:off x="464797" y="1421753"/>
                <a:ext cx="779049" cy="78136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E04A504-0B7A-6B4C-94BF-12DC55C31B71}"/>
                  </a:ext>
                </a:extLst>
              </p:cNvPr>
              <p:cNvSpPr/>
              <p:nvPr/>
            </p:nvSpPr>
            <p:spPr>
              <a:xfrm>
                <a:off x="532400" y="1489557"/>
                <a:ext cx="643842" cy="645754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CD4CA53-2B78-D14A-82E3-18AC637D6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9477"/>
            <a:stretch/>
          </p:blipFill>
          <p:spPr>
            <a:xfrm>
              <a:off x="446664" y="1494713"/>
              <a:ext cx="765888" cy="616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89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5609B-6D95-9E4D-A8C8-8913974C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Models fell into two types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7F9574-F8D7-6641-AA3D-1498DDAA34E7}"/>
              </a:ext>
            </a:extLst>
          </p:cNvPr>
          <p:cNvGrpSpPr/>
          <p:nvPr/>
        </p:nvGrpSpPr>
        <p:grpSpPr>
          <a:xfrm>
            <a:off x="6072777" y="1394305"/>
            <a:ext cx="5737411" cy="5409907"/>
            <a:chOff x="6072777" y="1448093"/>
            <a:chExt cx="5737411" cy="540990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AD43716-E8FF-5747-AD87-650D933BB5FF}"/>
                </a:ext>
              </a:extLst>
            </p:cNvPr>
            <p:cNvSpPr/>
            <p:nvPr/>
          </p:nvSpPr>
          <p:spPr>
            <a:xfrm>
              <a:off x="6409768" y="3380286"/>
              <a:ext cx="5117219" cy="3477714"/>
            </a:xfrm>
            <a:prstGeom prst="rect">
              <a:avLst/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45BA26-1D05-4D4D-A61A-98EFF88DF8DE}"/>
                </a:ext>
              </a:extLst>
            </p:cNvPr>
            <p:cNvSpPr txBox="1"/>
            <p:nvPr/>
          </p:nvSpPr>
          <p:spPr>
            <a:xfrm>
              <a:off x="6072777" y="3615952"/>
              <a:ext cx="573741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Franklin Gothic Book" panose="020B0503020102020204" pitchFamily="34" charset="0"/>
                </a:rPr>
                <a:t>Assume exponential growth in the number infected 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en-US" sz="2400" dirty="0">
                <a:latin typeface="Franklin Gothic Book" panose="020B0503020102020204" pitchFamily="34" charset="0"/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Franklin Gothic Book" panose="020B0503020102020204" pitchFamily="34" charset="0"/>
                </a:rPr>
                <a:t>Rely on estimates of the rate of spread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en-US" sz="2400" dirty="0">
                <a:latin typeface="Franklin Gothic Book" panose="020B0503020102020204" pitchFamily="34" charset="0"/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Franklin Gothic Book" panose="020B0503020102020204" pitchFamily="34" charset="0"/>
                </a:rPr>
                <a:t>UVA model and CHIME model are based on this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4EC7236-FFD6-0447-A48C-87C7EFC4D73E}"/>
                </a:ext>
              </a:extLst>
            </p:cNvPr>
            <p:cNvGrpSpPr/>
            <p:nvPr/>
          </p:nvGrpSpPr>
          <p:grpSpPr>
            <a:xfrm>
              <a:off x="6409768" y="2825598"/>
              <a:ext cx="5117219" cy="754495"/>
              <a:chOff x="6409768" y="2807669"/>
              <a:chExt cx="5117219" cy="75449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5891193-3EC0-564C-BF84-F9174298500D}"/>
                  </a:ext>
                </a:extLst>
              </p:cNvPr>
              <p:cNvSpPr/>
              <p:nvPr/>
            </p:nvSpPr>
            <p:spPr>
              <a:xfrm>
                <a:off x="6409768" y="2807669"/>
                <a:ext cx="5117219" cy="7544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2FE34D-9745-BE43-9F18-72CD289F6CBA}"/>
                  </a:ext>
                </a:extLst>
              </p:cNvPr>
              <p:cNvSpPr txBox="1"/>
              <p:nvPr/>
            </p:nvSpPr>
            <p:spPr>
              <a:xfrm>
                <a:off x="6824329" y="2928551"/>
                <a:ext cx="42880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Franklin Gothic Medium" panose="020B0603020102020204" pitchFamily="34" charset="0"/>
                  </a:rPr>
                  <a:t>Systems Dynamics Models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A01ABFE-BCC7-C04A-A1ED-B3DE3B155512}"/>
                </a:ext>
              </a:extLst>
            </p:cNvPr>
            <p:cNvGrpSpPr/>
            <p:nvPr/>
          </p:nvGrpSpPr>
          <p:grpSpPr>
            <a:xfrm>
              <a:off x="8115469" y="1448093"/>
              <a:ext cx="1669958" cy="1522654"/>
              <a:chOff x="7881975" y="1286732"/>
              <a:chExt cx="1669958" cy="1522654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FBFCE21-19D1-1E4F-97BD-9CF8354BADCF}"/>
                  </a:ext>
                </a:extLst>
              </p:cNvPr>
              <p:cNvSpPr/>
              <p:nvPr/>
            </p:nvSpPr>
            <p:spPr>
              <a:xfrm>
                <a:off x="7881975" y="1286732"/>
                <a:ext cx="1669958" cy="152265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7B7D28D-C842-9044-95BF-E76CCC833ACE}"/>
                  </a:ext>
                </a:extLst>
              </p:cNvPr>
              <p:cNvSpPr/>
              <p:nvPr/>
            </p:nvSpPr>
            <p:spPr>
              <a:xfrm>
                <a:off x="8026889" y="1418863"/>
                <a:ext cx="1380131" cy="125839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CB917B1-5543-8B40-B644-5B54DA19F357}"/>
              </a:ext>
            </a:extLst>
          </p:cNvPr>
          <p:cNvGrpSpPr/>
          <p:nvPr/>
        </p:nvGrpSpPr>
        <p:grpSpPr>
          <a:xfrm>
            <a:off x="443604" y="1394305"/>
            <a:ext cx="5215828" cy="5409907"/>
            <a:chOff x="6314907" y="1448093"/>
            <a:chExt cx="5215828" cy="54099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A4C8F5-1B7F-234A-8424-E7C51AA11602}"/>
                </a:ext>
              </a:extLst>
            </p:cNvPr>
            <p:cNvSpPr/>
            <p:nvPr/>
          </p:nvSpPr>
          <p:spPr>
            <a:xfrm>
              <a:off x="6409768" y="3380286"/>
              <a:ext cx="5117219" cy="3477714"/>
            </a:xfrm>
            <a:prstGeom prst="rect">
              <a:avLst/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2EB9145-62EF-974B-AE75-7AF63B823759}"/>
                </a:ext>
              </a:extLst>
            </p:cNvPr>
            <p:cNvSpPr txBox="1"/>
            <p:nvPr/>
          </p:nvSpPr>
          <p:spPr>
            <a:xfrm>
              <a:off x="6314907" y="3615952"/>
              <a:ext cx="521582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Franklin Gothic Book" panose="020B0503020102020204" pitchFamily="34" charset="0"/>
                </a:rPr>
                <a:t>Projections based on curves that are fitted to historic data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en-US" sz="2400" dirty="0">
                <a:latin typeface="Franklin Gothic Book" panose="020B0503020102020204" pitchFamily="34" charset="0"/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Franklin Gothic Book" panose="020B0503020102020204" pitchFamily="34" charset="0"/>
                </a:rPr>
                <a:t>Include other factors as controls, such as policy responses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en-US" sz="2400" dirty="0">
                <a:latin typeface="Franklin Gothic Book" panose="020B0503020102020204" pitchFamily="34" charset="0"/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Franklin Gothic Book" panose="020B0503020102020204" pitchFamily="34" charset="0"/>
                </a:rPr>
                <a:t>IHME model is of this type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180B666-1EDB-E64C-A1F2-D9CCB7ED16FD}"/>
                </a:ext>
              </a:extLst>
            </p:cNvPr>
            <p:cNvGrpSpPr/>
            <p:nvPr/>
          </p:nvGrpSpPr>
          <p:grpSpPr>
            <a:xfrm>
              <a:off x="6409768" y="2825598"/>
              <a:ext cx="5117219" cy="754495"/>
              <a:chOff x="6409768" y="2807669"/>
              <a:chExt cx="5117219" cy="754495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416C3E8-E1A4-2140-9120-8B501199DE96}"/>
                  </a:ext>
                </a:extLst>
              </p:cNvPr>
              <p:cNvSpPr/>
              <p:nvPr/>
            </p:nvSpPr>
            <p:spPr>
              <a:xfrm>
                <a:off x="6409768" y="2807669"/>
                <a:ext cx="5117219" cy="75449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8083985-303C-0F4B-B980-FFEF22DA7E8B}"/>
                  </a:ext>
                </a:extLst>
              </p:cNvPr>
              <p:cNvSpPr txBox="1"/>
              <p:nvPr/>
            </p:nvSpPr>
            <p:spPr>
              <a:xfrm>
                <a:off x="7433925" y="2928551"/>
                <a:ext cx="29163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Franklin Gothic Medium" panose="020B0603020102020204" pitchFamily="34" charset="0"/>
                  </a:rPr>
                  <a:t>Statistical Models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5E1F16D-4E97-9746-991A-550E6EB54D09}"/>
                </a:ext>
              </a:extLst>
            </p:cNvPr>
            <p:cNvGrpSpPr/>
            <p:nvPr/>
          </p:nvGrpSpPr>
          <p:grpSpPr>
            <a:xfrm>
              <a:off x="8115469" y="1448093"/>
              <a:ext cx="1669958" cy="1522654"/>
              <a:chOff x="7881975" y="1286732"/>
              <a:chExt cx="1669958" cy="1522654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004C0EB-1BBC-564D-8F70-600B2FBA2A9F}"/>
                  </a:ext>
                </a:extLst>
              </p:cNvPr>
              <p:cNvSpPr/>
              <p:nvPr/>
            </p:nvSpPr>
            <p:spPr>
              <a:xfrm>
                <a:off x="7881975" y="1286732"/>
                <a:ext cx="1669958" cy="1522654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DE920CF-22C5-AB41-89B7-F7F7EB6FB19D}"/>
                  </a:ext>
                </a:extLst>
              </p:cNvPr>
              <p:cNvSpPr/>
              <p:nvPr/>
            </p:nvSpPr>
            <p:spPr>
              <a:xfrm>
                <a:off x="8026889" y="1418863"/>
                <a:ext cx="1380131" cy="125839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B16952AA-11F2-A14A-993C-21F00FC4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4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17D2853-C9B3-294D-9C66-5E119A7C1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64"/>
          <a:stretch/>
        </p:blipFill>
        <p:spPr>
          <a:xfrm>
            <a:off x="2420035" y="1606080"/>
            <a:ext cx="1354077" cy="10092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2D3663B-9771-8C49-929A-459C40CED7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grayscl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38"/>
          <a:stretch/>
        </p:blipFill>
        <p:spPr>
          <a:xfrm>
            <a:off x="8420968" y="1784697"/>
            <a:ext cx="985277" cy="7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5609B-6D95-9E4D-A8C8-8913974C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Advantages of modeling approaches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77DFA8B-09CC-BB40-A4DE-EEF49E78E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383957"/>
              </p:ext>
            </p:extLst>
          </p:nvPr>
        </p:nvGraphicFramePr>
        <p:xfrm>
          <a:off x="868176" y="2092646"/>
          <a:ext cx="10770432" cy="276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608">
                  <a:extLst>
                    <a:ext uri="{9D8B030D-6E8A-4147-A177-3AD203B41FA5}">
                      <a16:colId xmlns:a16="http://schemas.microsoft.com/office/drawing/2014/main" val="2938321810"/>
                    </a:ext>
                  </a:extLst>
                </a:gridCol>
                <a:gridCol w="2692608">
                  <a:extLst>
                    <a:ext uri="{9D8B030D-6E8A-4147-A177-3AD203B41FA5}">
                      <a16:colId xmlns:a16="http://schemas.microsoft.com/office/drawing/2014/main" val="3068580816"/>
                    </a:ext>
                  </a:extLst>
                </a:gridCol>
                <a:gridCol w="2692608">
                  <a:extLst>
                    <a:ext uri="{9D8B030D-6E8A-4147-A177-3AD203B41FA5}">
                      <a16:colId xmlns:a16="http://schemas.microsoft.com/office/drawing/2014/main" val="1883128884"/>
                    </a:ext>
                  </a:extLst>
                </a:gridCol>
                <a:gridCol w="2692608">
                  <a:extLst>
                    <a:ext uri="{9D8B030D-6E8A-4147-A177-3AD203B41FA5}">
                      <a16:colId xmlns:a16="http://schemas.microsoft.com/office/drawing/2014/main" val="64625513"/>
                    </a:ext>
                  </a:extLst>
                </a:gridCol>
              </a:tblGrid>
              <a:tr h="435585">
                <a:tc>
                  <a:txBody>
                    <a:bodyPr/>
                    <a:lstStyle/>
                    <a:p>
                      <a:endParaRPr lang="en-US" sz="2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Systems Dynamics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Statistical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Franklin Gothic Medium" panose="020B0603020102020204" pitchFamily="34" charset="0"/>
                        </a:rPr>
                        <a:t>Alternative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177689"/>
                  </a:ext>
                </a:extLst>
              </a:tr>
              <a:tr h="4666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Degree of a Threat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Surveillance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726479"/>
                  </a:ext>
                </a:extLst>
              </a:tr>
              <a:tr h="4666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Rate of Spread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Surveillance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904881"/>
                  </a:ext>
                </a:extLst>
              </a:tr>
              <a:tr h="4666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Extent of Spread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Franklin Gothic Book" panose="020B0503020102020204" pitchFamily="34" charset="0"/>
                        </a:rPr>
                        <a:t>Experts</a:t>
                      </a:r>
                    </a:p>
                  </a:txBody>
                  <a:tcPr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026112"/>
                  </a:ext>
                </a:extLst>
              </a:tr>
              <a:tr h="4666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Timing of the Peak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Franklin Gothic Book" panose="020B0503020102020204" pitchFamily="34" charset="0"/>
                        </a:rPr>
                        <a:t>Experts</a:t>
                      </a:r>
                    </a:p>
                  </a:txBody>
                  <a:tcPr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386536"/>
                  </a:ext>
                </a:extLst>
              </a:tr>
              <a:tr h="4666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anklin Gothic Book" panose="020B0503020102020204" pitchFamily="34" charset="0"/>
                        </a:rPr>
                        <a:t>Severity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rgbClr val="FFFD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Franklin Gothic Book" panose="020B0503020102020204" pitchFamily="34" charset="0"/>
                        </a:rPr>
                        <a:t>Experts</a:t>
                      </a:r>
                    </a:p>
                  </a:txBody>
                  <a:tcPr>
                    <a:solidFill>
                      <a:srgbClr val="FFFD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2776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8DFE610-3A69-A244-BDF5-6886F8F7D686}"/>
              </a:ext>
            </a:extLst>
          </p:cNvPr>
          <p:cNvSpPr txBox="1"/>
          <p:nvPr/>
        </p:nvSpPr>
        <p:spPr>
          <a:xfrm>
            <a:off x="293858" y="5890477"/>
            <a:ext cx="11604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 panose="020B0503020102020204" pitchFamily="34" charset="0"/>
              </a:rPr>
              <a:t>Derived from: Manheim, David, Margaret Chamberlin, </a:t>
            </a:r>
            <a:r>
              <a:rPr lang="en-US" sz="1400" dirty="0" err="1">
                <a:latin typeface="Franklin Gothic Book" panose="020B0503020102020204" pitchFamily="34" charset="0"/>
              </a:rPr>
              <a:t>Osonde</a:t>
            </a:r>
            <a:r>
              <a:rPr lang="en-US" sz="1400" dirty="0">
                <a:latin typeface="Franklin Gothic Book" panose="020B0503020102020204" pitchFamily="34" charset="0"/>
              </a:rPr>
              <a:t> A. </a:t>
            </a:r>
            <a:r>
              <a:rPr lang="en-US" sz="1400" dirty="0" err="1">
                <a:latin typeface="Franklin Gothic Book" panose="020B0503020102020204" pitchFamily="34" charset="0"/>
              </a:rPr>
              <a:t>Osoba</a:t>
            </a:r>
            <a:r>
              <a:rPr lang="en-US" sz="1400" dirty="0">
                <a:latin typeface="Franklin Gothic Book" panose="020B0503020102020204" pitchFamily="34" charset="0"/>
              </a:rPr>
              <a:t>, Raffaele </a:t>
            </a:r>
            <a:r>
              <a:rPr lang="en-US" sz="1400" dirty="0" err="1">
                <a:latin typeface="Franklin Gothic Book" panose="020B0503020102020204" pitchFamily="34" charset="0"/>
              </a:rPr>
              <a:t>Vardavas</a:t>
            </a:r>
            <a:r>
              <a:rPr lang="en-US" sz="1400" dirty="0">
                <a:latin typeface="Franklin Gothic Book" panose="020B0503020102020204" pitchFamily="34" charset="0"/>
              </a:rPr>
              <a:t>, and Melinda Moore, Improving Decision Support for Infectious Disease Prevention and Control: Aligning Models and Other Tools with Policymakers' Needs. Santa Monica, CA: RAND Corporation, 2016. </a:t>
            </a:r>
            <a:r>
              <a:rPr lang="en-US" sz="1400" dirty="0">
                <a:latin typeface="Franklin Gothic Book" panose="020B0503020102020204" pitchFamily="34" charset="0"/>
                <a:hlinkClick r:id="rId2"/>
              </a:rPr>
              <a:t>https://www.rand.org/pubs/research_reports/RR1576.html</a:t>
            </a:r>
            <a:r>
              <a:rPr lang="en-US" sz="1400" dirty="0">
                <a:latin typeface="Franklin Gothic Book" panose="020B0503020102020204" pitchFamily="34" charset="0"/>
              </a:rPr>
              <a:t>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2D3E6-2A57-9E47-9A39-E6EF880F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DAD0B-2970-224E-80CD-9896B8139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75"/>
          <a:stretch/>
        </p:blipFill>
        <p:spPr>
          <a:xfrm>
            <a:off x="9686904" y="1285454"/>
            <a:ext cx="842477" cy="728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359D26-2DCF-6741-9C76-708C9EF668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5464"/>
          <a:stretch/>
        </p:blipFill>
        <p:spPr>
          <a:xfrm>
            <a:off x="6922944" y="1119510"/>
            <a:ext cx="1230979" cy="917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49AB88-D9DE-6749-90DC-5C02B93C1E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grayscl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38"/>
          <a:stretch/>
        </p:blipFill>
        <p:spPr>
          <a:xfrm>
            <a:off x="4324518" y="1325457"/>
            <a:ext cx="895706" cy="71890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EA86FA-782F-2C49-AAC1-33F1EFE51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47986"/>
              </p:ext>
            </p:extLst>
          </p:nvPr>
        </p:nvGraphicFramePr>
        <p:xfrm>
          <a:off x="3510608" y="4927798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280">
                  <a:extLst>
                    <a:ext uri="{9D8B030D-6E8A-4147-A177-3AD203B41FA5}">
                      <a16:colId xmlns:a16="http://schemas.microsoft.com/office/drawing/2014/main" val="3564675887"/>
                    </a:ext>
                  </a:extLst>
                </a:gridCol>
                <a:gridCol w="3535720">
                  <a:extLst>
                    <a:ext uri="{9D8B030D-6E8A-4147-A177-3AD203B41FA5}">
                      <a16:colId xmlns:a16="http://schemas.microsoft.com/office/drawing/2014/main" val="3760663862"/>
                    </a:ext>
                  </a:extLst>
                </a:gridCol>
                <a:gridCol w="492582">
                  <a:extLst>
                    <a:ext uri="{9D8B030D-6E8A-4147-A177-3AD203B41FA5}">
                      <a16:colId xmlns:a16="http://schemas.microsoft.com/office/drawing/2014/main" val="3404840015"/>
                    </a:ext>
                  </a:extLst>
                </a:gridCol>
                <a:gridCol w="3571418">
                  <a:extLst>
                    <a:ext uri="{9D8B030D-6E8A-4147-A177-3AD203B41FA5}">
                      <a16:colId xmlns:a16="http://schemas.microsoft.com/office/drawing/2014/main" val="2387013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Highly Suitable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Somewhat suitable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22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Suitable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Not Suitable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49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9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9F4FEAF-B958-1748-8C2F-A9E8A886C5E0}"/>
              </a:ext>
            </a:extLst>
          </p:cNvPr>
          <p:cNvSpPr/>
          <p:nvPr/>
        </p:nvSpPr>
        <p:spPr>
          <a:xfrm>
            <a:off x="670673" y="4170798"/>
            <a:ext cx="10997771" cy="1287943"/>
          </a:xfrm>
          <a:prstGeom prst="rect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E18B4E-9238-A84C-BDD2-05E159B26B59}"/>
              </a:ext>
            </a:extLst>
          </p:cNvPr>
          <p:cNvSpPr/>
          <p:nvPr/>
        </p:nvSpPr>
        <p:spPr>
          <a:xfrm>
            <a:off x="670673" y="2047299"/>
            <a:ext cx="10997771" cy="1287943"/>
          </a:xfrm>
          <a:prstGeom prst="rect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AEC60FC-EFA6-A54A-B608-82B8065E23A3}"/>
              </a:ext>
            </a:extLst>
          </p:cNvPr>
          <p:cNvSpPr/>
          <p:nvPr/>
        </p:nvSpPr>
        <p:spPr>
          <a:xfrm>
            <a:off x="-1" y="4333164"/>
            <a:ext cx="12226091" cy="1064415"/>
          </a:xfrm>
          <a:prstGeom prst="rect">
            <a:avLst/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5609B-6D95-9E4D-A8C8-8913974C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3" y="961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Penn Medicine’s CHIME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46BBA-4E52-B44A-A87F-05409358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132A5-6D9A-3B45-9FE2-53B8E16525AF}"/>
              </a:ext>
            </a:extLst>
          </p:cNvPr>
          <p:cNvSpPr txBox="1"/>
          <p:nvPr/>
        </p:nvSpPr>
        <p:spPr>
          <a:xfrm>
            <a:off x="-34090" y="4372072"/>
            <a:ext cx="123143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Franklin Gothic Book" panose="020B0503020102020204" pitchFamily="34" charset="0"/>
              </a:rPr>
              <a:t>Each infected person is modeled as infecting some number of people (based on the rate) on average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Conceptually, these methods reflect a realistic spread for the early to middle phase of an epidemic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Easy to implement and fast to run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0DD2192-7BC8-6E4C-AF92-E5E87A53F156}"/>
              </a:ext>
            </a:extLst>
          </p:cNvPr>
          <p:cNvGrpSpPr/>
          <p:nvPr/>
        </p:nvGrpSpPr>
        <p:grpSpPr>
          <a:xfrm>
            <a:off x="-34090" y="5996027"/>
            <a:ext cx="12226089" cy="749778"/>
            <a:chOff x="-34090" y="5927015"/>
            <a:chExt cx="12226089" cy="74977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454B3B-37FC-B24A-A95E-8F83B031BB5F}"/>
                </a:ext>
              </a:extLst>
            </p:cNvPr>
            <p:cNvSpPr/>
            <p:nvPr/>
          </p:nvSpPr>
          <p:spPr>
            <a:xfrm>
              <a:off x="-34090" y="5949783"/>
              <a:ext cx="12226089" cy="727010"/>
            </a:xfrm>
            <a:prstGeom prst="rect">
              <a:avLst/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5371B7-10A8-AF4B-95BC-7C5C5E6B9447}"/>
                </a:ext>
              </a:extLst>
            </p:cNvPr>
            <p:cNvSpPr txBox="1"/>
            <p:nvPr/>
          </p:nvSpPr>
          <p:spPr>
            <a:xfrm>
              <a:off x="985917" y="5927015"/>
              <a:ext cx="103672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Franklin Gothic Medium" panose="020B0603020102020204" pitchFamily="34" charset="0"/>
                </a:rPr>
                <a:t>Because this model is simple, there are only a few ways to model policy responses</a:t>
              </a:r>
            </a:p>
            <a:p>
              <a:pPr marL="1714500" lvl="3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Franklin Gothic Book" panose="020B0503020102020204" pitchFamily="34" charset="0"/>
                </a:rPr>
                <a:t>See the case of social distancing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0330D8C-B617-BE44-B1D2-752BA3F44CEB}"/>
              </a:ext>
            </a:extLst>
          </p:cNvPr>
          <p:cNvGrpSpPr/>
          <p:nvPr/>
        </p:nvGrpSpPr>
        <p:grpSpPr>
          <a:xfrm>
            <a:off x="-34090" y="1120764"/>
            <a:ext cx="12226090" cy="2344641"/>
            <a:chOff x="68481" y="1105108"/>
            <a:chExt cx="12226090" cy="234464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0D2112D-87ED-DB49-A992-DD4B8557FDB8}"/>
                </a:ext>
              </a:extLst>
            </p:cNvPr>
            <p:cNvGrpSpPr/>
            <p:nvPr/>
          </p:nvGrpSpPr>
          <p:grpSpPr>
            <a:xfrm>
              <a:off x="68481" y="2093037"/>
              <a:ext cx="12226090" cy="1356712"/>
              <a:chOff x="68481" y="2093037"/>
              <a:chExt cx="12226090" cy="1356712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FD01627-7C30-0D47-9A47-1A20EA5078C6}"/>
                  </a:ext>
                </a:extLst>
              </p:cNvPr>
              <p:cNvSpPr/>
              <p:nvPr/>
            </p:nvSpPr>
            <p:spPr>
              <a:xfrm>
                <a:off x="68481" y="2161806"/>
                <a:ext cx="12226090" cy="1287943"/>
              </a:xfrm>
              <a:prstGeom prst="rect">
                <a:avLst/>
              </a:prstGeom>
              <a:solidFill>
                <a:schemeClr val="bg1">
                  <a:lumMod val="95000"/>
                  <a:alpha val="3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F89CF2-5B7D-5544-BDCF-E17C9983927B}"/>
                  </a:ext>
                </a:extLst>
              </p:cNvPr>
              <p:cNvSpPr txBox="1"/>
              <p:nvPr/>
            </p:nvSpPr>
            <p:spPr>
              <a:xfrm>
                <a:off x="1088488" y="2093037"/>
                <a:ext cx="1095970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>
                    <a:latin typeface="Franklin Gothic Book" panose="020B0503020102020204" pitchFamily="34" charset="0"/>
                  </a:rPr>
                  <a:t>A</a:t>
                </a:r>
                <a:r>
                  <a:rPr lang="en-US" sz="2200">
                    <a:latin typeface="Franklin Gothic Book" panose="020B0503020102020204" pitchFamily="34" charset="0"/>
                  </a:rPr>
                  <a:t> </a:t>
                </a:r>
                <a:r>
                  <a:rPr lang="en-US" sz="2200">
                    <a:latin typeface="Franklin Gothic Medium" panose="020B0603020102020204" pitchFamily="34" charset="0"/>
                  </a:rPr>
                  <a:t>Systems Dynamics Model where people transition between three states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Franklin Gothic Book" panose="020B0503020102020204" pitchFamily="34" charset="0"/>
                  </a:rPr>
                  <a:t>The population starts in the susceptible state, the infection spreads exponentially, and people recover (or die) at a defined rate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>
                    <a:latin typeface="Franklin Gothic Book" panose="020B0503020102020204" pitchFamily="34" charset="0"/>
                  </a:rPr>
                  <a:t>Hospital bed and ICU bed utilization is based on fixed ratios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C68E60C-4CA4-ED46-8F34-ED4EB8C1C54C}"/>
                </a:ext>
              </a:extLst>
            </p:cNvPr>
            <p:cNvGrpSpPr/>
            <p:nvPr/>
          </p:nvGrpSpPr>
          <p:grpSpPr>
            <a:xfrm>
              <a:off x="2057901" y="1105108"/>
              <a:ext cx="8884163" cy="932857"/>
              <a:chOff x="2349922" y="1105108"/>
              <a:chExt cx="8884163" cy="93285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D74C26-46FF-C948-90C6-13FB1227B1C0}"/>
                  </a:ext>
                </a:extLst>
              </p:cNvPr>
              <p:cNvSpPr txBox="1"/>
              <p:nvPr/>
            </p:nvSpPr>
            <p:spPr>
              <a:xfrm>
                <a:off x="2349922" y="1637855"/>
                <a:ext cx="88841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>
                    <a:solidFill>
                      <a:schemeClr val="accent2"/>
                    </a:solidFill>
                    <a:latin typeface="Franklin Gothic Demi" panose="020B0603020102020204" pitchFamily="34" charset="0"/>
                  </a:rPr>
                  <a:t>S</a:t>
                </a:r>
                <a:r>
                  <a:rPr lang="en-US" sz="2000" b="1" i="1">
                    <a:latin typeface="Franklin Gothic Demi" panose="020B0603020102020204" pitchFamily="34" charset="0"/>
                  </a:rPr>
                  <a:t>usceptible 		</a:t>
                </a:r>
                <a:r>
                  <a:rPr lang="en-US" sz="2000" b="1" i="1">
                    <a:solidFill>
                      <a:schemeClr val="accent2"/>
                    </a:solidFill>
                    <a:latin typeface="Franklin Gothic Demi" panose="020B0603020102020204" pitchFamily="34" charset="0"/>
                  </a:rPr>
                  <a:t>I</a:t>
                </a:r>
                <a:r>
                  <a:rPr lang="en-US" sz="2000" b="1" i="1">
                    <a:latin typeface="Franklin Gothic Demi" panose="020B0603020102020204" pitchFamily="34" charset="0"/>
                  </a:rPr>
                  <a:t>nfected		</a:t>
                </a:r>
                <a:r>
                  <a:rPr lang="en-US" sz="2000" b="1" i="1">
                    <a:solidFill>
                      <a:schemeClr val="accent2"/>
                    </a:solidFill>
                    <a:latin typeface="Franklin Gothic Demi" panose="020B0603020102020204" pitchFamily="34" charset="0"/>
                  </a:rPr>
                  <a:t>R</a:t>
                </a:r>
                <a:r>
                  <a:rPr lang="en-US" sz="2000" b="1" i="1">
                    <a:latin typeface="Franklin Gothic Demi" panose="020B0603020102020204" pitchFamily="34" charset="0"/>
                  </a:rPr>
                  <a:t>ecovered 	= 	SIR</a:t>
                </a:r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6E1BCB3-D55E-A949-B78A-9B0D26A6B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4288"/>
              <a:stretch/>
            </p:blipFill>
            <p:spPr>
              <a:xfrm>
                <a:off x="2741132" y="1111867"/>
                <a:ext cx="696262" cy="596784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B046227-114B-504B-92DC-E7E54FB51E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4288"/>
              <a:stretch/>
            </p:blipFill>
            <p:spPr>
              <a:xfrm>
                <a:off x="8138502" y="1111867"/>
                <a:ext cx="696262" cy="59678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140C5C0-9692-8947-9DBD-F3072C8500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61325" y="1105108"/>
                <a:ext cx="792595" cy="618760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17492F2-F8E2-CB4F-A92F-9AE77245B3B9}"/>
              </a:ext>
            </a:extLst>
          </p:cNvPr>
          <p:cNvGrpSpPr/>
          <p:nvPr/>
        </p:nvGrpSpPr>
        <p:grpSpPr>
          <a:xfrm>
            <a:off x="4833851" y="3340610"/>
            <a:ext cx="1785107" cy="1027572"/>
            <a:chOff x="5155625" y="3345875"/>
            <a:chExt cx="1785107" cy="102757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F4FB843-D8F3-1B49-86F3-B414475F6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5625" y="3593918"/>
              <a:ext cx="871855" cy="680636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351964B-526D-3F48-8627-88DEFCE3436B}"/>
                </a:ext>
              </a:extLst>
            </p:cNvPr>
            <p:cNvGrpSpPr/>
            <p:nvPr/>
          </p:nvGrpSpPr>
          <p:grpSpPr>
            <a:xfrm>
              <a:off x="5570527" y="3345875"/>
              <a:ext cx="1370205" cy="1027572"/>
              <a:chOff x="6040688" y="3402340"/>
              <a:chExt cx="1280367" cy="102757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88B536C-7161-8F40-951B-E2733FF63F19}"/>
                  </a:ext>
                </a:extLst>
              </p:cNvPr>
              <p:cNvGrpSpPr/>
              <p:nvPr/>
            </p:nvGrpSpPr>
            <p:grpSpPr>
              <a:xfrm>
                <a:off x="6040688" y="3402340"/>
                <a:ext cx="1280367" cy="1027572"/>
                <a:chOff x="6040688" y="3402340"/>
                <a:chExt cx="1280367" cy="1027572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F04AE8AB-ABB5-DB40-9A3C-1E41AB815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087584" y="3402340"/>
                  <a:ext cx="1233471" cy="1026345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9CBF5713-452F-BA4D-BBE7-C65A9E426F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14244" b="-1675"/>
                <a:stretch/>
              </p:blipFill>
              <p:spPr>
                <a:xfrm>
                  <a:off x="6040688" y="3879923"/>
                  <a:ext cx="415528" cy="549989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BFD5F0AB-26D1-E741-A9D8-C652E65B0A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748882" y="3416652"/>
                  <a:ext cx="168996" cy="257487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BDB0C8A1-1BFF-4848-9B69-2D4A70AA5B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email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922591" y="3902446"/>
                  <a:ext cx="240394" cy="524548"/>
                </a:xfrm>
                <a:prstGeom prst="rect">
                  <a:avLst/>
                </a:prstGeom>
              </p:spPr>
            </p:pic>
          </p:grp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460C945A-D579-5D47-A84F-E5D5E595AF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4244" b="-1675"/>
              <a:stretch/>
            </p:blipFill>
            <p:spPr>
              <a:xfrm>
                <a:off x="6266663" y="3769720"/>
                <a:ext cx="377753" cy="49999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1007265-0FB4-DF41-BB40-B0966F9DFF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4244" b="-1675"/>
              <a:stretch/>
            </p:blipFill>
            <p:spPr>
              <a:xfrm>
                <a:off x="6200803" y="3499178"/>
                <a:ext cx="312193" cy="413215"/>
              </a:xfrm>
              <a:prstGeom prst="rect">
                <a:avLst/>
              </a:prstGeom>
            </p:spPr>
          </p:pic>
        </p:grp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5B2292B-7D00-1345-B7DA-DD1A1E477795}"/>
              </a:ext>
            </a:extLst>
          </p:cNvPr>
          <p:cNvCxnSpPr>
            <a:cxnSpLocks/>
          </p:cNvCxnSpPr>
          <p:nvPr/>
        </p:nvCxnSpPr>
        <p:spPr>
          <a:xfrm>
            <a:off x="3581438" y="1857661"/>
            <a:ext cx="914400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D7DF318-BF01-5D4B-93BB-BDB326C534FF}"/>
              </a:ext>
            </a:extLst>
          </p:cNvPr>
          <p:cNvCxnSpPr>
            <a:cxnSpLocks/>
          </p:cNvCxnSpPr>
          <p:nvPr/>
        </p:nvCxnSpPr>
        <p:spPr>
          <a:xfrm>
            <a:off x="6320580" y="1857661"/>
            <a:ext cx="914400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9E377ED-96D7-8340-90F7-3BD26772BF92}"/>
              </a:ext>
            </a:extLst>
          </p:cNvPr>
          <p:cNvGrpSpPr/>
          <p:nvPr/>
        </p:nvGrpSpPr>
        <p:grpSpPr>
          <a:xfrm>
            <a:off x="6078954" y="5276148"/>
            <a:ext cx="689659" cy="307777"/>
            <a:chOff x="6487498" y="5531042"/>
            <a:chExt cx="689659" cy="30777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CAD0371-B1BB-1243-9EEA-314BA61A6D80}"/>
                </a:ext>
              </a:extLst>
            </p:cNvPr>
            <p:cNvSpPr/>
            <p:nvPr/>
          </p:nvSpPr>
          <p:spPr>
            <a:xfrm>
              <a:off x="6487498" y="5685977"/>
              <a:ext cx="68148" cy="656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6DF28E9-003D-B64D-9783-A30E1C4C1C2C}"/>
                </a:ext>
              </a:extLst>
            </p:cNvPr>
            <p:cNvSpPr txBox="1"/>
            <p:nvPr/>
          </p:nvSpPr>
          <p:spPr>
            <a:xfrm>
              <a:off x="6562886" y="5531042"/>
              <a:ext cx="614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Franklin Gothic Book" panose="020B0503020102020204" pitchFamily="34" charset="0"/>
                </a:rPr>
                <a:t>policy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166889BC-902E-9A44-A460-692E3AB1D23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grayscl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38"/>
          <a:stretch/>
        </p:blipFill>
        <p:spPr>
          <a:xfrm>
            <a:off x="5335303" y="5292925"/>
            <a:ext cx="985277" cy="79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3B99-2079-5242-929A-83C20EED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Choices about how to model policies can drive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C2929-9C77-E140-B550-607E5B071184}"/>
              </a:ext>
            </a:extLst>
          </p:cNvPr>
          <p:cNvSpPr txBox="1"/>
          <p:nvPr/>
        </p:nvSpPr>
        <p:spPr>
          <a:xfrm>
            <a:off x="7169426" y="1189937"/>
            <a:ext cx="48233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For CHIME, social distancing is modeled as a reduction in the number of contacts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This lowers the rate of spread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Lowering the spread flattens the curve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In practice, social distancing may be better modeled as a sequestration of a segment of the population that is no longer susceptible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This lowers the peak but doesn’t push the peak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Which result you should believe depends on how you think social distancing functions in practice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The best option is likely in between</a:t>
            </a:r>
          </a:p>
          <a:p>
            <a:endParaRPr lang="en-US" sz="20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252F9D31-5BC8-0848-9E43-CBD6EEAD80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526886"/>
              </p:ext>
            </p:extLst>
          </p:nvPr>
        </p:nvGraphicFramePr>
        <p:xfrm>
          <a:off x="263555" y="1588957"/>
          <a:ext cx="6905871" cy="494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31973C-3C3E-7248-92ED-CBDDDE72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E8D3E-E09F-D546-9CDB-EE882AFCBA56}"/>
              </a:ext>
            </a:extLst>
          </p:cNvPr>
          <p:cNvSpPr txBox="1"/>
          <p:nvPr/>
        </p:nvSpPr>
        <p:spPr>
          <a:xfrm>
            <a:off x="38141" y="1265945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hospitalization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F6AF7-E5ED-514E-ACC6-BD69A95B26C0}"/>
              </a:ext>
            </a:extLst>
          </p:cNvPr>
          <p:cNvSpPr txBox="1"/>
          <p:nvPr/>
        </p:nvSpPr>
        <p:spPr>
          <a:xfrm>
            <a:off x="2438318" y="1258150"/>
            <a:ext cx="3789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Comparison of Modeling Choices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5EB351-0C7E-154B-BB10-CDA53BEDC2F9}"/>
              </a:ext>
            </a:extLst>
          </p:cNvPr>
          <p:cNvSpPr txBox="1"/>
          <p:nvPr/>
        </p:nvSpPr>
        <p:spPr>
          <a:xfrm>
            <a:off x="4108330" y="2480670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No response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5FDF3-5047-C447-97CC-EF69FD4328BF}"/>
              </a:ext>
            </a:extLst>
          </p:cNvPr>
          <p:cNvSpPr txBox="1"/>
          <p:nvPr/>
        </p:nvSpPr>
        <p:spPr>
          <a:xfrm>
            <a:off x="5521946" y="4558609"/>
            <a:ext cx="17870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Reduced exposure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B40BB-8052-FE44-B039-1F1EE75A48E0}"/>
              </a:ext>
            </a:extLst>
          </p:cNvPr>
          <p:cNvSpPr txBox="1"/>
          <p:nvPr/>
        </p:nvSpPr>
        <p:spPr>
          <a:xfrm>
            <a:off x="3440234" y="5563398"/>
            <a:ext cx="1396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</a:rPr>
              <a:t>Sequestration</a:t>
            </a:r>
          </a:p>
        </p:txBody>
      </p:sp>
    </p:spTree>
    <p:extLst>
      <p:ext uri="{BB962C8B-B14F-4D97-AF65-F5344CB8AC3E}">
        <p14:creationId xmlns:p14="http://schemas.microsoft.com/office/powerpoint/2010/main" val="244864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7868F04-C61B-764A-80C3-627CADF175A8}"/>
              </a:ext>
            </a:extLst>
          </p:cNvPr>
          <p:cNvGrpSpPr/>
          <p:nvPr/>
        </p:nvGrpSpPr>
        <p:grpSpPr>
          <a:xfrm>
            <a:off x="-28575" y="1997922"/>
            <a:ext cx="12292386" cy="4570502"/>
            <a:chOff x="-84890" y="1752693"/>
            <a:chExt cx="12292386" cy="45705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BB86A3-27F9-CE40-873B-875211506807}"/>
                </a:ext>
              </a:extLst>
            </p:cNvPr>
            <p:cNvSpPr/>
            <p:nvPr/>
          </p:nvSpPr>
          <p:spPr>
            <a:xfrm>
              <a:off x="-84890" y="5596185"/>
              <a:ext cx="12226089" cy="727010"/>
            </a:xfrm>
            <a:prstGeom prst="rect">
              <a:avLst/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3C11DA-F36C-774F-A23E-144492D0C0E0}"/>
                </a:ext>
              </a:extLst>
            </p:cNvPr>
            <p:cNvSpPr/>
            <p:nvPr/>
          </p:nvSpPr>
          <p:spPr>
            <a:xfrm>
              <a:off x="-38100" y="4217139"/>
              <a:ext cx="12226089" cy="799711"/>
            </a:xfrm>
            <a:prstGeom prst="rect">
              <a:avLst/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868417-62FD-CB46-ACAF-25F3A0334E45}"/>
                </a:ext>
              </a:extLst>
            </p:cNvPr>
            <p:cNvSpPr/>
            <p:nvPr/>
          </p:nvSpPr>
          <p:spPr>
            <a:xfrm>
              <a:off x="-18593" y="1752693"/>
              <a:ext cx="12226089" cy="1624186"/>
            </a:xfrm>
            <a:prstGeom prst="rect">
              <a:avLst/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45609B-6D95-9E4D-A8C8-8913974C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University of Virginia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E8D75-0038-F347-B65E-DF27D65E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9B3FB-0D30-A24B-A61B-A338D4C81B88}"/>
              </a:ext>
            </a:extLst>
          </p:cNvPr>
          <p:cNvSpPr txBox="1"/>
          <p:nvPr/>
        </p:nvSpPr>
        <p:spPr>
          <a:xfrm>
            <a:off x="447343" y="1777227"/>
            <a:ext cx="109663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Franklin Gothic Medium" panose="020B0603020102020204" pitchFamily="34" charset="0"/>
              </a:rPr>
              <a:t>UVA uses </a:t>
            </a:r>
            <a:r>
              <a:rPr lang="en-US" sz="2200" dirty="0" err="1">
                <a:latin typeface="Franklin Gothic Medium" panose="020B0603020102020204" pitchFamily="34" charset="0"/>
              </a:rPr>
              <a:t>PatchSim</a:t>
            </a:r>
            <a:r>
              <a:rPr lang="en-US" sz="2200" dirty="0">
                <a:latin typeface="Franklin Gothic Medium" panose="020B0603020102020204" pitchFamily="34" charset="0"/>
              </a:rPr>
              <a:t> to model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Spread between geographic areas is explicitly modeled using travel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Disease dynamics inside an area are simulated with a variant of an SIR model that allows for a lag between exposure and onset of infection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The model is calibrated on actual flu spread to refine model of spread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C6EED-88E0-1243-BF53-C3903F803C96}"/>
              </a:ext>
            </a:extLst>
          </p:cNvPr>
          <p:cNvSpPr txBox="1"/>
          <p:nvPr/>
        </p:nvSpPr>
        <p:spPr>
          <a:xfrm>
            <a:off x="2009247" y="4505742"/>
            <a:ext cx="78425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Franklin Gothic Medium" panose="020B0603020102020204" pitchFamily="34" charset="0"/>
              </a:rPr>
              <a:t>The use of county data allows for detailed projections</a:t>
            </a:r>
          </a:p>
          <a:p>
            <a:pPr lvl="1"/>
            <a:r>
              <a:rPr lang="en-US" sz="2000" dirty="0">
                <a:latin typeface="Franklin Gothic Book" panose="020B0503020102020204" pitchFamily="34" charset="0"/>
              </a:rPr>
              <a:t>Calibration means that results are better tuned to different regions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E86D9-49D2-FA47-96B6-0F1783F33EE2}"/>
              </a:ext>
            </a:extLst>
          </p:cNvPr>
          <p:cNvSpPr txBox="1"/>
          <p:nvPr/>
        </p:nvSpPr>
        <p:spPr>
          <a:xfrm>
            <a:off x="1265142" y="6088694"/>
            <a:ext cx="10088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Franklin Gothic Medium" panose="020B0603020102020204" pitchFamily="34" charset="0"/>
              </a:rPr>
              <a:t>The results are sensitive to choices on how to model policy changes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14C568C-21E1-C64C-81A7-9B5D9544F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61766"/>
            <a:ext cx="6161088" cy="72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396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21B636-0CB1-E24E-83C8-B7795EC43CA1}"/>
              </a:ext>
            </a:extLst>
          </p:cNvPr>
          <p:cNvGrpSpPr/>
          <p:nvPr/>
        </p:nvGrpSpPr>
        <p:grpSpPr>
          <a:xfrm>
            <a:off x="4580819" y="3418774"/>
            <a:ext cx="2346543" cy="1081839"/>
            <a:chOff x="5129153" y="3627944"/>
            <a:chExt cx="1602721" cy="738911"/>
          </a:xfrm>
        </p:grpSpPr>
        <p:pic>
          <p:nvPicPr>
            <p:cNvPr id="19" name="Picture 2" descr="Virginia counties and independent cities">
              <a:extLst>
                <a:ext uri="{FF2B5EF4-FFF2-40B4-BE49-F238E27FC236}">
                  <a16:creationId xmlns:a16="http://schemas.microsoft.com/office/drawing/2014/main" id="{1DF7F85E-3DD6-2E46-9C86-DF3023B167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017"/>
            <a:stretch/>
          </p:blipFill>
          <p:spPr bwMode="auto">
            <a:xfrm>
              <a:off x="5129153" y="3641908"/>
              <a:ext cx="1602721" cy="724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2915757-3886-914D-973D-0B272ED587EE}"/>
                </a:ext>
              </a:extLst>
            </p:cNvPr>
            <p:cNvSpPr/>
            <p:nvPr/>
          </p:nvSpPr>
          <p:spPr>
            <a:xfrm>
              <a:off x="5323649" y="3627944"/>
              <a:ext cx="457953" cy="413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5B62D7-1478-4749-9585-4874D8B3F590}"/>
              </a:ext>
            </a:extLst>
          </p:cNvPr>
          <p:cNvGrpSpPr/>
          <p:nvPr/>
        </p:nvGrpSpPr>
        <p:grpSpPr>
          <a:xfrm>
            <a:off x="4246075" y="545787"/>
            <a:ext cx="3068037" cy="1514517"/>
            <a:chOff x="4449275" y="545787"/>
            <a:chExt cx="3068037" cy="151451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DA01340-A959-874F-927A-019043FFC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73670" y="545787"/>
              <a:ext cx="2185169" cy="1514517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93837BD-2974-4841-8C14-3505432A51A7}"/>
                </a:ext>
              </a:extLst>
            </p:cNvPr>
            <p:cNvGrpSpPr/>
            <p:nvPr/>
          </p:nvGrpSpPr>
          <p:grpSpPr>
            <a:xfrm>
              <a:off x="4449275" y="1042995"/>
              <a:ext cx="3068037" cy="858473"/>
              <a:chOff x="4411175" y="1042995"/>
              <a:chExt cx="3068037" cy="85847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8D34A3B-DFDA-0B40-AB5A-C0326D279C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9312"/>
              <a:stretch/>
            </p:blipFill>
            <p:spPr>
              <a:xfrm>
                <a:off x="5246407" y="1111715"/>
                <a:ext cx="575423" cy="406754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1207790-A62E-0345-89C7-1D0AC85CB4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5661"/>
              <a:stretch/>
            </p:blipFill>
            <p:spPr>
              <a:xfrm>
                <a:off x="4411175" y="1377250"/>
                <a:ext cx="696262" cy="517594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6DF39FE-4DD9-4345-9676-5B4CE2E22F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7894"/>
              <a:stretch/>
            </p:blipFill>
            <p:spPr>
              <a:xfrm>
                <a:off x="6602601" y="1042995"/>
                <a:ext cx="475556" cy="39046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1567212-5605-254E-AB56-396DBE001E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9134"/>
              <a:stretch/>
            </p:blipFill>
            <p:spPr>
              <a:xfrm>
                <a:off x="6782950" y="1408058"/>
                <a:ext cx="696262" cy="49341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BA081628-88BB-FA41-B3EE-74B0FD6684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9312"/>
              <a:stretch/>
            </p:blipFill>
            <p:spPr>
              <a:xfrm>
                <a:off x="4877111" y="1251817"/>
                <a:ext cx="575423" cy="406754"/>
              </a:xfrm>
              <a:prstGeom prst="rect">
                <a:avLst/>
              </a:prstGeom>
            </p:spPr>
          </p:pic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32C5728-9E36-384D-8A1B-9CEC500B62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58"/>
          <a:stretch/>
        </p:blipFill>
        <p:spPr>
          <a:xfrm>
            <a:off x="6185917" y="3458855"/>
            <a:ext cx="765888" cy="6482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0495FD7-83C4-6340-B9A9-36D6AC6C457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grayscl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38"/>
          <a:stretch/>
        </p:blipFill>
        <p:spPr>
          <a:xfrm>
            <a:off x="5434678" y="5382552"/>
            <a:ext cx="985277" cy="79079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DAEC32A-E0B6-2046-9BCE-F854C05DD5D4}"/>
              </a:ext>
            </a:extLst>
          </p:cNvPr>
          <p:cNvGrpSpPr/>
          <p:nvPr/>
        </p:nvGrpSpPr>
        <p:grpSpPr>
          <a:xfrm>
            <a:off x="6182286" y="5373930"/>
            <a:ext cx="686561" cy="307777"/>
            <a:chOff x="6490596" y="5531042"/>
            <a:chExt cx="686561" cy="30777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7FB59AC-71E9-C140-A7FC-C0CCC43A30B1}"/>
                </a:ext>
              </a:extLst>
            </p:cNvPr>
            <p:cNvSpPr/>
            <p:nvPr/>
          </p:nvSpPr>
          <p:spPr>
            <a:xfrm>
              <a:off x="6490596" y="5685977"/>
              <a:ext cx="61953" cy="6562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CAB22D-E37A-3E4C-8A2D-A8A9B82F6030}"/>
                </a:ext>
              </a:extLst>
            </p:cNvPr>
            <p:cNvSpPr txBox="1"/>
            <p:nvPr/>
          </p:nvSpPr>
          <p:spPr>
            <a:xfrm>
              <a:off x="6562886" y="5531042"/>
              <a:ext cx="6142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Franklin Gothic Book" panose="020B0503020102020204" pitchFamily="34" charset="0"/>
                </a:rPr>
                <a:t>policy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0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0ADE2CC2-E3CB-C649-8499-E900E0D511E6}"/>
              </a:ext>
            </a:extLst>
          </p:cNvPr>
          <p:cNvGrpSpPr/>
          <p:nvPr/>
        </p:nvGrpSpPr>
        <p:grpSpPr>
          <a:xfrm>
            <a:off x="-68448" y="1554835"/>
            <a:ext cx="12261258" cy="5166639"/>
            <a:chOff x="820614" y="1146751"/>
            <a:chExt cx="11421731" cy="516663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19E2B2-0E38-8D4A-8E79-CD7A7922B8AC}"/>
                </a:ext>
              </a:extLst>
            </p:cNvPr>
            <p:cNvSpPr/>
            <p:nvPr/>
          </p:nvSpPr>
          <p:spPr>
            <a:xfrm>
              <a:off x="838199" y="1146751"/>
              <a:ext cx="11371385" cy="1458947"/>
            </a:xfrm>
            <a:prstGeom prst="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50EEBD0-1C59-CD48-80AA-CB2FD57E0C83}"/>
                </a:ext>
              </a:extLst>
            </p:cNvPr>
            <p:cNvSpPr/>
            <p:nvPr/>
          </p:nvSpPr>
          <p:spPr>
            <a:xfrm>
              <a:off x="870960" y="3539019"/>
              <a:ext cx="11371385" cy="660574"/>
            </a:xfrm>
            <a:prstGeom prst="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6413D5-5270-2A4A-A3D2-D5E8FA3FD7DF}"/>
                </a:ext>
              </a:extLst>
            </p:cNvPr>
            <p:cNvSpPr/>
            <p:nvPr/>
          </p:nvSpPr>
          <p:spPr>
            <a:xfrm>
              <a:off x="820614" y="4793251"/>
              <a:ext cx="11371385" cy="1520139"/>
            </a:xfrm>
            <a:prstGeom prst="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D61FCE9-5BAF-B947-9F74-C3F79FA51E4F}"/>
              </a:ext>
            </a:extLst>
          </p:cNvPr>
          <p:cNvGrpSpPr/>
          <p:nvPr/>
        </p:nvGrpSpPr>
        <p:grpSpPr>
          <a:xfrm>
            <a:off x="-34089" y="1430619"/>
            <a:ext cx="12231603" cy="5327184"/>
            <a:chOff x="-90404" y="1185390"/>
            <a:chExt cx="12231603" cy="532718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16B0DF7-4D43-8547-8337-D432DE2137F8}"/>
                </a:ext>
              </a:extLst>
            </p:cNvPr>
            <p:cNvSpPr/>
            <p:nvPr/>
          </p:nvSpPr>
          <p:spPr>
            <a:xfrm>
              <a:off x="-84890" y="4819803"/>
              <a:ext cx="12226089" cy="1692771"/>
            </a:xfrm>
            <a:prstGeom prst="rect">
              <a:avLst/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F740B61-D21C-9941-975B-3BDCCB0419DB}"/>
                </a:ext>
              </a:extLst>
            </p:cNvPr>
            <p:cNvSpPr/>
            <p:nvPr/>
          </p:nvSpPr>
          <p:spPr>
            <a:xfrm>
              <a:off x="-90404" y="3255713"/>
              <a:ext cx="12226089" cy="799711"/>
            </a:xfrm>
            <a:prstGeom prst="rect">
              <a:avLst/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E98479-A9A3-4142-81CC-142779A3FDEF}"/>
                </a:ext>
              </a:extLst>
            </p:cNvPr>
            <p:cNvSpPr/>
            <p:nvPr/>
          </p:nvSpPr>
          <p:spPr>
            <a:xfrm>
              <a:off x="-86612" y="1185390"/>
              <a:ext cx="12226089" cy="1109341"/>
            </a:xfrm>
            <a:prstGeom prst="rect">
              <a:avLst/>
            </a:prstGeom>
            <a:solidFill>
              <a:schemeClr val="bg1">
                <a:lumMod val="95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7C8F9A-FFB8-714E-A169-922E790E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University of Washington’s IHME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06423-6762-D348-AB35-15123FC13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8D50E-4EE6-2A44-82AB-30671F2EE113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4B8B6E-7F9A-F048-BB18-B58D27766329}"/>
              </a:ext>
            </a:extLst>
          </p:cNvPr>
          <p:cNvSpPr txBox="1"/>
          <p:nvPr/>
        </p:nvSpPr>
        <p:spPr>
          <a:xfrm>
            <a:off x="1575893" y="3878897"/>
            <a:ext cx="8662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Franklin Gothic Medium" panose="020B0603020102020204" pitchFamily="34" charset="0"/>
              </a:rPr>
              <a:t>This is not an SIR/SEIR-model and will behave independently from those</a:t>
            </a:r>
          </a:p>
          <a:p>
            <a:pPr lvl="1"/>
            <a:r>
              <a:rPr lang="en-US" sz="2000" dirty="0">
                <a:latin typeface="Franklin Gothic Book" panose="020B0503020102020204" pitchFamily="34" charset="0"/>
              </a:rPr>
              <a:t>This model provides a different perspective from the other types of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EAB7C-4D66-874F-B0DC-0BD5A2FBDFF2}"/>
              </a:ext>
            </a:extLst>
          </p:cNvPr>
          <p:cNvSpPr txBox="1"/>
          <p:nvPr/>
        </p:nvSpPr>
        <p:spPr>
          <a:xfrm>
            <a:off x="92099" y="5111198"/>
            <a:ext cx="1159523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Franklin Gothic Medium" panose="020B0603020102020204" pitchFamily="34" charset="0"/>
              </a:rPr>
              <a:t>The model is likely biased though it should improve with more and better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Model results are not stable—the difference between the current and previous runs differ by 25% for 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Because of the lack of testing, many COVID-19 deaths may not be confirmed, which could bias the trends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Policy interventions are treated equally (i.e., how many recommended policies does the locale implement?)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F397F1-096E-6B44-A1EA-64D5836C0AF5}"/>
              </a:ext>
            </a:extLst>
          </p:cNvPr>
          <p:cNvSpPr txBox="1"/>
          <p:nvPr/>
        </p:nvSpPr>
        <p:spPr>
          <a:xfrm>
            <a:off x="277128" y="1421355"/>
            <a:ext cx="1151605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anklin Gothic Medium" panose="020B0603020102020204" pitchFamily="34" charset="0"/>
              </a:rPr>
              <a:t>IHME fits a statistical model for the trajectory of </a:t>
            </a:r>
          </a:p>
          <a:p>
            <a:pPr algn="ctr"/>
            <a:r>
              <a:rPr lang="en-US" sz="2000" dirty="0">
                <a:latin typeface="Franklin Gothic Medium" panose="020B0603020102020204" pitchFamily="34" charset="0"/>
              </a:rPr>
              <a:t>confirmed COVID-19 deaths and then projects it forward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Hospitalization rates and the utilization of both ICU beds and ventilators are estimated using a simulation based on the estimated death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Based on data not just from Virginia, but also China, Italy, Washington State, and other areas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62DB835-C890-0143-9D23-1CC50415B5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1250" y="1101183"/>
            <a:ext cx="383795" cy="3424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B0B582-DA1C-E544-84F8-D7764783DF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alphaModFix amt="70000"/>
          </a:blip>
          <a:srcRect b="19210"/>
          <a:stretch/>
        </p:blipFill>
        <p:spPr>
          <a:xfrm>
            <a:off x="5535331" y="719683"/>
            <a:ext cx="1121337" cy="9059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BC1E7D-6217-454F-BDD7-8DEC2B1DC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147" y="3034790"/>
            <a:ext cx="632965" cy="63296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51D76CC9-022E-6845-ADDB-BA2E4C096232}"/>
              </a:ext>
            </a:extLst>
          </p:cNvPr>
          <p:cNvGrpSpPr/>
          <p:nvPr/>
        </p:nvGrpSpPr>
        <p:grpSpPr>
          <a:xfrm>
            <a:off x="5018665" y="2877446"/>
            <a:ext cx="888639" cy="693904"/>
            <a:chOff x="6507919" y="2751878"/>
            <a:chExt cx="888639" cy="69390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DFFCBAD-FE98-8646-9205-BAA72A87EA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7165"/>
            <a:stretch/>
          </p:blipFill>
          <p:spPr>
            <a:xfrm>
              <a:off x="6507919" y="2832165"/>
              <a:ext cx="842477" cy="613617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68CC2F3-6C21-934E-893C-22C2F617401F}"/>
                </a:ext>
              </a:extLst>
            </p:cNvPr>
            <p:cNvSpPr/>
            <p:nvPr/>
          </p:nvSpPr>
          <p:spPr>
            <a:xfrm>
              <a:off x="6880403" y="2751878"/>
              <a:ext cx="516155" cy="3204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01018C7-16F5-5F4B-B374-B252D301C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1468" y="3491571"/>
            <a:ext cx="4999182" cy="473364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91C191B7-9631-D540-A1C1-0A7A478D1415}"/>
              </a:ext>
            </a:extLst>
          </p:cNvPr>
          <p:cNvGrpSpPr/>
          <p:nvPr/>
        </p:nvGrpSpPr>
        <p:grpSpPr>
          <a:xfrm>
            <a:off x="4136209" y="3091479"/>
            <a:ext cx="567023" cy="477471"/>
            <a:chOff x="4136209" y="2739783"/>
            <a:chExt cx="567023" cy="477471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8F9AD0D-D5C5-C747-9B42-FEF344EDA90C}"/>
                </a:ext>
              </a:extLst>
            </p:cNvPr>
            <p:cNvGrpSpPr/>
            <p:nvPr/>
          </p:nvGrpSpPr>
          <p:grpSpPr>
            <a:xfrm>
              <a:off x="4356803" y="2761041"/>
              <a:ext cx="235360" cy="235360"/>
              <a:chOff x="4356803" y="2761041"/>
              <a:chExt cx="235360" cy="23536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A62465F-6C02-6844-9747-E5CE71E86BDA}"/>
                  </a:ext>
                </a:extLst>
              </p:cNvPr>
              <p:cNvSpPr/>
              <p:nvPr/>
            </p:nvSpPr>
            <p:spPr>
              <a:xfrm flipV="1">
                <a:off x="4432575" y="2761041"/>
                <a:ext cx="90165" cy="2353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4A84B3C-D704-BB45-A759-8B1CB8F13C65}"/>
                  </a:ext>
                </a:extLst>
              </p:cNvPr>
              <p:cNvSpPr/>
              <p:nvPr/>
            </p:nvSpPr>
            <p:spPr>
              <a:xfrm rot="5400000" flipV="1">
                <a:off x="4429400" y="2761086"/>
                <a:ext cx="90165" cy="2353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F98B1DF-A8E7-D940-B97A-BE3990B703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5794"/>
            <a:stretch/>
          </p:blipFill>
          <p:spPr>
            <a:xfrm>
              <a:off x="4136209" y="2739783"/>
              <a:ext cx="567023" cy="477471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B3D9D8B0-6233-F54D-AF34-5EEDB9F83C3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778"/>
          <a:stretch/>
        </p:blipFill>
        <p:spPr>
          <a:xfrm>
            <a:off x="5990663" y="2952427"/>
            <a:ext cx="666005" cy="631670"/>
          </a:xfrm>
          <a:prstGeom prst="rect">
            <a:avLst/>
          </a:prstGeom>
        </p:spPr>
      </p:pic>
      <p:sp>
        <p:nvSpPr>
          <p:cNvPr id="3" name="Triangle 2">
            <a:extLst>
              <a:ext uri="{FF2B5EF4-FFF2-40B4-BE49-F238E27FC236}">
                <a16:creationId xmlns:a16="http://schemas.microsoft.com/office/drawing/2014/main" id="{B976288D-1B4D-704B-BA86-04AD922ABF00}"/>
              </a:ext>
            </a:extLst>
          </p:cNvPr>
          <p:cNvSpPr/>
          <p:nvPr/>
        </p:nvSpPr>
        <p:spPr>
          <a:xfrm rot="10800000">
            <a:off x="5479692" y="5014598"/>
            <a:ext cx="283969" cy="186736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F2212C-4D70-5845-950B-409300E559C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010"/>
          <a:stretch/>
        </p:blipFill>
        <p:spPr>
          <a:xfrm flipH="1">
            <a:off x="5416132" y="4647799"/>
            <a:ext cx="669583" cy="5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11613</TotalTime>
  <Words>1194</Words>
  <Application>Microsoft Office PowerPoint</Application>
  <PresentationFormat>Widescreen</PresentationFormat>
  <Paragraphs>151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Futura Std Book</vt:lpstr>
      <vt:lpstr>Office Theme</vt:lpstr>
      <vt:lpstr>PowerPoint Presentation</vt:lpstr>
      <vt:lpstr>Background</vt:lpstr>
      <vt:lpstr>What constitutes a suitable model?</vt:lpstr>
      <vt:lpstr>Models fell into two types</vt:lpstr>
      <vt:lpstr>Advantages of modeling approaches</vt:lpstr>
      <vt:lpstr>Penn Medicine’s CHIME Model</vt:lpstr>
      <vt:lpstr>Choices about how to model policies can drive results</vt:lpstr>
      <vt:lpstr>University of Virginia Model</vt:lpstr>
      <vt:lpstr>University of Washington’s IHME Model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Price, Carter</dc:creator>
  <cp:lastModifiedBy>Robert Bullington</cp:lastModifiedBy>
  <cp:revision>117</cp:revision>
  <dcterms:created xsi:type="dcterms:W3CDTF">2020-04-05T17:18:18Z</dcterms:created>
  <dcterms:modified xsi:type="dcterms:W3CDTF">2020-04-21T17:13:09Z</dcterms:modified>
</cp:coreProperties>
</file>