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33"/>
  </p:notesMasterIdLst>
  <p:handoutMasterIdLst>
    <p:handoutMasterId r:id="rId34"/>
  </p:handoutMasterIdLst>
  <p:sldIdLst>
    <p:sldId id="261"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5pPr>
    <a:lvl6pPr marL="2286000" algn="l" defTabSz="914400" rtl="0" eaLnBrk="1" latinLnBrk="0" hangingPunct="1">
      <a:defRPr sz="2800" kern="1200">
        <a:solidFill>
          <a:schemeClr val="tx1"/>
        </a:solidFill>
        <a:latin typeface="Arial" charset="0"/>
        <a:ea typeface="ＭＳ Ｐゴシック" pitchFamily="1" charset="-128"/>
        <a:cs typeface="+mn-cs"/>
      </a:defRPr>
    </a:lvl6pPr>
    <a:lvl7pPr marL="2743200" algn="l" defTabSz="914400" rtl="0" eaLnBrk="1" latinLnBrk="0" hangingPunct="1">
      <a:defRPr sz="2800" kern="1200">
        <a:solidFill>
          <a:schemeClr val="tx1"/>
        </a:solidFill>
        <a:latin typeface="Arial" charset="0"/>
        <a:ea typeface="ＭＳ Ｐゴシック" pitchFamily="1" charset="-128"/>
        <a:cs typeface="+mn-cs"/>
      </a:defRPr>
    </a:lvl7pPr>
    <a:lvl8pPr marL="3200400" algn="l" defTabSz="914400" rtl="0" eaLnBrk="1" latinLnBrk="0" hangingPunct="1">
      <a:defRPr sz="2800" kern="1200">
        <a:solidFill>
          <a:schemeClr val="tx1"/>
        </a:solidFill>
        <a:latin typeface="Arial" charset="0"/>
        <a:ea typeface="ＭＳ Ｐゴシック" pitchFamily="1" charset="-128"/>
        <a:cs typeface="+mn-cs"/>
      </a:defRPr>
    </a:lvl8pPr>
    <a:lvl9pPr marL="3657600" algn="l" defTabSz="914400" rtl="0" eaLnBrk="1" latinLnBrk="0" hangingPunct="1">
      <a:defRPr sz="28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793"/>
    <a:srgbClr val="E4A612"/>
    <a:srgbClr val="B1132F"/>
    <a:srgbClr val="40BAB3"/>
    <a:srgbClr val="2D6244"/>
    <a:srgbClr val="94BB1E"/>
    <a:srgbClr val="7E858B"/>
    <a:srgbClr val="8B8F66"/>
    <a:srgbClr val="9F9282"/>
    <a:srgbClr val="A62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8936"/>
    <p:restoredTop sz="90798"/>
  </p:normalViewPr>
  <p:slideViewPr>
    <p:cSldViewPr>
      <p:cViewPr varScale="1">
        <p:scale>
          <a:sx n="86" d="100"/>
          <a:sy n="86" d="100"/>
        </p:scale>
        <p:origin x="-10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9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wcs00999.cov.virginia.gov\COLAD\SHARE\Local%20Systems%20and%20Projects\PERFORMANCE-COMPLIANCE\LAP%20Performance%20Metrics\2019\EOQ\EOQ%20May%20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cs00999.cov.virginia.gov\COLAD\SHARE\Local%20Systems%20and%20Projects\PERFORMANCE-COMPLIANCE\LAP%20Performance%20Metrics\2019\EOQ\EOQ%20May%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400" dirty="0">
                <a:solidFill>
                  <a:schemeClr val="bg2"/>
                </a:solidFill>
              </a:rPr>
              <a:t>LAP Percent of CN $$</a:t>
            </a:r>
          </a:p>
          <a:p>
            <a:pPr>
              <a:defRPr sz="1100"/>
            </a:pPr>
            <a:r>
              <a:rPr lang="en-US" sz="1400" b="1" i="0" u="none" strike="noStrike" baseline="0" dirty="0">
                <a:solidFill>
                  <a:schemeClr val="bg2"/>
                </a:solidFill>
                <a:effectLst/>
              </a:rPr>
              <a:t>$14.4B</a:t>
            </a:r>
            <a:endParaRPr lang="en-US" sz="1400" b="1" dirty="0">
              <a:solidFill>
                <a:schemeClr val="bg2"/>
              </a:solidFill>
            </a:endParaRPr>
          </a:p>
          <a:p>
            <a:pPr>
              <a:defRPr sz="1100"/>
            </a:pPr>
            <a:endParaRPr lang="en-US" sz="1100" dirty="0"/>
          </a:p>
        </c:rich>
      </c:tx>
      <c:layout>
        <c:manualLayout>
          <c:xMode val="edge"/>
          <c:yMode val="edge"/>
          <c:x val="0.20264495459102003"/>
          <c:y val="3.135520367864901E-2"/>
        </c:manualLayout>
      </c:layout>
      <c:overlay val="0"/>
    </c:title>
    <c:autoTitleDeleted val="0"/>
    <c:plotArea>
      <c:layout/>
      <c:pieChart>
        <c:varyColors val="1"/>
        <c:ser>
          <c:idx val="0"/>
          <c:order val="0"/>
          <c:explosion val="2"/>
          <c:dPt>
            <c:idx val="0"/>
            <c:bubble3D val="0"/>
            <c:explosion val="12"/>
            <c:spPr>
              <a:solidFill>
                <a:schemeClr val="accent2">
                  <a:lumMod val="75000"/>
                </a:schemeClr>
              </a:solidFill>
              <a:scene3d>
                <a:camera prst="orthographicFront"/>
                <a:lightRig rig="threePt" dir="t"/>
              </a:scene3d>
              <a:sp3d prstMaterial="dkEdge"/>
            </c:spPr>
            <c:extLst>
              <c:ext xmlns:c16="http://schemas.microsoft.com/office/drawing/2014/chart" uri="{C3380CC4-5D6E-409C-BE32-E72D297353CC}">
                <c16:uniqueId val="{00000001-52E7-4F3B-901C-E42EF5E8C205}"/>
              </c:ext>
            </c:extLst>
          </c:dPt>
          <c:dPt>
            <c:idx val="1"/>
            <c:bubble3D val="0"/>
            <c:explosion val="0"/>
            <c:spPr>
              <a:solidFill>
                <a:schemeClr val="tx1"/>
              </a:solidFill>
              <a:scene3d>
                <a:camera prst="orthographicFront"/>
                <a:lightRig rig="threePt" dir="t"/>
              </a:scene3d>
              <a:sp3d prstMaterial="dkEdge"/>
            </c:spPr>
            <c:extLst>
              <c:ext xmlns:c16="http://schemas.microsoft.com/office/drawing/2014/chart" uri="{C3380CC4-5D6E-409C-BE32-E72D297353CC}">
                <c16:uniqueId val="{00000003-52E7-4F3B-901C-E42EF5E8C205}"/>
              </c:ext>
            </c:extLst>
          </c:dPt>
          <c:dLbls>
            <c:dLbl>
              <c:idx val="0"/>
              <c:layout>
                <c:manualLayout>
                  <c:x val="2.1451278986166333E-2"/>
                  <c:y val="2.1209236724743001E-2"/>
                </c:manualLayout>
              </c:layout>
              <c:tx>
                <c:rich>
                  <a:bodyPr/>
                  <a:lstStyle/>
                  <a:p>
                    <a:r>
                      <a:rPr lang="en-US" b="1" dirty="0"/>
                      <a:t>LAPs</a:t>
                    </a:r>
                  </a:p>
                  <a:p>
                    <a:r>
                      <a:rPr lang="en-US" b="1" dirty="0"/>
                      <a:t>$2.1B</a:t>
                    </a:r>
                  </a:p>
                  <a:p>
                    <a:r>
                      <a:rPr lang="en-US" b="1" dirty="0"/>
                      <a:t>(19%)</a:t>
                    </a:r>
                    <a:endParaRPr lang="en-US" dirty="0"/>
                  </a:p>
                </c:rich>
              </c:tx>
              <c:dLblPos val="bestFi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2E7-4F3B-901C-E42EF5E8C205}"/>
                </c:ext>
              </c:extLst>
            </c:dLbl>
            <c:dLbl>
              <c:idx val="1"/>
              <c:layout>
                <c:manualLayout>
                  <c:x val="-8.2804126228407493E-2"/>
                  <c:y val="-4.8096086997973658E-2"/>
                </c:manualLayout>
              </c:layout>
              <c:tx>
                <c:rich>
                  <a:bodyPr/>
                  <a:lstStyle/>
                  <a:p>
                    <a:r>
                      <a:rPr lang="en-US" b="1" dirty="0"/>
                      <a:t>VDOT</a:t>
                    </a:r>
                  </a:p>
                  <a:p>
                    <a:r>
                      <a:rPr lang="en-US" b="1" dirty="0"/>
                      <a:t>$11.6</a:t>
                    </a:r>
                    <a:r>
                      <a:rPr lang="en-US" b="1" baseline="0" dirty="0"/>
                      <a:t>B</a:t>
                    </a:r>
                    <a:endParaRPr lang="en-US" b="1" dirty="0"/>
                  </a:p>
                  <a:p>
                    <a:r>
                      <a:rPr lang="en-US" b="1" dirty="0"/>
                      <a:t>(81%)</a:t>
                    </a:r>
                    <a:endParaRPr lang="en-US" dirty="0"/>
                  </a:p>
                </c:rich>
              </c:tx>
              <c:dLblPos val="bestFi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52E7-4F3B-901C-E42EF5E8C205}"/>
                </c:ext>
              </c:extLst>
            </c:dLbl>
            <c:spPr>
              <a:noFill/>
              <a:ln>
                <a:noFill/>
              </a:ln>
              <a:effectLst/>
            </c:spPr>
            <c:txPr>
              <a:bodyPr/>
              <a:lstStyle/>
              <a:p>
                <a:pPr>
                  <a:defRPr sz="1100" b="1">
                    <a:solidFill>
                      <a:srgbClr val="0E3793"/>
                    </a:solidFill>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extLst>
          </c:dLbls>
          <c:val>
            <c:numRef>
              <c:f>Graphs!$D$4:$D$5</c:f>
              <c:numCache>
                <c:formatCode>0%</c:formatCode>
                <c:ptCount val="2"/>
                <c:pt idx="0">
                  <c:v>0.19322099541208823</c:v>
                </c:pt>
                <c:pt idx="1">
                  <c:v>0.80677900458791174</c:v>
                </c:pt>
              </c:numCache>
            </c:numRef>
          </c:val>
          <c:extLst>
            <c:ext xmlns:c16="http://schemas.microsoft.com/office/drawing/2014/chart" uri="{C3380CC4-5D6E-409C-BE32-E72D297353CC}">
              <c16:uniqueId val="{00000004-52E7-4F3B-901C-E42EF5E8C205}"/>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400" b="1" i="0" u="none" strike="noStrike" baseline="0" dirty="0">
                <a:solidFill>
                  <a:schemeClr val="bg2"/>
                </a:solidFill>
                <a:effectLst/>
              </a:rPr>
              <a:t>LAP Percent of CN Projects</a:t>
            </a:r>
            <a:br>
              <a:rPr lang="en-US" sz="1400" b="1" i="0" u="none" strike="noStrike" baseline="0" dirty="0">
                <a:solidFill>
                  <a:schemeClr val="bg2"/>
                </a:solidFill>
                <a:effectLst/>
              </a:rPr>
            </a:br>
            <a:r>
              <a:rPr lang="en-US" sz="1400" b="1" i="0" u="none" strike="noStrike" baseline="0" dirty="0">
                <a:solidFill>
                  <a:schemeClr val="bg2"/>
                </a:solidFill>
                <a:effectLst/>
              </a:rPr>
              <a:t>3200 TOTAL Projects</a:t>
            </a:r>
            <a:endParaRPr lang="en-US" sz="1400" dirty="0">
              <a:solidFill>
                <a:schemeClr val="bg2"/>
              </a:solidFill>
            </a:endParaRPr>
          </a:p>
        </c:rich>
      </c:tx>
      <c:layout>
        <c:manualLayout>
          <c:xMode val="edge"/>
          <c:yMode val="edge"/>
          <c:x val="0.1231251271080287"/>
          <c:y val="3.6196504242274274E-2"/>
        </c:manualLayout>
      </c:layout>
      <c:overlay val="0"/>
    </c:title>
    <c:autoTitleDeleted val="0"/>
    <c:plotArea>
      <c:layout>
        <c:manualLayout>
          <c:layoutTarget val="inner"/>
          <c:xMode val="edge"/>
          <c:yMode val="edge"/>
          <c:x val="0.10263362564629254"/>
          <c:y val="0.41001311498619142"/>
          <c:w val="0.77689551347887531"/>
          <c:h val="0.47938144329896909"/>
        </c:manualLayout>
      </c:layout>
      <c:pieChart>
        <c:varyColors val="1"/>
        <c:ser>
          <c:idx val="0"/>
          <c:order val="0"/>
          <c:spPr>
            <a:solidFill>
              <a:schemeClr val="tx1"/>
            </a:solidFill>
          </c:spPr>
          <c:dPt>
            <c:idx val="0"/>
            <c:bubble3D val="0"/>
            <c:explosion val="9"/>
            <c:spPr>
              <a:solidFill>
                <a:schemeClr val="accent2">
                  <a:lumMod val="75000"/>
                </a:schemeClr>
              </a:solidFill>
              <a:scene3d>
                <a:camera prst="orthographicFront"/>
                <a:lightRig rig="threePt" dir="t"/>
              </a:scene3d>
            </c:spPr>
            <c:extLst>
              <c:ext xmlns:c16="http://schemas.microsoft.com/office/drawing/2014/chart" uri="{C3380CC4-5D6E-409C-BE32-E72D297353CC}">
                <c16:uniqueId val="{00000001-2D7F-4BAD-A665-545AFED9EDD3}"/>
              </c:ext>
            </c:extLst>
          </c:dPt>
          <c:dPt>
            <c:idx val="1"/>
            <c:bubble3D val="0"/>
            <c:spPr>
              <a:solidFill>
                <a:schemeClr val="tx1"/>
              </a:solidFill>
              <a:scene3d>
                <a:camera prst="orthographicFront"/>
                <a:lightRig rig="threePt" dir="t"/>
              </a:scene3d>
            </c:spPr>
            <c:extLst>
              <c:ext xmlns:c16="http://schemas.microsoft.com/office/drawing/2014/chart" uri="{C3380CC4-5D6E-409C-BE32-E72D297353CC}">
                <c16:uniqueId val="{00000003-2D7F-4BAD-A665-545AFED9EDD3}"/>
              </c:ext>
            </c:extLst>
          </c:dPt>
          <c:dLbls>
            <c:dLbl>
              <c:idx val="0"/>
              <c:layout>
                <c:manualLayout>
                  <c:x val="3.3747730353280804E-2"/>
                  <c:y val="2.0814311568454577E-2"/>
                </c:manualLayout>
              </c:layout>
              <c:tx>
                <c:rich>
                  <a:bodyPr/>
                  <a:lstStyle/>
                  <a:p>
                    <a:r>
                      <a:rPr lang="en-US" b="1" dirty="0"/>
                      <a:t>LAPs</a:t>
                    </a:r>
                  </a:p>
                  <a:p>
                    <a:r>
                      <a:rPr lang="en-US" b="1" dirty="0"/>
                      <a:t>1340 </a:t>
                    </a:r>
                  </a:p>
                  <a:p>
                    <a:r>
                      <a:rPr lang="en-US" b="1" dirty="0"/>
                      <a:t>(42%)</a:t>
                    </a:r>
                    <a:endParaRPr lang="en-US" dirty="0"/>
                  </a:p>
                </c:rich>
              </c:tx>
              <c:dLblPos val="bestFi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D7F-4BAD-A665-545AFED9EDD3}"/>
                </c:ext>
              </c:extLst>
            </c:dLbl>
            <c:dLbl>
              <c:idx val="1"/>
              <c:layout>
                <c:manualLayout>
                  <c:x val="2.2144590618826301E-4"/>
                  <c:y val="-3.6687796696893031E-2"/>
                </c:manualLayout>
              </c:layout>
              <c:tx>
                <c:rich>
                  <a:bodyPr/>
                  <a:lstStyle/>
                  <a:p>
                    <a:r>
                      <a:rPr lang="en-US" b="1" dirty="0"/>
                      <a:t>VDOT</a:t>
                    </a:r>
                  </a:p>
                  <a:p>
                    <a:r>
                      <a:rPr lang="en-US" b="1" dirty="0"/>
                      <a:t>1860</a:t>
                    </a:r>
                  </a:p>
                  <a:p>
                    <a:r>
                      <a:rPr lang="en-US" b="1" dirty="0"/>
                      <a:t>(58%)</a:t>
                    </a:r>
                    <a:endParaRPr lang="en-US" dirty="0"/>
                  </a:p>
                </c:rich>
              </c:tx>
              <c:dLblPos val="bestFi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2D7F-4BAD-A665-545AFED9EDD3}"/>
                </c:ext>
              </c:extLst>
            </c:dLbl>
            <c:spPr>
              <a:noFill/>
              <a:ln>
                <a:noFill/>
              </a:ln>
              <a:effectLst/>
            </c:spPr>
            <c:txPr>
              <a:bodyPr/>
              <a:lstStyle/>
              <a:p>
                <a:pPr>
                  <a:defRPr sz="1100" b="1">
                    <a:solidFill>
                      <a:srgbClr val="0E3793"/>
                    </a:solidFill>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extLst>
          </c:dLbls>
          <c:val>
            <c:numRef>
              <c:f>Graphs!$E$4:$E$5</c:f>
              <c:numCache>
                <c:formatCode>0%</c:formatCode>
                <c:ptCount val="2"/>
                <c:pt idx="0">
                  <c:v>0.41875000000000001</c:v>
                </c:pt>
                <c:pt idx="1">
                  <c:v>0.58125000000000004</c:v>
                </c:pt>
              </c:numCache>
            </c:numRef>
          </c:val>
          <c:extLst>
            <c:ext xmlns:c16="http://schemas.microsoft.com/office/drawing/2014/chart" uri="{C3380CC4-5D6E-409C-BE32-E72D297353CC}">
              <c16:uniqueId val="{00000004-2D7F-4BAD-A665-545AFED9EDD3}"/>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294F3-E620-4A19-9E19-A536018050C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1F762499-EF79-4C07-B699-18C5A63988F8}">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Revenue Sharing</a:t>
          </a:r>
          <a:endParaRPr lang="en-US" sz="1800" dirty="0">
            <a:solidFill>
              <a:srgbClr val="00408D"/>
            </a:solidFill>
          </a:endParaRPr>
        </a:p>
      </dgm:t>
    </dgm:pt>
    <dgm:pt modelId="{B15B0856-8119-4B05-9059-8081320B265C}" type="parTrans" cxnId="{40EA980E-26E4-415A-BCF3-02EA8738FAEC}">
      <dgm:prSet/>
      <dgm:spPr/>
      <dgm:t>
        <a:bodyPr/>
        <a:lstStyle/>
        <a:p>
          <a:endParaRPr lang="en-US"/>
        </a:p>
      </dgm:t>
    </dgm:pt>
    <dgm:pt modelId="{310E005C-727C-48BF-A23F-A7DCDCA3738E}" type="sibTrans" cxnId="{40EA980E-26E4-415A-BCF3-02EA8738FAEC}">
      <dgm:prSet/>
      <dgm:spPr/>
      <dgm:t>
        <a:bodyPr/>
        <a:lstStyle/>
        <a:p>
          <a:endParaRPr lang="en-US"/>
        </a:p>
      </dgm:t>
    </dgm:pt>
    <dgm:pt modelId="{FC515397-DB30-4CC0-8CEA-15C5ABA9A733}">
      <dgm:prSet custT="1"/>
      <dgm:spPr>
        <a:solidFill>
          <a:schemeClr val="bg1">
            <a:lumMod val="95000"/>
          </a:schemeClr>
        </a:solidFill>
        <a:ln>
          <a:solidFill>
            <a:srgbClr val="FF8000"/>
          </a:solidFill>
        </a:ln>
        <a:effectLst>
          <a:outerShdw blurRad="50800" dist="50800" dir="5400000" algn="ctr" rotWithShape="0">
            <a:srgbClr val="FF8000">
              <a:alpha val="50000"/>
            </a:srgbClr>
          </a:outerShdw>
        </a:effectLst>
      </dgm:spPr>
      <dgm:t>
        <a:bodyPr/>
        <a:lstStyle/>
        <a:p>
          <a:pPr rtl="0"/>
          <a:r>
            <a:rPr lang="en-US" sz="1800" b="1" dirty="0">
              <a:solidFill>
                <a:srgbClr val="00408D"/>
              </a:solidFill>
            </a:rPr>
            <a:t>Access Programs (EDA, Rec, Airport)</a:t>
          </a:r>
          <a:endParaRPr lang="en-US" sz="1800" dirty="0">
            <a:solidFill>
              <a:srgbClr val="00408D"/>
            </a:solidFill>
          </a:endParaRPr>
        </a:p>
      </dgm:t>
    </dgm:pt>
    <dgm:pt modelId="{FA59B3B8-4B6C-465C-BDBA-0B0579EC2769}" type="parTrans" cxnId="{A5CC74F9-893C-43EE-B22B-15EF2368810F}">
      <dgm:prSet/>
      <dgm:spPr/>
      <dgm:t>
        <a:bodyPr/>
        <a:lstStyle/>
        <a:p>
          <a:endParaRPr lang="en-US"/>
        </a:p>
      </dgm:t>
    </dgm:pt>
    <dgm:pt modelId="{0C412F7D-0640-4E7A-9524-47C27F71C854}" type="sibTrans" cxnId="{A5CC74F9-893C-43EE-B22B-15EF2368810F}">
      <dgm:prSet/>
      <dgm:spPr/>
      <dgm:t>
        <a:bodyPr/>
        <a:lstStyle/>
        <a:p>
          <a:endParaRPr lang="en-US"/>
        </a:p>
      </dgm:t>
    </dgm:pt>
    <dgm:pt modelId="{267C2FDE-5CAE-47ED-90AE-122D636FC6AE}">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 Transportation Set-Aside Block Grant Program (TAP)</a:t>
          </a:r>
          <a:endParaRPr lang="en-US" sz="1800" dirty="0">
            <a:solidFill>
              <a:srgbClr val="00408D"/>
            </a:solidFill>
          </a:endParaRPr>
        </a:p>
      </dgm:t>
    </dgm:pt>
    <dgm:pt modelId="{D3A6CCDA-1C12-4B8A-9311-CE8E0E840996}" type="parTrans" cxnId="{561BC52C-AB72-4E7E-8A70-220F41F0D05F}">
      <dgm:prSet/>
      <dgm:spPr/>
      <dgm:t>
        <a:bodyPr/>
        <a:lstStyle/>
        <a:p>
          <a:endParaRPr lang="en-US"/>
        </a:p>
      </dgm:t>
    </dgm:pt>
    <dgm:pt modelId="{97C261B2-8992-4A70-95C2-53A74E7D4470}" type="sibTrans" cxnId="{561BC52C-AB72-4E7E-8A70-220F41F0D05F}">
      <dgm:prSet/>
      <dgm:spPr/>
      <dgm:t>
        <a:bodyPr/>
        <a:lstStyle/>
        <a:p>
          <a:endParaRPr lang="en-US"/>
        </a:p>
      </dgm:t>
    </dgm:pt>
    <dgm:pt modelId="{8B122125-572A-4AF5-A9B0-1BA8197592D5}">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Rural Rustic Roads</a:t>
          </a:r>
          <a:endParaRPr lang="en-US" sz="1800" dirty="0">
            <a:solidFill>
              <a:srgbClr val="00408D"/>
            </a:solidFill>
          </a:endParaRPr>
        </a:p>
      </dgm:t>
    </dgm:pt>
    <dgm:pt modelId="{4AD1445F-A9DA-40DC-9554-22A5A7E6F08E}" type="parTrans" cxnId="{39CE6EF3-379D-452D-B579-4B44E7D7C803}">
      <dgm:prSet/>
      <dgm:spPr/>
      <dgm:t>
        <a:bodyPr/>
        <a:lstStyle/>
        <a:p>
          <a:endParaRPr lang="en-US"/>
        </a:p>
      </dgm:t>
    </dgm:pt>
    <dgm:pt modelId="{03382796-17B0-4830-8AA7-DB56DA3E6F3A}" type="sibTrans" cxnId="{39CE6EF3-379D-452D-B579-4B44E7D7C803}">
      <dgm:prSet/>
      <dgm:spPr/>
      <dgm:t>
        <a:bodyPr/>
        <a:lstStyle/>
        <a:p>
          <a:endParaRPr lang="en-US"/>
        </a:p>
      </dgm:t>
    </dgm:pt>
    <dgm:pt modelId="{46D65DAE-63EF-4069-8FFA-E5A4EEFF1FC8}">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Virginia Byways</a:t>
          </a:r>
        </a:p>
      </dgm:t>
    </dgm:pt>
    <dgm:pt modelId="{2962CCFA-AF97-42C6-990E-49CB0B34DFC1}" type="parTrans" cxnId="{9065E34E-EE62-4EF8-9864-C8A96ECB63DB}">
      <dgm:prSet/>
      <dgm:spPr/>
      <dgm:t>
        <a:bodyPr/>
        <a:lstStyle/>
        <a:p>
          <a:endParaRPr lang="en-US"/>
        </a:p>
      </dgm:t>
    </dgm:pt>
    <dgm:pt modelId="{40A20A16-A88F-4247-82D5-42A97981667D}" type="sibTrans" cxnId="{9065E34E-EE62-4EF8-9864-C8A96ECB63DB}">
      <dgm:prSet/>
      <dgm:spPr/>
      <dgm:t>
        <a:bodyPr/>
        <a:lstStyle/>
        <a:p>
          <a:endParaRPr lang="en-US"/>
        </a:p>
      </dgm:t>
    </dgm:pt>
    <dgm:pt modelId="{16B4516B-3BB3-4E7C-8363-C5815607EBDB}">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Local System (Urban/ Secondary)</a:t>
          </a:r>
          <a:endParaRPr lang="en-US" sz="1800" dirty="0">
            <a:solidFill>
              <a:srgbClr val="00408D"/>
            </a:solidFill>
          </a:endParaRPr>
        </a:p>
      </dgm:t>
    </dgm:pt>
    <dgm:pt modelId="{4732163C-69FF-4A81-91E3-2C4F16F2A9CD}" type="parTrans" cxnId="{DB99F7AB-2770-410E-8174-C4EE7C519B38}">
      <dgm:prSet/>
      <dgm:spPr/>
      <dgm:t>
        <a:bodyPr/>
        <a:lstStyle/>
        <a:p>
          <a:endParaRPr lang="en-US"/>
        </a:p>
      </dgm:t>
    </dgm:pt>
    <dgm:pt modelId="{6A2C3FD5-2C1B-45AF-B577-16E4CF52FE59}" type="sibTrans" cxnId="{DB99F7AB-2770-410E-8174-C4EE7C519B38}">
      <dgm:prSet/>
      <dgm:spPr/>
      <dgm:t>
        <a:bodyPr/>
        <a:lstStyle/>
        <a:p>
          <a:endParaRPr lang="en-US"/>
        </a:p>
      </dgm:t>
    </dgm:pt>
    <dgm:pt modelId="{EDB1CABE-21DF-46FB-B793-FF43B4D23FF3}">
      <dgm:prSet custT="1"/>
      <dgm:spPr>
        <a:solidFill>
          <a:schemeClr val="bg1">
            <a:lumMod val="95000"/>
          </a:schemeClr>
        </a:solidFill>
        <a:ln>
          <a:solidFill>
            <a:srgbClr val="FF8000"/>
          </a:solidFill>
        </a:ln>
        <a:effectLst>
          <a:outerShdw blurRad="50800" dist="50800" dir="5400000" algn="ctr" rotWithShape="0">
            <a:srgbClr val="FF8000">
              <a:alpha val="48000"/>
            </a:srgbClr>
          </a:outerShdw>
        </a:effectLst>
      </dgm:spPr>
      <dgm:t>
        <a:bodyPr/>
        <a:lstStyle/>
        <a:p>
          <a:pPr rtl="0"/>
          <a:r>
            <a:rPr lang="en-US" sz="1800" b="1" dirty="0">
              <a:solidFill>
                <a:srgbClr val="00408D"/>
              </a:solidFill>
            </a:rPr>
            <a:t>Federal Lands Access Program</a:t>
          </a:r>
          <a:endParaRPr lang="en-US" sz="1800" dirty="0">
            <a:solidFill>
              <a:srgbClr val="00408D"/>
            </a:solidFill>
          </a:endParaRPr>
        </a:p>
      </dgm:t>
    </dgm:pt>
    <dgm:pt modelId="{B547811E-81A7-4D73-9E73-0B9F9418FCDC}" type="parTrans" cxnId="{7D86C0FF-8E91-4010-BEDC-7AB48C47FFBA}">
      <dgm:prSet/>
      <dgm:spPr/>
      <dgm:t>
        <a:bodyPr/>
        <a:lstStyle/>
        <a:p>
          <a:endParaRPr lang="en-US"/>
        </a:p>
      </dgm:t>
    </dgm:pt>
    <dgm:pt modelId="{5B87536E-6119-401E-B3B9-F560320E2B03}" type="sibTrans" cxnId="{7D86C0FF-8E91-4010-BEDC-7AB48C47FFBA}">
      <dgm:prSet/>
      <dgm:spPr/>
      <dgm:t>
        <a:bodyPr/>
        <a:lstStyle/>
        <a:p>
          <a:endParaRPr lang="en-US"/>
        </a:p>
      </dgm:t>
    </dgm:pt>
    <dgm:pt modelId="{917175A2-D3A4-499F-82C5-45DC11E8066F}">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Coal Severance</a:t>
          </a:r>
          <a:endParaRPr lang="en-US" sz="1800" dirty="0">
            <a:solidFill>
              <a:srgbClr val="00408D"/>
            </a:solidFill>
          </a:endParaRPr>
        </a:p>
      </dgm:t>
    </dgm:pt>
    <dgm:pt modelId="{C45A7103-17D9-4230-B3A9-9EEB297CC9B1}" type="parTrans" cxnId="{E077506D-4413-4200-8FE4-FA6DDB0462EE}">
      <dgm:prSet/>
      <dgm:spPr/>
      <dgm:t>
        <a:bodyPr/>
        <a:lstStyle/>
        <a:p>
          <a:endParaRPr lang="en-US"/>
        </a:p>
      </dgm:t>
    </dgm:pt>
    <dgm:pt modelId="{6ABC3879-C466-42C7-A9BB-ED5247B829D0}" type="sibTrans" cxnId="{E077506D-4413-4200-8FE4-FA6DDB0462EE}">
      <dgm:prSet/>
      <dgm:spPr/>
      <dgm:t>
        <a:bodyPr/>
        <a:lstStyle/>
        <a:p>
          <a:endParaRPr lang="en-US"/>
        </a:p>
      </dgm:t>
    </dgm:pt>
    <dgm:pt modelId="{747A0719-3627-41B0-A700-EFF7B68B4C45}">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Urban Construction Initiative (UCI) </a:t>
          </a:r>
          <a:endParaRPr lang="en-US" sz="1800" dirty="0">
            <a:solidFill>
              <a:srgbClr val="00408D"/>
            </a:solidFill>
          </a:endParaRPr>
        </a:p>
      </dgm:t>
    </dgm:pt>
    <dgm:pt modelId="{5E2B9559-311B-4E51-B0A5-E4867DD37867}" type="parTrans" cxnId="{080E240E-560A-402E-B41B-DC122DBD91C2}">
      <dgm:prSet/>
      <dgm:spPr/>
      <dgm:t>
        <a:bodyPr/>
        <a:lstStyle/>
        <a:p>
          <a:endParaRPr lang="en-US"/>
        </a:p>
      </dgm:t>
    </dgm:pt>
    <dgm:pt modelId="{D0D05738-A5B4-42B7-814A-97BDCF0D6841}" type="sibTrans" cxnId="{080E240E-560A-402E-B41B-DC122DBD91C2}">
      <dgm:prSet/>
      <dgm:spPr/>
      <dgm:t>
        <a:bodyPr/>
        <a:lstStyle/>
        <a:p>
          <a:endParaRPr lang="en-US"/>
        </a:p>
      </dgm:t>
    </dgm:pt>
    <dgm:pt modelId="{FF57559D-E57A-48C4-93D9-C4E14A5D293D}">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SGR/Primary Extension</a:t>
          </a:r>
          <a:endParaRPr lang="en-US" sz="1800" dirty="0">
            <a:solidFill>
              <a:srgbClr val="00408D"/>
            </a:solidFill>
          </a:endParaRPr>
        </a:p>
      </dgm:t>
    </dgm:pt>
    <dgm:pt modelId="{82E1ED4E-D655-4503-B05D-3130905EB3E7}" type="parTrans" cxnId="{71BF754E-81B4-4397-8DFF-3C4CA7C69B56}">
      <dgm:prSet/>
      <dgm:spPr/>
      <dgm:t>
        <a:bodyPr/>
        <a:lstStyle/>
        <a:p>
          <a:endParaRPr lang="en-US"/>
        </a:p>
      </dgm:t>
    </dgm:pt>
    <dgm:pt modelId="{93FE5339-1FC4-49FD-B81F-BAAAD2A35D2D}" type="sibTrans" cxnId="{71BF754E-81B4-4397-8DFF-3C4CA7C69B56}">
      <dgm:prSet/>
      <dgm:spPr/>
      <dgm:t>
        <a:bodyPr/>
        <a:lstStyle/>
        <a:p>
          <a:endParaRPr lang="en-US"/>
        </a:p>
      </dgm:t>
    </dgm:pt>
    <dgm:pt modelId="{97E71164-ABB0-4216-AD35-F4469458EE2D}">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spcAft>
              <a:spcPts val="0"/>
            </a:spcAft>
          </a:pPr>
          <a:r>
            <a:rPr lang="en-US" sz="1800" b="1" dirty="0">
              <a:solidFill>
                <a:srgbClr val="0E3793"/>
              </a:solidFill>
            </a:rPr>
            <a:t>Locally Administered Projects (LAP)/</a:t>
          </a:r>
        </a:p>
        <a:p>
          <a:pPr rtl="0">
            <a:spcAft>
              <a:spcPts val="0"/>
            </a:spcAft>
          </a:pPr>
          <a:r>
            <a:rPr lang="en-US" sz="1800" b="1" dirty="0">
              <a:solidFill>
                <a:srgbClr val="0E3793"/>
              </a:solidFill>
            </a:rPr>
            <a:t>Programs</a:t>
          </a:r>
          <a:endParaRPr lang="en-US" sz="1800" dirty="0">
            <a:solidFill>
              <a:srgbClr val="0E3793"/>
            </a:solidFill>
          </a:endParaRPr>
        </a:p>
      </dgm:t>
    </dgm:pt>
    <dgm:pt modelId="{CC8A29CD-F03C-4D01-A471-0C4BBDEF71A3}" type="parTrans" cxnId="{DB7A37AB-4B20-434E-8B17-6D7643F43DAE}">
      <dgm:prSet/>
      <dgm:spPr/>
      <dgm:t>
        <a:bodyPr/>
        <a:lstStyle/>
        <a:p>
          <a:endParaRPr lang="en-US"/>
        </a:p>
      </dgm:t>
    </dgm:pt>
    <dgm:pt modelId="{C20647CA-0BBF-4AF1-BDCF-CF70EDAE41F7}" type="sibTrans" cxnId="{DB7A37AB-4B20-434E-8B17-6D7643F43DAE}">
      <dgm:prSet/>
      <dgm:spPr/>
      <dgm:t>
        <a:bodyPr/>
        <a:lstStyle/>
        <a:p>
          <a:endParaRPr lang="en-US"/>
        </a:p>
      </dgm:t>
    </dgm:pt>
    <dgm:pt modelId="{02851FB7-76FA-4B2F-B6BA-E5347932DDAF}">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ARC Access</a:t>
          </a:r>
        </a:p>
      </dgm:t>
    </dgm:pt>
    <dgm:pt modelId="{563B8CA6-E4F5-4737-800E-715016CD6D92}" type="parTrans" cxnId="{B3976FC4-F9FF-4C83-99A5-B9BBDDFD22E4}">
      <dgm:prSet/>
      <dgm:spPr/>
      <dgm:t>
        <a:bodyPr/>
        <a:lstStyle/>
        <a:p>
          <a:endParaRPr lang="en-US"/>
        </a:p>
      </dgm:t>
    </dgm:pt>
    <dgm:pt modelId="{496C012D-350B-4A9B-BCFD-8E2B62C131F2}" type="sibTrans" cxnId="{B3976FC4-F9FF-4C83-99A5-B9BBDDFD22E4}">
      <dgm:prSet/>
      <dgm:spPr/>
      <dgm:t>
        <a:bodyPr/>
        <a:lstStyle/>
        <a:p>
          <a:endParaRPr lang="en-US"/>
        </a:p>
      </dgm:t>
    </dgm:pt>
    <dgm:pt modelId="{5E1C6567-833C-4C62-BF8F-627CC3EF8450}">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Compliance Assessments</a:t>
          </a:r>
        </a:p>
        <a:p>
          <a:pPr rtl="0"/>
          <a:r>
            <a:rPr lang="en-US" sz="1800" b="1" dirty="0">
              <a:solidFill>
                <a:srgbClr val="00408D"/>
              </a:solidFill>
            </a:rPr>
            <a:t>LAP</a:t>
          </a:r>
          <a:endParaRPr lang="en-US" sz="1800" dirty="0">
            <a:solidFill>
              <a:srgbClr val="00408D"/>
            </a:solidFill>
          </a:endParaRPr>
        </a:p>
      </dgm:t>
    </dgm:pt>
    <dgm:pt modelId="{48F594C8-5C13-4E3B-83DD-A80B221FC874}" type="parTrans" cxnId="{E2DB9C98-1BAA-42CB-8A8C-62349F76B2F4}">
      <dgm:prSet/>
      <dgm:spPr/>
      <dgm:t>
        <a:bodyPr/>
        <a:lstStyle/>
        <a:p>
          <a:endParaRPr lang="en-US"/>
        </a:p>
      </dgm:t>
    </dgm:pt>
    <dgm:pt modelId="{D06DF06C-A30D-44F8-A2ED-B9174E3FB07B}" type="sibTrans" cxnId="{E2DB9C98-1BAA-42CB-8A8C-62349F76B2F4}">
      <dgm:prSet/>
      <dgm:spPr/>
      <dgm:t>
        <a:bodyPr/>
        <a:lstStyle/>
        <a:p>
          <a:endParaRPr lang="en-US"/>
        </a:p>
      </dgm:t>
    </dgm:pt>
    <dgm:pt modelId="{58B4400F-A540-48CD-9CC4-6CB20BFE63BA}">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High Volume Unpaved Roads</a:t>
          </a:r>
          <a:endParaRPr lang="en-US" sz="1800" dirty="0">
            <a:solidFill>
              <a:srgbClr val="00408D"/>
            </a:solidFill>
          </a:endParaRPr>
        </a:p>
      </dgm:t>
    </dgm:pt>
    <dgm:pt modelId="{20D6D8A5-A22D-4373-A214-178EEF90FA11}" type="parTrans" cxnId="{59441FA5-5AFA-4E21-994D-11362B8DE98B}">
      <dgm:prSet/>
      <dgm:spPr/>
      <dgm:t>
        <a:bodyPr/>
        <a:lstStyle/>
        <a:p>
          <a:endParaRPr lang="en-US"/>
        </a:p>
      </dgm:t>
    </dgm:pt>
    <dgm:pt modelId="{3025CD85-154C-4388-99A0-1A87B1121D5D}" type="sibTrans" cxnId="{59441FA5-5AFA-4E21-994D-11362B8DE98B}">
      <dgm:prSet/>
      <dgm:spPr/>
      <dgm:t>
        <a:bodyPr/>
        <a:lstStyle/>
        <a:p>
          <a:endParaRPr lang="en-US"/>
        </a:p>
      </dgm:t>
    </dgm:pt>
    <dgm:pt modelId="{023CD17B-D3B9-444B-A7E0-9C553783A5A6}">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Maintenance Payments</a:t>
          </a:r>
          <a:endParaRPr lang="en-US" sz="1800" dirty="0">
            <a:solidFill>
              <a:srgbClr val="00408D"/>
            </a:solidFill>
          </a:endParaRPr>
        </a:p>
      </dgm:t>
    </dgm:pt>
    <dgm:pt modelId="{AC668984-E17F-418E-A169-8BDF5BB592C0}" type="parTrans" cxnId="{E9E7FFD8-FA54-4072-8624-365A563B0571}">
      <dgm:prSet/>
      <dgm:spPr/>
      <dgm:t>
        <a:bodyPr/>
        <a:lstStyle/>
        <a:p>
          <a:endParaRPr lang="en-US"/>
        </a:p>
      </dgm:t>
    </dgm:pt>
    <dgm:pt modelId="{2D572D8D-CA62-49F0-BE92-5310704B5766}" type="sibTrans" cxnId="{E9E7FFD8-FA54-4072-8624-365A563B0571}">
      <dgm:prSet/>
      <dgm:spPr/>
      <dgm:t>
        <a:bodyPr/>
        <a:lstStyle/>
        <a:p>
          <a:endParaRPr lang="en-US"/>
        </a:p>
      </dgm:t>
    </dgm:pt>
    <dgm:pt modelId="{7274F0BC-F0C8-4142-8D59-24DB8AE2710E}">
      <dgm:prSet custT="1"/>
      <dgm:spPr>
        <a:solidFill>
          <a:schemeClr val="bg1">
            <a:lumMod val="95000"/>
          </a:schemeClr>
        </a:solidFill>
        <a:ln>
          <a:solidFill>
            <a:srgbClr val="FF8000"/>
          </a:solidFill>
        </a:ln>
        <a:effectLst>
          <a:outerShdw blurRad="50800" dist="50800" dir="5400000" algn="ctr" rotWithShape="0">
            <a:srgbClr val="FF8000">
              <a:alpha val="49000"/>
            </a:srgbClr>
          </a:outerShdw>
        </a:effectLst>
      </dgm:spPr>
      <dgm:t>
        <a:bodyPr/>
        <a:lstStyle/>
        <a:p>
          <a:pPr rtl="0"/>
          <a:r>
            <a:rPr lang="en-US" sz="1800" b="1" dirty="0">
              <a:solidFill>
                <a:srgbClr val="00408D"/>
              </a:solidFill>
            </a:rPr>
            <a:t>Outreach</a:t>
          </a:r>
          <a:endParaRPr lang="en-US" sz="1800" dirty="0">
            <a:solidFill>
              <a:srgbClr val="00408D"/>
            </a:solidFill>
          </a:endParaRPr>
        </a:p>
      </dgm:t>
    </dgm:pt>
    <dgm:pt modelId="{C9EA711A-C8FB-4507-81F4-3F9CCE635FBA}" type="parTrans" cxnId="{8B3941E6-24ED-4930-9C5D-9745FD7240CE}">
      <dgm:prSet/>
      <dgm:spPr/>
      <dgm:t>
        <a:bodyPr/>
        <a:lstStyle/>
        <a:p>
          <a:endParaRPr lang="en-US"/>
        </a:p>
      </dgm:t>
    </dgm:pt>
    <dgm:pt modelId="{E4EE65E9-94B0-4C48-BDD2-5356D91B12C2}" type="sibTrans" cxnId="{8B3941E6-24ED-4930-9C5D-9745FD7240CE}">
      <dgm:prSet/>
      <dgm:spPr/>
      <dgm:t>
        <a:bodyPr/>
        <a:lstStyle/>
        <a:p>
          <a:endParaRPr lang="en-US"/>
        </a:p>
      </dgm:t>
    </dgm:pt>
    <dgm:pt modelId="{61F41079-AD7E-4099-9C44-2C3E1046875F}" type="pres">
      <dgm:prSet presAssocID="{85F294F3-E620-4A19-9E19-A536018050C1}" presName="diagram" presStyleCnt="0">
        <dgm:presLayoutVars>
          <dgm:dir/>
          <dgm:resizeHandles val="exact"/>
        </dgm:presLayoutVars>
      </dgm:prSet>
      <dgm:spPr/>
    </dgm:pt>
    <dgm:pt modelId="{6E1164D7-5565-41BA-A9EA-5ADE4BE2B5FC}" type="pres">
      <dgm:prSet presAssocID="{1F762499-EF79-4C07-B699-18C5A63988F8}" presName="node" presStyleLbl="node1" presStyleIdx="0" presStyleCnt="16" custLinFactNeighborX="-126" custLinFactNeighborY="433">
        <dgm:presLayoutVars>
          <dgm:bulletEnabled val="1"/>
        </dgm:presLayoutVars>
      </dgm:prSet>
      <dgm:spPr/>
    </dgm:pt>
    <dgm:pt modelId="{6FD546D2-70CE-43E1-B506-686FAA19137C}" type="pres">
      <dgm:prSet presAssocID="{310E005C-727C-48BF-A23F-A7DCDCA3738E}" presName="sibTrans" presStyleCnt="0"/>
      <dgm:spPr/>
    </dgm:pt>
    <dgm:pt modelId="{C6B26D4D-5428-4E4C-81C2-9B167BAA7CE4}" type="pres">
      <dgm:prSet presAssocID="{FC515397-DB30-4CC0-8CEA-15C5ABA9A733}" presName="node" presStyleLbl="node1" presStyleIdx="1" presStyleCnt="16">
        <dgm:presLayoutVars>
          <dgm:bulletEnabled val="1"/>
        </dgm:presLayoutVars>
      </dgm:prSet>
      <dgm:spPr/>
    </dgm:pt>
    <dgm:pt modelId="{EB19FCE4-5439-4D19-87BD-B90D5F18A70A}" type="pres">
      <dgm:prSet presAssocID="{0C412F7D-0640-4E7A-9524-47C27F71C854}" presName="sibTrans" presStyleCnt="0"/>
      <dgm:spPr/>
    </dgm:pt>
    <dgm:pt modelId="{3BA27FA5-21D9-4EC4-8164-A52B84EC1213}" type="pres">
      <dgm:prSet presAssocID="{267C2FDE-5CAE-47ED-90AE-122D636FC6AE}" presName="node" presStyleLbl="node1" presStyleIdx="2" presStyleCnt="16">
        <dgm:presLayoutVars>
          <dgm:bulletEnabled val="1"/>
        </dgm:presLayoutVars>
      </dgm:prSet>
      <dgm:spPr/>
    </dgm:pt>
    <dgm:pt modelId="{76580F20-FE4C-4EC4-AE80-B79E2AB05307}" type="pres">
      <dgm:prSet presAssocID="{97C261B2-8992-4A70-95C2-53A74E7D4470}" presName="sibTrans" presStyleCnt="0"/>
      <dgm:spPr/>
    </dgm:pt>
    <dgm:pt modelId="{D864317A-1290-430B-98B5-D4DA0CAD8A31}" type="pres">
      <dgm:prSet presAssocID="{8B122125-572A-4AF5-A9B0-1BA8197592D5}" presName="node" presStyleLbl="node1" presStyleIdx="3" presStyleCnt="16">
        <dgm:presLayoutVars>
          <dgm:bulletEnabled val="1"/>
        </dgm:presLayoutVars>
      </dgm:prSet>
      <dgm:spPr/>
    </dgm:pt>
    <dgm:pt modelId="{8F853054-AB39-48AC-9D67-0D049727EFC6}" type="pres">
      <dgm:prSet presAssocID="{03382796-17B0-4830-8AA7-DB56DA3E6F3A}" presName="sibTrans" presStyleCnt="0"/>
      <dgm:spPr/>
    </dgm:pt>
    <dgm:pt modelId="{615F45DC-B267-4509-A911-F87CD6538A1A}" type="pres">
      <dgm:prSet presAssocID="{46D65DAE-63EF-4069-8FFA-E5A4EEFF1FC8}" presName="node" presStyleLbl="node1" presStyleIdx="4" presStyleCnt="16">
        <dgm:presLayoutVars>
          <dgm:bulletEnabled val="1"/>
        </dgm:presLayoutVars>
      </dgm:prSet>
      <dgm:spPr/>
    </dgm:pt>
    <dgm:pt modelId="{1AF95A61-C281-4DC2-AAE8-63D9474ED3D1}" type="pres">
      <dgm:prSet presAssocID="{40A20A16-A88F-4247-82D5-42A97981667D}" presName="sibTrans" presStyleCnt="0"/>
      <dgm:spPr/>
    </dgm:pt>
    <dgm:pt modelId="{3139CFB9-D5EA-4B94-8937-1FDC6DFA6027}" type="pres">
      <dgm:prSet presAssocID="{16B4516B-3BB3-4E7C-8363-C5815607EBDB}" presName="node" presStyleLbl="node1" presStyleIdx="5" presStyleCnt="16">
        <dgm:presLayoutVars>
          <dgm:bulletEnabled val="1"/>
        </dgm:presLayoutVars>
      </dgm:prSet>
      <dgm:spPr/>
    </dgm:pt>
    <dgm:pt modelId="{C86AE592-F967-44F2-B95B-7F9C6FC15012}" type="pres">
      <dgm:prSet presAssocID="{6A2C3FD5-2C1B-45AF-B577-16E4CF52FE59}" presName="sibTrans" presStyleCnt="0"/>
      <dgm:spPr/>
    </dgm:pt>
    <dgm:pt modelId="{11F302ED-C27E-4ECD-AC06-79A7953B4FC8}" type="pres">
      <dgm:prSet presAssocID="{EDB1CABE-21DF-46FB-B793-FF43B4D23FF3}" presName="node" presStyleLbl="node1" presStyleIdx="6" presStyleCnt="16">
        <dgm:presLayoutVars>
          <dgm:bulletEnabled val="1"/>
        </dgm:presLayoutVars>
      </dgm:prSet>
      <dgm:spPr/>
    </dgm:pt>
    <dgm:pt modelId="{B1AA82E3-AE86-4AA8-A1A4-57F2DB9AF56F}" type="pres">
      <dgm:prSet presAssocID="{5B87536E-6119-401E-B3B9-F560320E2B03}" presName="sibTrans" presStyleCnt="0"/>
      <dgm:spPr/>
    </dgm:pt>
    <dgm:pt modelId="{6EBDF58A-AC4F-4183-B6AD-6511B0D68399}" type="pres">
      <dgm:prSet presAssocID="{917175A2-D3A4-499F-82C5-45DC11E8066F}" presName="node" presStyleLbl="node1" presStyleIdx="7" presStyleCnt="16">
        <dgm:presLayoutVars>
          <dgm:bulletEnabled val="1"/>
        </dgm:presLayoutVars>
      </dgm:prSet>
      <dgm:spPr/>
    </dgm:pt>
    <dgm:pt modelId="{10FD768F-7DEE-4907-BB8B-FADC757CD533}" type="pres">
      <dgm:prSet presAssocID="{6ABC3879-C466-42C7-A9BB-ED5247B829D0}" presName="sibTrans" presStyleCnt="0"/>
      <dgm:spPr/>
    </dgm:pt>
    <dgm:pt modelId="{B8A9B662-CCFA-4C9A-A7A5-8440CF7D1F17}" type="pres">
      <dgm:prSet presAssocID="{747A0719-3627-41B0-A700-EFF7B68B4C45}" presName="node" presStyleLbl="node1" presStyleIdx="8" presStyleCnt="16">
        <dgm:presLayoutVars>
          <dgm:bulletEnabled val="1"/>
        </dgm:presLayoutVars>
      </dgm:prSet>
      <dgm:spPr/>
    </dgm:pt>
    <dgm:pt modelId="{4126094C-B2AF-4305-B02D-A76552BFC16D}" type="pres">
      <dgm:prSet presAssocID="{D0D05738-A5B4-42B7-814A-97BDCF0D6841}" presName="sibTrans" presStyleCnt="0"/>
      <dgm:spPr/>
    </dgm:pt>
    <dgm:pt modelId="{C6818C4E-2AAA-40D8-8C6E-E9909CB3BFDD}" type="pres">
      <dgm:prSet presAssocID="{FF57559D-E57A-48C4-93D9-C4E14A5D293D}" presName="node" presStyleLbl="node1" presStyleIdx="9" presStyleCnt="16">
        <dgm:presLayoutVars>
          <dgm:bulletEnabled val="1"/>
        </dgm:presLayoutVars>
      </dgm:prSet>
      <dgm:spPr/>
    </dgm:pt>
    <dgm:pt modelId="{510D8364-67E5-4FFD-B625-1D0C3F343EAF}" type="pres">
      <dgm:prSet presAssocID="{93FE5339-1FC4-49FD-B81F-BAAAD2A35D2D}" presName="sibTrans" presStyleCnt="0"/>
      <dgm:spPr/>
    </dgm:pt>
    <dgm:pt modelId="{2130E3B5-A21D-4B65-953B-4CFEE89F7F0E}" type="pres">
      <dgm:prSet presAssocID="{97E71164-ABB0-4216-AD35-F4469458EE2D}" presName="node" presStyleLbl="node1" presStyleIdx="10" presStyleCnt="16">
        <dgm:presLayoutVars>
          <dgm:bulletEnabled val="1"/>
        </dgm:presLayoutVars>
      </dgm:prSet>
      <dgm:spPr/>
    </dgm:pt>
    <dgm:pt modelId="{9B2D6D22-6A71-407D-80A7-53DC60C61C3D}" type="pres">
      <dgm:prSet presAssocID="{C20647CA-0BBF-4AF1-BDCF-CF70EDAE41F7}" presName="sibTrans" presStyleCnt="0"/>
      <dgm:spPr/>
    </dgm:pt>
    <dgm:pt modelId="{CA4D4482-CC5E-4693-89D1-D11F10BE9974}" type="pres">
      <dgm:prSet presAssocID="{02851FB7-76FA-4B2F-B6BA-E5347932DDAF}" presName="node" presStyleLbl="node1" presStyleIdx="11" presStyleCnt="16" custLinFactNeighborX="2341" custLinFactNeighborY="1783">
        <dgm:presLayoutVars>
          <dgm:bulletEnabled val="1"/>
        </dgm:presLayoutVars>
      </dgm:prSet>
      <dgm:spPr/>
    </dgm:pt>
    <dgm:pt modelId="{6CB84113-62EC-4550-8D14-EADDE8617188}" type="pres">
      <dgm:prSet presAssocID="{496C012D-350B-4A9B-BCFD-8E2B62C131F2}" presName="sibTrans" presStyleCnt="0"/>
      <dgm:spPr/>
    </dgm:pt>
    <dgm:pt modelId="{8E975D45-2FE0-46B3-9D68-E40BEFB5A0EE}" type="pres">
      <dgm:prSet presAssocID="{5E1C6567-833C-4C62-BF8F-627CC3EF8450}" presName="node" presStyleLbl="node1" presStyleIdx="12" presStyleCnt="16">
        <dgm:presLayoutVars>
          <dgm:bulletEnabled val="1"/>
        </dgm:presLayoutVars>
      </dgm:prSet>
      <dgm:spPr/>
    </dgm:pt>
    <dgm:pt modelId="{5E6864A6-CE85-4602-AF37-0C7BFC3A6ED5}" type="pres">
      <dgm:prSet presAssocID="{D06DF06C-A30D-44F8-A2ED-B9174E3FB07B}" presName="sibTrans" presStyleCnt="0"/>
      <dgm:spPr/>
    </dgm:pt>
    <dgm:pt modelId="{459C8714-7F07-41F6-B722-50846F1A3542}" type="pres">
      <dgm:prSet presAssocID="{58B4400F-A540-48CD-9CC4-6CB20BFE63BA}" presName="node" presStyleLbl="node1" presStyleIdx="13" presStyleCnt="16">
        <dgm:presLayoutVars>
          <dgm:bulletEnabled val="1"/>
        </dgm:presLayoutVars>
      </dgm:prSet>
      <dgm:spPr/>
    </dgm:pt>
    <dgm:pt modelId="{7D043B28-1E88-4D8C-901C-C9A47B1FD101}" type="pres">
      <dgm:prSet presAssocID="{3025CD85-154C-4388-99A0-1A87B1121D5D}" presName="sibTrans" presStyleCnt="0"/>
      <dgm:spPr/>
    </dgm:pt>
    <dgm:pt modelId="{72370E16-4BC9-43D5-B88F-03B1D6341FC0}" type="pres">
      <dgm:prSet presAssocID="{023CD17B-D3B9-444B-A7E0-9C553783A5A6}" presName="node" presStyleLbl="node1" presStyleIdx="14" presStyleCnt="16">
        <dgm:presLayoutVars>
          <dgm:bulletEnabled val="1"/>
        </dgm:presLayoutVars>
      </dgm:prSet>
      <dgm:spPr/>
    </dgm:pt>
    <dgm:pt modelId="{49D204F0-CCFF-48B0-B57E-16EBD5B27746}" type="pres">
      <dgm:prSet presAssocID="{2D572D8D-CA62-49F0-BE92-5310704B5766}" presName="sibTrans" presStyleCnt="0"/>
      <dgm:spPr/>
    </dgm:pt>
    <dgm:pt modelId="{25CF57E7-F56F-43AA-9779-C739E0488669}" type="pres">
      <dgm:prSet presAssocID="{7274F0BC-F0C8-4142-8D59-24DB8AE2710E}" presName="node" presStyleLbl="node1" presStyleIdx="15" presStyleCnt="16" custScaleX="102208">
        <dgm:presLayoutVars>
          <dgm:bulletEnabled val="1"/>
        </dgm:presLayoutVars>
      </dgm:prSet>
      <dgm:spPr/>
    </dgm:pt>
  </dgm:ptLst>
  <dgm:cxnLst>
    <dgm:cxn modelId="{080E240E-560A-402E-B41B-DC122DBD91C2}" srcId="{85F294F3-E620-4A19-9E19-A536018050C1}" destId="{747A0719-3627-41B0-A700-EFF7B68B4C45}" srcOrd="8" destOrd="0" parTransId="{5E2B9559-311B-4E51-B0A5-E4867DD37867}" sibTransId="{D0D05738-A5B4-42B7-814A-97BDCF0D6841}"/>
    <dgm:cxn modelId="{40EA980E-26E4-415A-BCF3-02EA8738FAEC}" srcId="{85F294F3-E620-4A19-9E19-A536018050C1}" destId="{1F762499-EF79-4C07-B699-18C5A63988F8}" srcOrd="0" destOrd="0" parTransId="{B15B0856-8119-4B05-9059-8081320B265C}" sibTransId="{310E005C-727C-48BF-A23F-A7DCDCA3738E}"/>
    <dgm:cxn modelId="{17447618-9006-4683-BAF4-A4B8BB7037D5}" type="presOf" srcId="{267C2FDE-5CAE-47ED-90AE-122D636FC6AE}" destId="{3BA27FA5-21D9-4EC4-8164-A52B84EC1213}" srcOrd="0" destOrd="0" presId="urn:microsoft.com/office/officeart/2005/8/layout/default#1"/>
    <dgm:cxn modelId="{8EF2AD1A-31B8-44A1-A058-8601A4BD2F60}" type="presOf" srcId="{46D65DAE-63EF-4069-8FFA-E5A4EEFF1FC8}" destId="{615F45DC-B267-4509-A911-F87CD6538A1A}" srcOrd="0" destOrd="0" presId="urn:microsoft.com/office/officeart/2005/8/layout/default#1"/>
    <dgm:cxn modelId="{95C6661C-D7F5-4D26-B68A-DA454C2773CC}" type="presOf" srcId="{917175A2-D3A4-499F-82C5-45DC11E8066F}" destId="{6EBDF58A-AC4F-4183-B6AD-6511B0D68399}" srcOrd="0" destOrd="0" presId="urn:microsoft.com/office/officeart/2005/8/layout/default#1"/>
    <dgm:cxn modelId="{6B4ACA26-023D-4C58-8C5C-443FD38E4113}" type="presOf" srcId="{1F762499-EF79-4C07-B699-18C5A63988F8}" destId="{6E1164D7-5565-41BA-A9EA-5ADE4BE2B5FC}" srcOrd="0" destOrd="0" presId="urn:microsoft.com/office/officeart/2005/8/layout/default#1"/>
    <dgm:cxn modelId="{561BC52C-AB72-4E7E-8A70-220F41F0D05F}" srcId="{85F294F3-E620-4A19-9E19-A536018050C1}" destId="{267C2FDE-5CAE-47ED-90AE-122D636FC6AE}" srcOrd="2" destOrd="0" parTransId="{D3A6CCDA-1C12-4B8A-9311-CE8E0E840996}" sibTransId="{97C261B2-8992-4A70-95C2-53A74E7D4470}"/>
    <dgm:cxn modelId="{CF3A3E3D-CB30-406B-94B4-AE1A50E4A027}" type="presOf" srcId="{97E71164-ABB0-4216-AD35-F4469458EE2D}" destId="{2130E3B5-A21D-4B65-953B-4CFEE89F7F0E}" srcOrd="0" destOrd="0" presId="urn:microsoft.com/office/officeart/2005/8/layout/default#1"/>
    <dgm:cxn modelId="{024A0D3F-4D9C-4E6B-B000-284A9ABDD809}" type="presOf" srcId="{58B4400F-A540-48CD-9CC4-6CB20BFE63BA}" destId="{459C8714-7F07-41F6-B722-50846F1A3542}" srcOrd="0" destOrd="0" presId="urn:microsoft.com/office/officeart/2005/8/layout/default#1"/>
    <dgm:cxn modelId="{2438475E-687A-4409-8821-3D559810935A}" type="presOf" srcId="{16B4516B-3BB3-4E7C-8363-C5815607EBDB}" destId="{3139CFB9-D5EA-4B94-8937-1FDC6DFA6027}" srcOrd="0" destOrd="0" presId="urn:microsoft.com/office/officeart/2005/8/layout/default#1"/>
    <dgm:cxn modelId="{BAA4714C-CA43-4A07-A3CD-1EE2E370E09D}" type="presOf" srcId="{85F294F3-E620-4A19-9E19-A536018050C1}" destId="{61F41079-AD7E-4099-9C44-2C3E1046875F}" srcOrd="0" destOrd="0" presId="urn:microsoft.com/office/officeart/2005/8/layout/default#1"/>
    <dgm:cxn modelId="{E077506D-4413-4200-8FE4-FA6DDB0462EE}" srcId="{85F294F3-E620-4A19-9E19-A536018050C1}" destId="{917175A2-D3A4-499F-82C5-45DC11E8066F}" srcOrd="7" destOrd="0" parTransId="{C45A7103-17D9-4230-B3A9-9EEB297CC9B1}" sibTransId="{6ABC3879-C466-42C7-A9BB-ED5247B829D0}"/>
    <dgm:cxn modelId="{71BF754E-81B4-4397-8DFF-3C4CA7C69B56}" srcId="{85F294F3-E620-4A19-9E19-A536018050C1}" destId="{FF57559D-E57A-48C4-93D9-C4E14A5D293D}" srcOrd="9" destOrd="0" parTransId="{82E1ED4E-D655-4503-B05D-3130905EB3E7}" sibTransId="{93FE5339-1FC4-49FD-B81F-BAAAD2A35D2D}"/>
    <dgm:cxn modelId="{9065E34E-EE62-4EF8-9864-C8A96ECB63DB}" srcId="{85F294F3-E620-4A19-9E19-A536018050C1}" destId="{46D65DAE-63EF-4069-8FFA-E5A4EEFF1FC8}" srcOrd="4" destOrd="0" parTransId="{2962CCFA-AF97-42C6-990E-49CB0B34DFC1}" sibTransId="{40A20A16-A88F-4247-82D5-42A97981667D}"/>
    <dgm:cxn modelId="{449BB050-DA45-4CC1-B5BD-7F86CF8ABB6A}" type="presOf" srcId="{7274F0BC-F0C8-4142-8D59-24DB8AE2710E}" destId="{25CF57E7-F56F-43AA-9779-C739E0488669}" srcOrd="0" destOrd="0" presId="urn:microsoft.com/office/officeart/2005/8/layout/default#1"/>
    <dgm:cxn modelId="{6AF92E71-2F1D-441D-9D6C-9C9C14FF1536}" type="presOf" srcId="{02851FB7-76FA-4B2F-B6BA-E5347932DDAF}" destId="{CA4D4482-CC5E-4693-89D1-D11F10BE9974}" srcOrd="0" destOrd="0" presId="urn:microsoft.com/office/officeart/2005/8/layout/default#1"/>
    <dgm:cxn modelId="{F2252279-098B-440F-9C02-71EE73CA6C3F}" type="presOf" srcId="{FF57559D-E57A-48C4-93D9-C4E14A5D293D}" destId="{C6818C4E-2AAA-40D8-8C6E-E9909CB3BFDD}" srcOrd="0" destOrd="0" presId="urn:microsoft.com/office/officeart/2005/8/layout/default#1"/>
    <dgm:cxn modelId="{A0E44890-0ABB-46BD-A9C7-5CF9A4668DC3}" type="presOf" srcId="{5E1C6567-833C-4C62-BF8F-627CC3EF8450}" destId="{8E975D45-2FE0-46B3-9D68-E40BEFB5A0EE}" srcOrd="0" destOrd="0" presId="urn:microsoft.com/office/officeart/2005/8/layout/default#1"/>
    <dgm:cxn modelId="{E2DB9C98-1BAA-42CB-8A8C-62349F76B2F4}" srcId="{85F294F3-E620-4A19-9E19-A536018050C1}" destId="{5E1C6567-833C-4C62-BF8F-627CC3EF8450}" srcOrd="12" destOrd="0" parTransId="{48F594C8-5C13-4E3B-83DD-A80B221FC874}" sibTransId="{D06DF06C-A30D-44F8-A2ED-B9174E3FB07B}"/>
    <dgm:cxn modelId="{59441FA5-5AFA-4E21-994D-11362B8DE98B}" srcId="{85F294F3-E620-4A19-9E19-A536018050C1}" destId="{58B4400F-A540-48CD-9CC4-6CB20BFE63BA}" srcOrd="13" destOrd="0" parTransId="{20D6D8A5-A22D-4373-A214-178EEF90FA11}" sibTransId="{3025CD85-154C-4388-99A0-1A87B1121D5D}"/>
    <dgm:cxn modelId="{941B59A9-303F-4679-B747-D9A038ECDB8D}" type="presOf" srcId="{023CD17B-D3B9-444B-A7E0-9C553783A5A6}" destId="{72370E16-4BC9-43D5-B88F-03B1D6341FC0}" srcOrd="0" destOrd="0" presId="urn:microsoft.com/office/officeart/2005/8/layout/default#1"/>
    <dgm:cxn modelId="{DB7A37AB-4B20-434E-8B17-6D7643F43DAE}" srcId="{85F294F3-E620-4A19-9E19-A536018050C1}" destId="{97E71164-ABB0-4216-AD35-F4469458EE2D}" srcOrd="10" destOrd="0" parTransId="{CC8A29CD-F03C-4D01-A471-0C4BBDEF71A3}" sibTransId="{C20647CA-0BBF-4AF1-BDCF-CF70EDAE41F7}"/>
    <dgm:cxn modelId="{DB99F7AB-2770-410E-8174-C4EE7C519B38}" srcId="{85F294F3-E620-4A19-9E19-A536018050C1}" destId="{16B4516B-3BB3-4E7C-8363-C5815607EBDB}" srcOrd="5" destOrd="0" parTransId="{4732163C-69FF-4A81-91E3-2C4F16F2A9CD}" sibTransId="{6A2C3FD5-2C1B-45AF-B577-16E4CF52FE59}"/>
    <dgm:cxn modelId="{79243CC0-033F-4222-A827-656DEC4BE080}" type="presOf" srcId="{8B122125-572A-4AF5-A9B0-1BA8197592D5}" destId="{D864317A-1290-430B-98B5-D4DA0CAD8A31}" srcOrd="0" destOrd="0" presId="urn:microsoft.com/office/officeart/2005/8/layout/default#1"/>
    <dgm:cxn modelId="{B3976FC4-F9FF-4C83-99A5-B9BBDDFD22E4}" srcId="{85F294F3-E620-4A19-9E19-A536018050C1}" destId="{02851FB7-76FA-4B2F-B6BA-E5347932DDAF}" srcOrd="11" destOrd="0" parTransId="{563B8CA6-E4F5-4737-800E-715016CD6D92}" sibTransId="{496C012D-350B-4A9B-BCFD-8E2B62C131F2}"/>
    <dgm:cxn modelId="{E9E7FFD8-FA54-4072-8624-365A563B0571}" srcId="{85F294F3-E620-4A19-9E19-A536018050C1}" destId="{023CD17B-D3B9-444B-A7E0-9C553783A5A6}" srcOrd="14" destOrd="0" parTransId="{AC668984-E17F-418E-A169-8BDF5BB592C0}" sibTransId="{2D572D8D-CA62-49F0-BE92-5310704B5766}"/>
    <dgm:cxn modelId="{8B3941E6-24ED-4930-9C5D-9745FD7240CE}" srcId="{85F294F3-E620-4A19-9E19-A536018050C1}" destId="{7274F0BC-F0C8-4142-8D59-24DB8AE2710E}" srcOrd="15" destOrd="0" parTransId="{C9EA711A-C8FB-4507-81F4-3F9CCE635FBA}" sibTransId="{E4EE65E9-94B0-4C48-BDD2-5356D91B12C2}"/>
    <dgm:cxn modelId="{6100DCEE-BC9B-430B-9454-2D1B2E077B88}" type="presOf" srcId="{747A0719-3627-41B0-A700-EFF7B68B4C45}" destId="{B8A9B662-CCFA-4C9A-A7A5-8440CF7D1F17}" srcOrd="0" destOrd="0" presId="urn:microsoft.com/office/officeart/2005/8/layout/default#1"/>
    <dgm:cxn modelId="{A0ED2BF0-C184-4C62-89E6-939A77F049AF}" type="presOf" srcId="{FC515397-DB30-4CC0-8CEA-15C5ABA9A733}" destId="{C6B26D4D-5428-4E4C-81C2-9B167BAA7CE4}" srcOrd="0" destOrd="0" presId="urn:microsoft.com/office/officeart/2005/8/layout/default#1"/>
    <dgm:cxn modelId="{39CE6EF3-379D-452D-B579-4B44E7D7C803}" srcId="{85F294F3-E620-4A19-9E19-A536018050C1}" destId="{8B122125-572A-4AF5-A9B0-1BA8197592D5}" srcOrd="3" destOrd="0" parTransId="{4AD1445F-A9DA-40DC-9554-22A5A7E6F08E}" sibTransId="{03382796-17B0-4830-8AA7-DB56DA3E6F3A}"/>
    <dgm:cxn modelId="{A5CC74F9-893C-43EE-B22B-15EF2368810F}" srcId="{85F294F3-E620-4A19-9E19-A536018050C1}" destId="{FC515397-DB30-4CC0-8CEA-15C5ABA9A733}" srcOrd="1" destOrd="0" parTransId="{FA59B3B8-4B6C-465C-BDBA-0B0579EC2769}" sibTransId="{0C412F7D-0640-4E7A-9524-47C27F71C854}"/>
    <dgm:cxn modelId="{D213A9FD-62BD-46A4-9879-88C0FDFB15A1}" type="presOf" srcId="{EDB1CABE-21DF-46FB-B793-FF43B4D23FF3}" destId="{11F302ED-C27E-4ECD-AC06-79A7953B4FC8}" srcOrd="0" destOrd="0" presId="urn:microsoft.com/office/officeart/2005/8/layout/default#1"/>
    <dgm:cxn modelId="{7D86C0FF-8E91-4010-BEDC-7AB48C47FFBA}" srcId="{85F294F3-E620-4A19-9E19-A536018050C1}" destId="{EDB1CABE-21DF-46FB-B793-FF43B4D23FF3}" srcOrd="6" destOrd="0" parTransId="{B547811E-81A7-4D73-9E73-0B9F9418FCDC}" sibTransId="{5B87536E-6119-401E-B3B9-F560320E2B03}"/>
    <dgm:cxn modelId="{0EA11F6F-743A-4A2C-BDAB-90EFEB6D0DA0}" type="presParOf" srcId="{61F41079-AD7E-4099-9C44-2C3E1046875F}" destId="{6E1164D7-5565-41BA-A9EA-5ADE4BE2B5FC}" srcOrd="0" destOrd="0" presId="urn:microsoft.com/office/officeart/2005/8/layout/default#1"/>
    <dgm:cxn modelId="{20F620F1-EF08-4C6E-8890-984984C35423}" type="presParOf" srcId="{61F41079-AD7E-4099-9C44-2C3E1046875F}" destId="{6FD546D2-70CE-43E1-B506-686FAA19137C}" srcOrd="1" destOrd="0" presId="urn:microsoft.com/office/officeart/2005/8/layout/default#1"/>
    <dgm:cxn modelId="{C86DA6A3-092D-4538-B3A3-A9ECF6E6A72D}" type="presParOf" srcId="{61F41079-AD7E-4099-9C44-2C3E1046875F}" destId="{C6B26D4D-5428-4E4C-81C2-9B167BAA7CE4}" srcOrd="2" destOrd="0" presId="urn:microsoft.com/office/officeart/2005/8/layout/default#1"/>
    <dgm:cxn modelId="{92BED29A-88EC-4825-9985-522977418A7B}" type="presParOf" srcId="{61F41079-AD7E-4099-9C44-2C3E1046875F}" destId="{EB19FCE4-5439-4D19-87BD-B90D5F18A70A}" srcOrd="3" destOrd="0" presId="urn:microsoft.com/office/officeart/2005/8/layout/default#1"/>
    <dgm:cxn modelId="{6A85A4C5-59C5-45BF-9D73-C251336D9746}" type="presParOf" srcId="{61F41079-AD7E-4099-9C44-2C3E1046875F}" destId="{3BA27FA5-21D9-4EC4-8164-A52B84EC1213}" srcOrd="4" destOrd="0" presId="urn:microsoft.com/office/officeart/2005/8/layout/default#1"/>
    <dgm:cxn modelId="{5D38841D-43CA-4E5D-8280-5C693DE2AAC0}" type="presParOf" srcId="{61F41079-AD7E-4099-9C44-2C3E1046875F}" destId="{76580F20-FE4C-4EC4-AE80-B79E2AB05307}" srcOrd="5" destOrd="0" presId="urn:microsoft.com/office/officeart/2005/8/layout/default#1"/>
    <dgm:cxn modelId="{315BEF19-5699-4D02-BA2B-A864E82A90E0}" type="presParOf" srcId="{61F41079-AD7E-4099-9C44-2C3E1046875F}" destId="{D864317A-1290-430B-98B5-D4DA0CAD8A31}" srcOrd="6" destOrd="0" presId="urn:microsoft.com/office/officeart/2005/8/layout/default#1"/>
    <dgm:cxn modelId="{4FBB71B7-9C21-4A7C-AFC5-95D1E280F57B}" type="presParOf" srcId="{61F41079-AD7E-4099-9C44-2C3E1046875F}" destId="{8F853054-AB39-48AC-9D67-0D049727EFC6}" srcOrd="7" destOrd="0" presId="urn:microsoft.com/office/officeart/2005/8/layout/default#1"/>
    <dgm:cxn modelId="{FE191D6F-72B5-4C6B-8B78-D534C1A0DBD0}" type="presParOf" srcId="{61F41079-AD7E-4099-9C44-2C3E1046875F}" destId="{615F45DC-B267-4509-A911-F87CD6538A1A}" srcOrd="8" destOrd="0" presId="urn:microsoft.com/office/officeart/2005/8/layout/default#1"/>
    <dgm:cxn modelId="{BEA8BCC9-3585-4214-B3A3-5BF9DCD30C0B}" type="presParOf" srcId="{61F41079-AD7E-4099-9C44-2C3E1046875F}" destId="{1AF95A61-C281-4DC2-AAE8-63D9474ED3D1}" srcOrd="9" destOrd="0" presId="urn:microsoft.com/office/officeart/2005/8/layout/default#1"/>
    <dgm:cxn modelId="{4FC7C4C4-8338-48BF-A3C0-8841005657E1}" type="presParOf" srcId="{61F41079-AD7E-4099-9C44-2C3E1046875F}" destId="{3139CFB9-D5EA-4B94-8937-1FDC6DFA6027}" srcOrd="10" destOrd="0" presId="urn:microsoft.com/office/officeart/2005/8/layout/default#1"/>
    <dgm:cxn modelId="{C1B1EB9A-994D-41DC-8CBA-B01294378790}" type="presParOf" srcId="{61F41079-AD7E-4099-9C44-2C3E1046875F}" destId="{C86AE592-F967-44F2-B95B-7F9C6FC15012}" srcOrd="11" destOrd="0" presId="urn:microsoft.com/office/officeart/2005/8/layout/default#1"/>
    <dgm:cxn modelId="{7BD8AF35-06F6-465E-BF10-547AA43FE0CF}" type="presParOf" srcId="{61F41079-AD7E-4099-9C44-2C3E1046875F}" destId="{11F302ED-C27E-4ECD-AC06-79A7953B4FC8}" srcOrd="12" destOrd="0" presId="urn:microsoft.com/office/officeart/2005/8/layout/default#1"/>
    <dgm:cxn modelId="{478AD840-D1C9-48C5-9E78-7984ADBEB9C1}" type="presParOf" srcId="{61F41079-AD7E-4099-9C44-2C3E1046875F}" destId="{B1AA82E3-AE86-4AA8-A1A4-57F2DB9AF56F}" srcOrd="13" destOrd="0" presId="urn:microsoft.com/office/officeart/2005/8/layout/default#1"/>
    <dgm:cxn modelId="{1D9B2B91-5045-49D9-BBD6-FDCE7DE3C020}" type="presParOf" srcId="{61F41079-AD7E-4099-9C44-2C3E1046875F}" destId="{6EBDF58A-AC4F-4183-B6AD-6511B0D68399}" srcOrd="14" destOrd="0" presId="urn:microsoft.com/office/officeart/2005/8/layout/default#1"/>
    <dgm:cxn modelId="{091B78E2-9552-4E5C-8885-1919B6A13205}" type="presParOf" srcId="{61F41079-AD7E-4099-9C44-2C3E1046875F}" destId="{10FD768F-7DEE-4907-BB8B-FADC757CD533}" srcOrd="15" destOrd="0" presId="urn:microsoft.com/office/officeart/2005/8/layout/default#1"/>
    <dgm:cxn modelId="{545DFAED-FD8C-4B52-8DAC-80E9837A747F}" type="presParOf" srcId="{61F41079-AD7E-4099-9C44-2C3E1046875F}" destId="{B8A9B662-CCFA-4C9A-A7A5-8440CF7D1F17}" srcOrd="16" destOrd="0" presId="urn:microsoft.com/office/officeart/2005/8/layout/default#1"/>
    <dgm:cxn modelId="{8555F89C-F8DA-4B90-AADA-98FAB277DB5C}" type="presParOf" srcId="{61F41079-AD7E-4099-9C44-2C3E1046875F}" destId="{4126094C-B2AF-4305-B02D-A76552BFC16D}" srcOrd="17" destOrd="0" presId="urn:microsoft.com/office/officeart/2005/8/layout/default#1"/>
    <dgm:cxn modelId="{A319D611-F24B-40A8-8BB9-567CBA1FFA3B}" type="presParOf" srcId="{61F41079-AD7E-4099-9C44-2C3E1046875F}" destId="{C6818C4E-2AAA-40D8-8C6E-E9909CB3BFDD}" srcOrd="18" destOrd="0" presId="urn:microsoft.com/office/officeart/2005/8/layout/default#1"/>
    <dgm:cxn modelId="{8D748639-E81C-4944-B48F-E1E3100F9134}" type="presParOf" srcId="{61F41079-AD7E-4099-9C44-2C3E1046875F}" destId="{510D8364-67E5-4FFD-B625-1D0C3F343EAF}" srcOrd="19" destOrd="0" presId="urn:microsoft.com/office/officeart/2005/8/layout/default#1"/>
    <dgm:cxn modelId="{F09AE903-9F81-4829-9AD1-C6F1C965CD65}" type="presParOf" srcId="{61F41079-AD7E-4099-9C44-2C3E1046875F}" destId="{2130E3B5-A21D-4B65-953B-4CFEE89F7F0E}" srcOrd="20" destOrd="0" presId="urn:microsoft.com/office/officeart/2005/8/layout/default#1"/>
    <dgm:cxn modelId="{400CB71E-0F8F-46C2-B6FA-BA38E06F690D}" type="presParOf" srcId="{61F41079-AD7E-4099-9C44-2C3E1046875F}" destId="{9B2D6D22-6A71-407D-80A7-53DC60C61C3D}" srcOrd="21" destOrd="0" presId="urn:microsoft.com/office/officeart/2005/8/layout/default#1"/>
    <dgm:cxn modelId="{618FB09F-B5FA-4CD3-A659-A6662097E50D}" type="presParOf" srcId="{61F41079-AD7E-4099-9C44-2C3E1046875F}" destId="{CA4D4482-CC5E-4693-89D1-D11F10BE9974}" srcOrd="22" destOrd="0" presId="urn:microsoft.com/office/officeart/2005/8/layout/default#1"/>
    <dgm:cxn modelId="{6EA9B33E-59C6-4917-9D8E-6D7DE3418C9E}" type="presParOf" srcId="{61F41079-AD7E-4099-9C44-2C3E1046875F}" destId="{6CB84113-62EC-4550-8D14-EADDE8617188}" srcOrd="23" destOrd="0" presId="urn:microsoft.com/office/officeart/2005/8/layout/default#1"/>
    <dgm:cxn modelId="{4A468958-468C-4FDD-98FC-E1842F906282}" type="presParOf" srcId="{61F41079-AD7E-4099-9C44-2C3E1046875F}" destId="{8E975D45-2FE0-46B3-9D68-E40BEFB5A0EE}" srcOrd="24" destOrd="0" presId="urn:microsoft.com/office/officeart/2005/8/layout/default#1"/>
    <dgm:cxn modelId="{480406BE-4F9F-4E40-89F2-DB7F26EDA48B}" type="presParOf" srcId="{61F41079-AD7E-4099-9C44-2C3E1046875F}" destId="{5E6864A6-CE85-4602-AF37-0C7BFC3A6ED5}" srcOrd="25" destOrd="0" presId="urn:microsoft.com/office/officeart/2005/8/layout/default#1"/>
    <dgm:cxn modelId="{877535B2-E2F7-45F3-B9C9-1F953B634DA9}" type="presParOf" srcId="{61F41079-AD7E-4099-9C44-2C3E1046875F}" destId="{459C8714-7F07-41F6-B722-50846F1A3542}" srcOrd="26" destOrd="0" presId="urn:microsoft.com/office/officeart/2005/8/layout/default#1"/>
    <dgm:cxn modelId="{1F1A7895-753D-4E28-A12D-248C9A180F2A}" type="presParOf" srcId="{61F41079-AD7E-4099-9C44-2C3E1046875F}" destId="{7D043B28-1E88-4D8C-901C-C9A47B1FD101}" srcOrd="27" destOrd="0" presId="urn:microsoft.com/office/officeart/2005/8/layout/default#1"/>
    <dgm:cxn modelId="{675D5758-2877-4497-82B0-D361CFB5B368}" type="presParOf" srcId="{61F41079-AD7E-4099-9C44-2C3E1046875F}" destId="{72370E16-4BC9-43D5-B88F-03B1D6341FC0}" srcOrd="28" destOrd="0" presId="urn:microsoft.com/office/officeart/2005/8/layout/default#1"/>
    <dgm:cxn modelId="{471F2D69-E65A-421E-B035-198F91B087CD}" type="presParOf" srcId="{61F41079-AD7E-4099-9C44-2C3E1046875F}" destId="{49D204F0-CCFF-48B0-B57E-16EBD5B27746}" srcOrd="29" destOrd="0" presId="urn:microsoft.com/office/officeart/2005/8/layout/default#1"/>
    <dgm:cxn modelId="{7D47C660-2761-4234-A77C-DFD7DB27999F}" type="presParOf" srcId="{61F41079-AD7E-4099-9C44-2C3E1046875F}" destId="{25CF57E7-F56F-43AA-9779-C739E0488669}" srcOrd="30" destOrd="0" presId="urn:microsoft.com/office/officeart/2005/8/layout/defaul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A55EE-6755-4862-BA0B-299744B9D8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3C9829F-7E71-47A9-BF95-3C9436B80BDF}">
      <dgm:prSet phldrT="[Text]" custT="1"/>
      <dgm:spPr/>
      <dgm:t>
        <a:bodyPr/>
        <a:lstStyle/>
        <a:p>
          <a:r>
            <a:rPr lang="en-US" sz="2400" dirty="0"/>
            <a:t>NVAP Introduced July 1, 2018</a:t>
          </a:r>
        </a:p>
      </dgm:t>
    </dgm:pt>
    <dgm:pt modelId="{13808551-A0A7-478D-8C12-399FF8D99124}" type="parTrans" cxnId="{B9C02A89-83F4-41C7-A899-C54D6ABEC578}">
      <dgm:prSet/>
      <dgm:spPr/>
      <dgm:t>
        <a:bodyPr/>
        <a:lstStyle/>
        <a:p>
          <a:endParaRPr lang="en-US" sz="2400"/>
        </a:p>
      </dgm:t>
    </dgm:pt>
    <dgm:pt modelId="{AD34A673-1165-41A5-9A5A-1A82F22B2EDB}" type="sibTrans" cxnId="{B9C02A89-83F4-41C7-A899-C54D6ABEC578}">
      <dgm:prSet/>
      <dgm:spPr/>
      <dgm:t>
        <a:bodyPr/>
        <a:lstStyle/>
        <a:p>
          <a:endParaRPr lang="en-US" sz="2400"/>
        </a:p>
      </dgm:t>
    </dgm:pt>
    <dgm:pt modelId="{004675DC-3B12-42F0-B7A6-0CB5FFF2B4AA}">
      <dgm:prSet phldrT="[Text]" custT="1"/>
      <dgm:spPr/>
      <dgm:t>
        <a:bodyPr/>
        <a:lstStyle/>
        <a:p>
          <a:r>
            <a:rPr lang="en-US" sz="2400" dirty="0"/>
            <a:t>Locality Enters UPC Specific Data</a:t>
          </a:r>
        </a:p>
      </dgm:t>
    </dgm:pt>
    <dgm:pt modelId="{8C2ABF8F-5126-45CE-BECD-250153090778}" type="parTrans" cxnId="{7DE9EB80-4278-436C-9FEA-0A7F8D2E92C7}">
      <dgm:prSet/>
      <dgm:spPr/>
      <dgm:t>
        <a:bodyPr/>
        <a:lstStyle/>
        <a:p>
          <a:endParaRPr lang="en-US" sz="2400"/>
        </a:p>
      </dgm:t>
    </dgm:pt>
    <dgm:pt modelId="{CE6F9146-2DFB-461B-A866-E13B9F989B54}" type="sibTrans" cxnId="{7DE9EB80-4278-436C-9FEA-0A7F8D2E92C7}">
      <dgm:prSet/>
      <dgm:spPr/>
      <dgm:t>
        <a:bodyPr/>
        <a:lstStyle/>
        <a:p>
          <a:endParaRPr lang="en-US" sz="2400"/>
        </a:p>
      </dgm:t>
    </dgm:pt>
    <dgm:pt modelId="{1E4EAE19-5ECA-4F6F-A699-BCE12F40169D}">
      <dgm:prSet phldrT="[Text]" custT="1"/>
      <dgm:spPr/>
      <dgm:t>
        <a:bodyPr/>
        <a:lstStyle/>
        <a:p>
          <a:r>
            <a:rPr lang="en-US" sz="2400" dirty="0"/>
            <a:t>Data Displays on Dashboard “Projects”</a:t>
          </a:r>
        </a:p>
      </dgm:t>
    </dgm:pt>
    <dgm:pt modelId="{7EB44F4E-35F1-4DBC-9672-389927DB0AB3}" type="parTrans" cxnId="{32A69B45-A730-46CB-ACEF-952A9DE22A6B}">
      <dgm:prSet/>
      <dgm:spPr/>
      <dgm:t>
        <a:bodyPr/>
        <a:lstStyle/>
        <a:p>
          <a:endParaRPr lang="en-US" sz="2400"/>
        </a:p>
      </dgm:t>
    </dgm:pt>
    <dgm:pt modelId="{1313B10C-EE99-4FCE-B3BD-2041C41CB0CE}" type="sibTrans" cxnId="{32A69B45-A730-46CB-ACEF-952A9DE22A6B}">
      <dgm:prSet/>
      <dgm:spPr/>
      <dgm:t>
        <a:bodyPr/>
        <a:lstStyle/>
        <a:p>
          <a:endParaRPr lang="en-US" sz="2400"/>
        </a:p>
      </dgm:t>
    </dgm:pt>
    <dgm:pt modelId="{B2FBA903-EDAD-4D4D-81A0-BDED1F09902B}">
      <dgm:prSet phldrT="[Text]" custT="1"/>
      <dgm:spPr/>
      <dgm:t>
        <a:bodyPr/>
        <a:lstStyle/>
        <a:p>
          <a:r>
            <a:rPr lang="en-US" sz="2400" dirty="0"/>
            <a:t>Monitor LAP Development/Delivery</a:t>
          </a:r>
        </a:p>
      </dgm:t>
    </dgm:pt>
    <dgm:pt modelId="{8402EFCB-02C0-4061-8AD1-C702B29682A6}" type="parTrans" cxnId="{A0E1F47C-EE0B-4E62-80B8-F12903BE94D4}">
      <dgm:prSet/>
      <dgm:spPr/>
      <dgm:t>
        <a:bodyPr/>
        <a:lstStyle/>
        <a:p>
          <a:endParaRPr lang="en-US" sz="2400"/>
        </a:p>
      </dgm:t>
    </dgm:pt>
    <dgm:pt modelId="{7D2A854D-D741-49F9-A173-D433CBFAA062}" type="sibTrans" cxnId="{A0E1F47C-EE0B-4E62-80B8-F12903BE94D4}">
      <dgm:prSet/>
      <dgm:spPr/>
      <dgm:t>
        <a:bodyPr/>
        <a:lstStyle/>
        <a:p>
          <a:endParaRPr lang="en-US" sz="2400"/>
        </a:p>
      </dgm:t>
    </dgm:pt>
    <dgm:pt modelId="{4A5D1151-4AA6-4844-8D01-A7044FD4CDB5}">
      <dgm:prSet phldrT="[Text]" custT="1"/>
      <dgm:spPr/>
      <dgm:t>
        <a:bodyPr/>
        <a:lstStyle/>
        <a:p>
          <a:r>
            <a:rPr lang="en-US" sz="2400" dirty="0"/>
            <a:t>Initial UPC Data from VDOT POOL</a:t>
          </a:r>
        </a:p>
      </dgm:t>
    </dgm:pt>
    <dgm:pt modelId="{B68FC7C7-BC5C-4A7D-B219-286B971E9049}" type="parTrans" cxnId="{51096679-2798-4E27-829B-57FA97226B2A}">
      <dgm:prSet/>
      <dgm:spPr/>
      <dgm:t>
        <a:bodyPr/>
        <a:lstStyle/>
        <a:p>
          <a:endParaRPr lang="en-US" sz="2400"/>
        </a:p>
      </dgm:t>
    </dgm:pt>
    <dgm:pt modelId="{A195F18E-FC65-4040-B5E3-2FEEC0C4AA37}" type="sibTrans" cxnId="{51096679-2798-4E27-829B-57FA97226B2A}">
      <dgm:prSet/>
      <dgm:spPr/>
      <dgm:t>
        <a:bodyPr/>
        <a:lstStyle/>
        <a:p>
          <a:endParaRPr lang="en-US" sz="2400"/>
        </a:p>
      </dgm:t>
    </dgm:pt>
    <dgm:pt modelId="{B2FE1AC2-1DA4-4ED3-AFD6-BBE46242A88C}">
      <dgm:prSet phldrT="[Text]" custT="1"/>
      <dgm:spPr/>
      <dgm:t>
        <a:bodyPr/>
        <a:lstStyle/>
        <a:p>
          <a:r>
            <a:rPr lang="en-US" sz="2400" dirty="0"/>
            <a:t>Filter by UPC, Administered By, Status </a:t>
          </a:r>
        </a:p>
      </dgm:t>
    </dgm:pt>
    <dgm:pt modelId="{A6DC05C6-BC2A-462F-9F14-03EED4D9DC5F}" type="parTrans" cxnId="{D945035B-ECA1-4719-90BA-D12F55919D2F}">
      <dgm:prSet/>
      <dgm:spPr/>
      <dgm:t>
        <a:bodyPr/>
        <a:lstStyle/>
        <a:p>
          <a:endParaRPr lang="en-US"/>
        </a:p>
      </dgm:t>
    </dgm:pt>
    <dgm:pt modelId="{47FFE112-89F3-43C7-8491-F168EF27EF83}" type="sibTrans" cxnId="{D945035B-ECA1-4719-90BA-D12F55919D2F}">
      <dgm:prSet/>
      <dgm:spPr/>
      <dgm:t>
        <a:bodyPr/>
        <a:lstStyle/>
        <a:p>
          <a:endParaRPr lang="en-US"/>
        </a:p>
      </dgm:t>
    </dgm:pt>
    <dgm:pt modelId="{E8C5559B-BDE2-4602-BAD7-88A56139D02C}" type="pres">
      <dgm:prSet presAssocID="{C2EA55EE-6755-4862-BA0B-299744B9D840}" presName="linear" presStyleCnt="0">
        <dgm:presLayoutVars>
          <dgm:dir/>
          <dgm:animLvl val="lvl"/>
          <dgm:resizeHandles val="exact"/>
        </dgm:presLayoutVars>
      </dgm:prSet>
      <dgm:spPr/>
    </dgm:pt>
    <dgm:pt modelId="{48E72495-012A-456F-82CB-FCFBD3D93AF8}" type="pres">
      <dgm:prSet presAssocID="{13C9829F-7E71-47A9-BF95-3C9436B80BDF}" presName="parentLin" presStyleCnt="0"/>
      <dgm:spPr/>
    </dgm:pt>
    <dgm:pt modelId="{F61EB2B1-2283-4124-BBB2-074461849BA4}" type="pres">
      <dgm:prSet presAssocID="{13C9829F-7E71-47A9-BF95-3C9436B80BDF}" presName="parentLeftMargin" presStyleLbl="node1" presStyleIdx="0" presStyleCnt="6"/>
      <dgm:spPr/>
    </dgm:pt>
    <dgm:pt modelId="{D48721B6-F601-4DFC-89EE-CC6D42F6F2E4}" type="pres">
      <dgm:prSet presAssocID="{13C9829F-7E71-47A9-BF95-3C9436B80BDF}" presName="parentText" presStyleLbl="node1" presStyleIdx="0" presStyleCnt="6" custScaleX="121428" custLinFactNeighborX="-75000" custLinFactNeighborY="13008">
        <dgm:presLayoutVars>
          <dgm:chMax val="0"/>
          <dgm:bulletEnabled val="1"/>
        </dgm:presLayoutVars>
      </dgm:prSet>
      <dgm:spPr/>
    </dgm:pt>
    <dgm:pt modelId="{4E4EEC25-84A0-4403-968C-6B8CA10E569A}" type="pres">
      <dgm:prSet presAssocID="{13C9829F-7E71-47A9-BF95-3C9436B80BDF}" presName="negativeSpace" presStyleCnt="0"/>
      <dgm:spPr/>
    </dgm:pt>
    <dgm:pt modelId="{48420600-C9C3-4D74-8C2F-E16398349E8A}" type="pres">
      <dgm:prSet presAssocID="{13C9829F-7E71-47A9-BF95-3C9436B80BDF}" presName="childText" presStyleLbl="conFgAcc1" presStyleIdx="0" presStyleCnt="6" custScaleX="87500">
        <dgm:presLayoutVars>
          <dgm:bulletEnabled val="1"/>
        </dgm:presLayoutVars>
      </dgm:prSet>
      <dgm:spPr/>
    </dgm:pt>
    <dgm:pt modelId="{399A3F77-016B-4C23-BA5E-72B5C75A30AC}" type="pres">
      <dgm:prSet presAssocID="{AD34A673-1165-41A5-9A5A-1A82F22B2EDB}" presName="spaceBetweenRectangles" presStyleCnt="0"/>
      <dgm:spPr/>
    </dgm:pt>
    <dgm:pt modelId="{51EE10B3-73DB-4481-873E-4DDD92149DC4}" type="pres">
      <dgm:prSet presAssocID="{B2FBA903-EDAD-4D4D-81A0-BDED1F09902B}" presName="parentLin" presStyleCnt="0"/>
      <dgm:spPr/>
    </dgm:pt>
    <dgm:pt modelId="{DED9CDF4-D973-4ECE-ACEC-4A5812602DD9}" type="pres">
      <dgm:prSet presAssocID="{B2FBA903-EDAD-4D4D-81A0-BDED1F09902B}" presName="parentLeftMargin" presStyleLbl="node1" presStyleIdx="0" presStyleCnt="6"/>
      <dgm:spPr/>
    </dgm:pt>
    <dgm:pt modelId="{6F696548-E5D3-47CC-8678-C09E2BAEAF00}" type="pres">
      <dgm:prSet presAssocID="{B2FBA903-EDAD-4D4D-81A0-BDED1F09902B}" presName="parentText" presStyleLbl="node1" presStyleIdx="1" presStyleCnt="6" custScaleX="121428" custLinFactNeighborX="-75000" custLinFactNeighborY="14228">
        <dgm:presLayoutVars>
          <dgm:chMax val="0"/>
          <dgm:bulletEnabled val="1"/>
        </dgm:presLayoutVars>
      </dgm:prSet>
      <dgm:spPr/>
    </dgm:pt>
    <dgm:pt modelId="{44AD2D58-BCC5-4753-AD75-B9715F827E91}" type="pres">
      <dgm:prSet presAssocID="{B2FBA903-EDAD-4D4D-81A0-BDED1F09902B}" presName="negativeSpace" presStyleCnt="0"/>
      <dgm:spPr/>
    </dgm:pt>
    <dgm:pt modelId="{C88FEBD5-2388-4947-A05B-088A723C2962}" type="pres">
      <dgm:prSet presAssocID="{B2FBA903-EDAD-4D4D-81A0-BDED1F09902B}" presName="childText" presStyleLbl="conFgAcc1" presStyleIdx="1" presStyleCnt="6" custScaleX="87500">
        <dgm:presLayoutVars>
          <dgm:bulletEnabled val="1"/>
        </dgm:presLayoutVars>
      </dgm:prSet>
      <dgm:spPr/>
    </dgm:pt>
    <dgm:pt modelId="{A1FBC275-E6A7-46FD-8D34-E256C3EAA209}" type="pres">
      <dgm:prSet presAssocID="{7D2A854D-D741-49F9-A173-D433CBFAA062}" presName="spaceBetweenRectangles" presStyleCnt="0"/>
      <dgm:spPr/>
    </dgm:pt>
    <dgm:pt modelId="{74A93B80-67FB-46D8-AE10-95487E9E4F77}" type="pres">
      <dgm:prSet presAssocID="{4A5D1151-4AA6-4844-8D01-A7044FD4CDB5}" presName="parentLin" presStyleCnt="0"/>
      <dgm:spPr/>
    </dgm:pt>
    <dgm:pt modelId="{5327DF02-6425-4045-9631-ACF0598F6728}" type="pres">
      <dgm:prSet presAssocID="{4A5D1151-4AA6-4844-8D01-A7044FD4CDB5}" presName="parentLeftMargin" presStyleLbl="node1" presStyleIdx="1" presStyleCnt="6"/>
      <dgm:spPr/>
    </dgm:pt>
    <dgm:pt modelId="{73C98ED8-D785-438F-A3B2-77862B8609C4}" type="pres">
      <dgm:prSet presAssocID="{4A5D1151-4AA6-4844-8D01-A7044FD4CDB5}" presName="parentText" presStyleLbl="node1" presStyleIdx="2" presStyleCnt="6" custScaleX="121429" custLinFactNeighborX="-75000" custLinFactNeighborY="-231">
        <dgm:presLayoutVars>
          <dgm:chMax val="0"/>
          <dgm:bulletEnabled val="1"/>
        </dgm:presLayoutVars>
      </dgm:prSet>
      <dgm:spPr/>
    </dgm:pt>
    <dgm:pt modelId="{D7098001-6130-4CDE-8996-FF0D7005C625}" type="pres">
      <dgm:prSet presAssocID="{4A5D1151-4AA6-4844-8D01-A7044FD4CDB5}" presName="negativeSpace" presStyleCnt="0"/>
      <dgm:spPr/>
    </dgm:pt>
    <dgm:pt modelId="{77D95D39-3B6B-4E9E-B7D8-455E22893775}" type="pres">
      <dgm:prSet presAssocID="{4A5D1151-4AA6-4844-8D01-A7044FD4CDB5}" presName="childText" presStyleLbl="conFgAcc1" presStyleIdx="2" presStyleCnt="6" custScaleX="87500">
        <dgm:presLayoutVars>
          <dgm:bulletEnabled val="1"/>
        </dgm:presLayoutVars>
      </dgm:prSet>
      <dgm:spPr/>
    </dgm:pt>
    <dgm:pt modelId="{38C7EB23-5160-4173-BF96-E4AD25552D37}" type="pres">
      <dgm:prSet presAssocID="{A195F18E-FC65-4040-B5E3-2FEEC0C4AA37}" presName="spaceBetweenRectangles" presStyleCnt="0"/>
      <dgm:spPr/>
    </dgm:pt>
    <dgm:pt modelId="{394615BA-6318-4F1F-9355-268C11BA1B26}" type="pres">
      <dgm:prSet presAssocID="{004675DC-3B12-42F0-B7A6-0CB5FFF2B4AA}" presName="parentLin" presStyleCnt="0"/>
      <dgm:spPr/>
    </dgm:pt>
    <dgm:pt modelId="{63026AD7-1718-43FB-8D03-852AB3378594}" type="pres">
      <dgm:prSet presAssocID="{004675DC-3B12-42F0-B7A6-0CB5FFF2B4AA}" presName="parentLeftMargin" presStyleLbl="node1" presStyleIdx="2" presStyleCnt="6"/>
      <dgm:spPr/>
    </dgm:pt>
    <dgm:pt modelId="{6DBCB7F2-3E0F-4E24-B7A3-23F225241FFF}" type="pres">
      <dgm:prSet presAssocID="{004675DC-3B12-42F0-B7A6-0CB5FFF2B4AA}" presName="parentText" presStyleLbl="node1" presStyleIdx="3" presStyleCnt="6" custScaleX="121429" custLinFactNeighborX="-75000" custLinFactNeighborY="9593">
        <dgm:presLayoutVars>
          <dgm:chMax val="0"/>
          <dgm:bulletEnabled val="1"/>
        </dgm:presLayoutVars>
      </dgm:prSet>
      <dgm:spPr/>
    </dgm:pt>
    <dgm:pt modelId="{92CB6DA7-2213-4F23-B2A5-951B6A86D35B}" type="pres">
      <dgm:prSet presAssocID="{004675DC-3B12-42F0-B7A6-0CB5FFF2B4AA}" presName="negativeSpace" presStyleCnt="0"/>
      <dgm:spPr/>
    </dgm:pt>
    <dgm:pt modelId="{AA5860E4-6455-43B6-91AE-5ED314913F7D}" type="pres">
      <dgm:prSet presAssocID="{004675DC-3B12-42F0-B7A6-0CB5FFF2B4AA}" presName="childText" presStyleLbl="conFgAcc1" presStyleIdx="3" presStyleCnt="6" custScaleX="87500">
        <dgm:presLayoutVars>
          <dgm:bulletEnabled val="1"/>
        </dgm:presLayoutVars>
      </dgm:prSet>
      <dgm:spPr/>
    </dgm:pt>
    <dgm:pt modelId="{82F6A532-6DA1-4759-97D4-2D86952E3130}" type="pres">
      <dgm:prSet presAssocID="{CE6F9146-2DFB-461B-A866-E13B9F989B54}" presName="spaceBetweenRectangles" presStyleCnt="0"/>
      <dgm:spPr/>
    </dgm:pt>
    <dgm:pt modelId="{742668E1-091C-473B-AA55-8A334C078F41}" type="pres">
      <dgm:prSet presAssocID="{1E4EAE19-5ECA-4F6F-A699-BCE12F40169D}" presName="parentLin" presStyleCnt="0"/>
      <dgm:spPr/>
    </dgm:pt>
    <dgm:pt modelId="{68472FB9-B14B-40E1-A868-367A59ADF079}" type="pres">
      <dgm:prSet presAssocID="{1E4EAE19-5ECA-4F6F-A699-BCE12F40169D}" presName="parentLeftMargin" presStyleLbl="node1" presStyleIdx="3" presStyleCnt="6"/>
      <dgm:spPr/>
    </dgm:pt>
    <dgm:pt modelId="{6BC08957-EDE4-4E4C-8FED-E089B0548254}" type="pres">
      <dgm:prSet presAssocID="{1E4EAE19-5ECA-4F6F-A699-BCE12F40169D}" presName="parentText" presStyleLbl="node1" presStyleIdx="4" presStyleCnt="6" custScaleX="121428" custLinFactNeighborX="-75000" custLinFactNeighborY="11002">
        <dgm:presLayoutVars>
          <dgm:chMax val="0"/>
          <dgm:bulletEnabled val="1"/>
        </dgm:presLayoutVars>
      </dgm:prSet>
      <dgm:spPr/>
    </dgm:pt>
    <dgm:pt modelId="{3230BC8E-DAC2-4EA4-8DBC-F30A40C71336}" type="pres">
      <dgm:prSet presAssocID="{1E4EAE19-5ECA-4F6F-A699-BCE12F40169D}" presName="negativeSpace" presStyleCnt="0"/>
      <dgm:spPr/>
    </dgm:pt>
    <dgm:pt modelId="{B32D3C9D-0728-499C-834D-9C4864FD834A}" type="pres">
      <dgm:prSet presAssocID="{1E4EAE19-5ECA-4F6F-A699-BCE12F40169D}" presName="childText" presStyleLbl="conFgAcc1" presStyleIdx="4" presStyleCnt="6" custScaleX="87500">
        <dgm:presLayoutVars>
          <dgm:bulletEnabled val="1"/>
        </dgm:presLayoutVars>
      </dgm:prSet>
      <dgm:spPr/>
    </dgm:pt>
    <dgm:pt modelId="{C296B1B4-DBDF-43C1-827C-47F03ED5C6E0}" type="pres">
      <dgm:prSet presAssocID="{1313B10C-EE99-4FCE-B3BD-2041C41CB0CE}" presName="spaceBetweenRectangles" presStyleCnt="0"/>
      <dgm:spPr/>
    </dgm:pt>
    <dgm:pt modelId="{B77239F2-B4EC-459B-BDD0-AB0284458E63}" type="pres">
      <dgm:prSet presAssocID="{B2FE1AC2-1DA4-4ED3-AFD6-BBE46242A88C}" presName="parentLin" presStyleCnt="0"/>
      <dgm:spPr/>
    </dgm:pt>
    <dgm:pt modelId="{5AAC6FFD-B5C4-4FDA-9A2C-8D6009F50154}" type="pres">
      <dgm:prSet presAssocID="{B2FE1AC2-1DA4-4ED3-AFD6-BBE46242A88C}" presName="parentLeftMargin" presStyleLbl="node1" presStyleIdx="4" presStyleCnt="6" custScaleX="114286"/>
      <dgm:spPr/>
    </dgm:pt>
    <dgm:pt modelId="{48B3ADCE-5E57-4F2B-9145-B6BA3BC3C7F5}" type="pres">
      <dgm:prSet presAssocID="{B2FE1AC2-1DA4-4ED3-AFD6-BBE46242A88C}" presName="parentText" presStyleLbl="node1" presStyleIdx="5" presStyleCnt="6" custScaleX="121428" custLinFactNeighborX="-89286" custLinFactNeighborY="1897">
        <dgm:presLayoutVars>
          <dgm:chMax val="0"/>
          <dgm:bulletEnabled val="1"/>
        </dgm:presLayoutVars>
      </dgm:prSet>
      <dgm:spPr/>
    </dgm:pt>
    <dgm:pt modelId="{6133C498-3BF0-4F77-868E-9C0C5621D2EC}" type="pres">
      <dgm:prSet presAssocID="{B2FE1AC2-1DA4-4ED3-AFD6-BBE46242A88C}" presName="negativeSpace" presStyleCnt="0"/>
      <dgm:spPr/>
    </dgm:pt>
    <dgm:pt modelId="{61E6A5BB-38F1-4AC2-AEB4-087CF0D89EC9}" type="pres">
      <dgm:prSet presAssocID="{B2FE1AC2-1DA4-4ED3-AFD6-BBE46242A88C}" presName="childText" presStyleLbl="conFgAcc1" presStyleIdx="5" presStyleCnt="6" custScaleX="87500">
        <dgm:presLayoutVars>
          <dgm:bulletEnabled val="1"/>
        </dgm:presLayoutVars>
      </dgm:prSet>
      <dgm:spPr/>
    </dgm:pt>
  </dgm:ptLst>
  <dgm:cxnLst>
    <dgm:cxn modelId="{00578602-8CC8-4075-B917-903F0313835D}" type="presOf" srcId="{004675DC-3B12-42F0-B7A6-0CB5FFF2B4AA}" destId="{6DBCB7F2-3E0F-4E24-B7A3-23F225241FFF}" srcOrd="1" destOrd="0" presId="urn:microsoft.com/office/officeart/2005/8/layout/list1"/>
    <dgm:cxn modelId="{D040CE03-FEF0-41F0-841C-922DE6D962CD}" type="presOf" srcId="{1E4EAE19-5ECA-4F6F-A699-BCE12F40169D}" destId="{68472FB9-B14B-40E1-A868-367A59ADF079}" srcOrd="0" destOrd="0" presId="urn:microsoft.com/office/officeart/2005/8/layout/list1"/>
    <dgm:cxn modelId="{7A559F1A-6AED-460A-83F7-116B5EEF906F}" type="presOf" srcId="{13C9829F-7E71-47A9-BF95-3C9436B80BDF}" destId="{D48721B6-F601-4DFC-89EE-CC6D42F6F2E4}" srcOrd="1" destOrd="0" presId="urn:microsoft.com/office/officeart/2005/8/layout/list1"/>
    <dgm:cxn modelId="{61B39C36-4FA9-459B-8C5A-9D57A7FE19E2}" type="presOf" srcId="{B2FE1AC2-1DA4-4ED3-AFD6-BBE46242A88C}" destId="{5AAC6FFD-B5C4-4FDA-9A2C-8D6009F50154}" srcOrd="0" destOrd="0" presId="urn:microsoft.com/office/officeart/2005/8/layout/list1"/>
    <dgm:cxn modelId="{F7BAF23A-EE68-4524-92BA-11B3E93F5EE3}" type="presOf" srcId="{B2FE1AC2-1DA4-4ED3-AFD6-BBE46242A88C}" destId="{48B3ADCE-5E57-4F2B-9145-B6BA3BC3C7F5}" srcOrd="1" destOrd="0" presId="urn:microsoft.com/office/officeart/2005/8/layout/list1"/>
    <dgm:cxn modelId="{D945035B-ECA1-4719-90BA-D12F55919D2F}" srcId="{C2EA55EE-6755-4862-BA0B-299744B9D840}" destId="{B2FE1AC2-1DA4-4ED3-AFD6-BBE46242A88C}" srcOrd="5" destOrd="0" parTransId="{A6DC05C6-BC2A-462F-9F14-03EED4D9DC5F}" sibTransId="{47FFE112-89F3-43C7-8491-F168EF27EF83}"/>
    <dgm:cxn modelId="{B9B89864-0F5B-48C7-A94A-0AD8038555D6}" type="presOf" srcId="{4A5D1151-4AA6-4844-8D01-A7044FD4CDB5}" destId="{73C98ED8-D785-438F-A3B2-77862B8609C4}" srcOrd="1" destOrd="0" presId="urn:microsoft.com/office/officeart/2005/8/layout/list1"/>
    <dgm:cxn modelId="{32A69B45-A730-46CB-ACEF-952A9DE22A6B}" srcId="{C2EA55EE-6755-4862-BA0B-299744B9D840}" destId="{1E4EAE19-5ECA-4F6F-A699-BCE12F40169D}" srcOrd="4" destOrd="0" parTransId="{7EB44F4E-35F1-4DBC-9672-389927DB0AB3}" sibTransId="{1313B10C-EE99-4FCE-B3BD-2041C41CB0CE}"/>
    <dgm:cxn modelId="{21EECF4A-096B-4911-934B-D7D14F0DAB3D}" type="presOf" srcId="{13C9829F-7E71-47A9-BF95-3C9436B80BDF}" destId="{F61EB2B1-2283-4124-BBB2-074461849BA4}" srcOrd="0" destOrd="0" presId="urn:microsoft.com/office/officeart/2005/8/layout/list1"/>
    <dgm:cxn modelId="{5734676F-D1B0-45AE-851C-AA0FCF397A7A}" type="presOf" srcId="{B2FBA903-EDAD-4D4D-81A0-BDED1F09902B}" destId="{DED9CDF4-D973-4ECE-ACEC-4A5812602DD9}" srcOrd="0" destOrd="0" presId="urn:microsoft.com/office/officeart/2005/8/layout/list1"/>
    <dgm:cxn modelId="{60F79C70-FA0D-4951-821C-25A96D074EDF}" type="presOf" srcId="{1E4EAE19-5ECA-4F6F-A699-BCE12F40169D}" destId="{6BC08957-EDE4-4E4C-8FED-E089B0548254}" srcOrd="1" destOrd="0" presId="urn:microsoft.com/office/officeart/2005/8/layout/list1"/>
    <dgm:cxn modelId="{A7E71D55-B065-4A3F-84E1-1473655BC5FB}" type="presOf" srcId="{C2EA55EE-6755-4862-BA0B-299744B9D840}" destId="{E8C5559B-BDE2-4602-BAD7-88A56139D02C}" srcOrd="0" destOrd="0" presId="urn:microsoft.com/office/officeart/2005/8/layout/list1"/>
    <dgm:cxn modelId="{51096679-2798-4E27-829B-57FA97226B2A}" srcId="{C2EA55EE-6755-4862-BA0B-299744B9D840}" destId="{4A5D1151-4AA6-4844-8D01-A7044FD4CDB5}" srcOrd="2" destOrd="0" parTransId="{B68FC7C7-BC5C-4A7D-B219-286B971E9049}" sibTransId="{A195F18E-FC65-4040-B5E3-2FEEC0C4AA37}"/>
    <dgm:cxn modelId="{A0E1F47C-EE0B-4E62-80B8-F12903BE94D4}" srcId="{C2EA55EE-6755-4862-BA0B-299744B9D840}" destId="{B2FBA903-EDAD-4D4D-81A0-BDED1F09902B}" srcOrd="1" destOrd="0" parTransId="{8402EFCB-02C0-4061-8AD1-C702B29682A6}" sibTransId="{7D2A854D-D741-49F9-A173-D433CBFAA062}"/>
    <dgm:cxn modelId="{7DE9EB80-4278-436C-9FEA-0A7F8D2E92C7}" srcId="{C2EA55EE-6755-4862-BA0B-299744B9D840}" destId="{004675DC-3B12-42F0-B7A6-0CB5FFF2B4AA}" srcOrd="3" destOrd="0" parTransId="{8C2ABF8F-5126-45CE-BECD-250153090778}" sibTransId="{CE6F9146-2DFB-461B-A866-E13B9F989B54}"/>
    <dgm:cxn modelId="{B9C02A89-83F4-41C7-A899-C54D6ABEC578}" srcId="{C2EA55EE-6755-4862-BA0B-299744B9D840}" destId="{13C9829F-7E71-47A9-BF95-3C9436B80BDF}" srcOrd="0" destOrd="0" parTransId="{13808551-A0A7-478D-8C12-399FF8D99124}" sibTransId="{AD34A673-1165-41A5-9A5A-1A82F22B2EDB}"/>
    <dgm:cxn modelId="{DE0693AB-3B30-401C-8DE0-9DF948336EC1}" type="presOf" srcId="{4A5D1151-4AA6-4844-8D01-A7044FD4CDB5}" destId="{5327DF02-6425-4045-9631-ACF0598F6728}" srcOrd="0" destOrd="0" presId="urn:microsoft.com/office/officeart/2005/8/layout/list1"/>
    <dgm:cxn modelId="{5BC53EBE-89D6-4B64-AB1D-490578B359B1}" type="presOf" srcId="{B2FBA903-EDAD-4D4D-81A0-BDED1F09902B}" destId="{6F696548-E5D3-47CC-8678-C09E2BAEAF00}" srcOrd="1" destOrd="0" presId="urn:microsoft.com/office/officeart/2005/8/layout/list1"/>
    <dgm:cxn modelId="{B0A037F8-8DF9-450D-B1B9-28BC231F5CF8}" type="presOf" srcId="{004675DC-3B12-42F0-B7A6-0CB5FFF2B4AA}" destId="{63026AD7-1718-43FB-8D03-852AB3378594}" srcOrd="0" destOrd="0" presId="urn:microsoft.com/office/officeart/2005/8/layout/list1"/>
    <dgm:cxn modelId="{F7E0A2D8-DA09-4BCF-BDB7-458C530465FD}" type="presParOf" srcId="{E8C5559B-BDE2-4602-BAD7-88A56139D02C}" destId="{48E72495-012A-456F-82CB-FCFBD3D93AF8}" srcOrd="0" destOrd="0" presId="urn:microsoft.com/office/officeart/2005/8/layout/list1"/>
    <dgm:cxn modelId="{43B29423-A917-40D0-90E3-E919E911DDD9}" type="presParOf" srcId="{48E72495-012A-456F-82CB-FCFBD3D93AF8}" destId="{F61EB2B1-2283-4124-BBB2-074461849BA4}" srcOrd="0" destOrd="0" presId="urn:microsoft.com/office/officeart/2005/8/layout/list1"/>
    <dgm:cxn modelId="{B7922FEE-4494-480C-B840-CF9908E95452}" type="presParOf" srcId="{48E72495-012A-456F-82CB-FCFBD3D93AF8}" destId="{D48721B6-F601-4DFC-89EE-CC6D42F6F2E4}" srcOrd="1" destOrd="0" presId="urn:microsoft.com/office/officeart/2005/8/layout/list1"/>
    <dgm:cxn modelId="{2DE27E4F-8768-4432-B4FD-F37C971678DA}" type="presParOf" srcId="{E8C5559B-BDE2-4602-BAD7-88A56139D02C}" destId="{4E4EEC25-84A0-4403-968C-6B8CA10E569A}" srcOrd="1" destOrd="0" presId="urn:microsoft.com/office/officeart/2005/8/layout/list1"/>
    <dgm:cxn modelId="{B15844CE-BD67-493E-A81E-0F184EF0CBF6}" type="presParOf" srcId="{E8C5559B-BDE2-4602-BAD7-88A56139D02C}" destId="{48420600-C9C3-4D74-8C2F-E16398349E8A}" srcOrd="2" destOrd="0" presId="urn:microsoft.com/office/officeart/2005/8/layout/list1"/>
    <dgm:cxn modelId="{E0DF9982-40B7-4816-B8C6-A9AB2F0A5331}" type="presParOf" srcId="{E8C5559B-BDE2-4602-BAD7-88A56139D02C}" destId="{399A3F77-016B-4C23-BA5E-72B5C75A30AC}" srcOrd="3" destOrd="0" presId="urn:microsoft.com/office/officeart/2005/8/layout/list1"/>
    <dgm:cxn modelId="{2165D33B-7740-4DC4-8733-368BDF5199A4}" type="presParOf" srcId="{E8C5559B-BDE2-4602-BAD7-88A56139D02C}" destId="{51EE10B3-73DB-4481-873E-4DDD92149DC4}" srcOrd="4" destOrd="0" presId="urn:microsoft.com/office/officeart/2005/8/layout/list1"/>
    <dgm:cxn modelId="{C5367689-8EFD-4145-88FC-CC781173CF6F}" type="presParOf" srcId="{51EE10B3-73DB-4481-873E-4DDD92149DC4}" destId="{DED9CDF4-D973-4ECE-ACEC-4A5812602DD9}" srcOrd="0" destOrd="0" presId="urn:microsoft.com/office/officeart/2005/8/layout/list1"/>
    <dgm:cxn modelId="{D5DAFD93-686E-4762-B442-7C9206AEDAEF}" type="presParOf" srcId="{51EE10B3-73DB-4481-873E-4DDD92149DC4}" destId="{6F696548-E5D3-47CC-8678-C09E2BAEAF00}" srcOrd="1" destOrd="0" presId="urn:microsoft.com/office/officeart/2005/8/layout/list1"/>
    <dgm:cxn modelId="{8C111CED-E345-49CC-8032-CD9788829DF4}" type="presParOf" srcId="{E8C5559B-BDE2-4602-BAD7-88A56139D02C}" destId="{44AD2D58-BCC5-4753-AD75-B9715F827E91}" srcOrd="5" destOrd="0" presId="urn:microsoft.com/office/officeart/2005/8/layout/list1"/>
    <dgm:cxn modelId="{4F9843C4-F3F7-4BDC-8DA6-3152E996BE82}" type="presParOf" srcId="{E8C5559B-BDE2-4602-BAD7-88A56139D02C}" destId="{C88FEBD5-2388-4947-A05B-088A723C2962}" srcOrd="6" destOrd="0" presId="urn:microsoft.com/office/officeart/2005/8/layout/list1"/>
    <dgm:cxn modelId="{409DF01E-67F7-4B35-A08D-2C8832827E78}" type="presParOf" srcId="{E8C5559B-BDE2-4602-BAD7-88A56139D02C}" destId="{A1FBC275-E6A7-46FD-8D34-E256C3EAA209}" srcOrd="7" destOrd="0" presId="urn:microsoft.com/office/officeart/2005/8/layout/list1"/>
    <dgm:cxn modelId="{66159CD2-9000-45F5-AA25-45AEBE549485}" type="presParOf" srcId="{E8C5559B-BDE2-4602-BAD7-88A56139D02C}" destId="{74A93B80-67FB-46D8-AE10-95487E9E4F77}" srcOrd="8" destOrd="0" presId="urn:microsoft.com/office/officeart/2005/8/layout/list1"/>
    <dgm:cxn modelId="{7A17B131-60A5-469C-AF82-34353EA3AB3C}" type="presParOf" srcId="{74A93B80-67FB-46D8-AE10-95487E9E4F77}" destId="{5327DF02-6425-4045-9631-ACF0598F6728}" srcOrd="0" destOrd="0" presId="urn:microsoft.com/office/officeart/2005/8/layout/list1"/>
    <dgm:cxn modelId="{9B761806-AC98-4119-B5B0-337BED1F21B3}" type="presParOf" srcId="{74A93B80-67FB-46D8-AE10-95487E9E4F77}" destId="{73C98ED8-D785-438F-A3B2-77862B8609C4}" srcOrd="1" destOrd="0" presId="urn:microsoft.com/office/officeart/2005/8/layout/list1"/>
    <dgm:cxn modelId="{18EA694A-AE57-42C3-A386-FA4ED0C05728}" type="presParOf" srcId="{E8C5559B-BDE2-4602-BAD7-88A56139D02C}" destId="{D7098001-6130-4CDE-8996-FF0D7005C625}" srcOrd="9" destOrd="0" presId="urn:microsoft.com/office/officeart/2005/8/layout/list1"/>
    <dgm:cxn modelId="{8EBDDD35-5571-4ADB-BCA9-48763AFE277C}" type="presParOf" srcId="{E8C5559B-BDE2-4602-BAD7-88A56139D02C}" destId="{77D95D39-3B6B-4E9E-B7D8-455E22893775}" srcOrd="10" destOrd="0" presId="urn:microsoft.com/office/officeart/2005/8/layout/list1"/>
    <dgm:cxn modelId="{3B1C3EE3-1344-4CD6-A960-5B795D0776BB}" type="presParOf" srcId="{E8C5559B-BDE2-4602-BAD7-88A56139D02C}" destId="{38C7EB23-5160-4173-BF96-E4AD25552D37}" srcOrd="11" destOrd="0" presId="urn:microsoft.com/office/officeart/2005/8/layout/list1"/>
    <dgm:cxn modelId="{30EDEB88-994F-485B-8E50-3348E399FAC2}" type="presParOf" srcId="{E8C5559B-BDE2-4602-BAD7-88A56139D02C}" destId="{394615BA-6318-4F1F-9355-268C11BA1B26}" srcOrd="12" destOrd="0" presId="urn:microsoft.com/office/officeart/2005/8/layout/list1"/>
    <dgm:cxn modelId="{7913ACC1-2E17-4346-BD0E-20AE72258A21}" type="presParOf" srcId="{394615BA-6318-4F1F-9355-268C11BA1B26}" destId="{63026AD7-1718-43FB-8D03-852AB3378594}" srcOrd="0" destOrd="0" presId="urn:microsoft.com/office/officeart/2005/8/layout/list1"/>
    <dgm:cxn modelId="{50F72733-76CD-44CD-8338-5D97D300E283}" type="presParOf" srcId="{394615BA-6318-4F1F-9355-268C11BA1B26}" destId="{6DBCB7F2-3E0F-4E24-B7A3-23F225241FFF}" srcOrd="1" destOrd="0" presId="urn:microsoft.com/office/officeart/2005/8/layout/list1"/>
    <dgm:cxn modelId="{7D4709C9-66B6-43C9-B56A-C1C0D94FCD5B}" type="presParOf" srcId="{E8C5559B-BDE2-4602-BAD7-88A56139D02C}" destId="{92CB6DA7-2213-4F23-B2A5-951B6A86D35B}" srcOrd="13" destOrd="0" presId="urn:microsoft.com/office/officeart/2005/8/layout/list1"/>
    <dgm:cxn modelId="{EF4F251B-50AA-4C45-A8F3-05A190C03B91}" type="presParOf" srcId="{E8C5559B-BDE2-4602-BAD7-88A56139D02C}" destId="{AA5860E4-6455-43B6-91AE-5ED314913F7D}" srcOrd="14" destOrd="0" presId="urn:microsoft.com/office/officeart/2005/8/layout/list1"/>
    <dgm:cxn modelId="{E94DC12F-E7B5-40B1-AD3F-314518807C53}" type="presParOf" srcId="{E8C5559B-BDE2-4602-BAD7-88A56139D02C}" destId="{82F6A532-6DA1-4759-97D4-2D86952E3130}" srcOrd="15" destOrd="0" presId="urn:microsoft.com/office/officeart/2005/8/layout/list1"/>
    <dgm:cxn modelId="{D732B005-23F2-4D3A-98D2-8F5C96B10A0A}" type="presParOf" srcId="{E8C5559B-BDE2-4602-BAD7-88A56139D02C}" destId="{742668E1-091C-473B-AA55-8A334C078F41}" srcOrd="16" destOrd="0" presId="urn:microsoft.com/office/officeart/2005/8/layout/list1"/>
    <dgm:cxn modelId="{47A41AFF-7A62-4C8E-B69B-00DB965A7788}" type="presParOf" srcId="{742668E1-091C-473B-AA55-8A334C078F41}" destId="{68472FB9-B14B-40E1-A868-367A59ADF079}" srcOrd="0" destOrd="0" presId="urn:microsoft.com/office/officeart/2005/8/layout/list1"/>
    <dgm:cxn modelId="{549079EF-0524-4893-BA2F-D8C6BB3D0EC3}" type="presParOf" srcId="{742668E1-091C-473B-AA55-8A334C078F41}" destId="{6BC08957-EDE4-4E4C-8FED-E089B0548254}" srcOrd="1" destOrd="0" presId="urn:microsoft.com/office/officeart/2005/8/layout/list1"/>
    <dgm:cxn modelId="{EB153D53-D8C1-419A-B8E9-27EE395252A9}" type="presParOf" srcId="{E8C5559B-BDE2-4602-BAD7-88A56139D02C}" destId="{3230BC8E-DAC2-4EA4-8DBC-F30A40C71336}" srcOrd="17" destOrd="0" presId="urn:microsoft.com/office/officeart/2005/8/layout/list1"/>
    <dgm:cxn modelId="{27BC59F5-6829-43A0-A3E2-14A59E287EE3}" type="presParOf" srcId="{E8C5559B-BDE2-4602-BAD7-88A56139D02C}" destId="{B32D3C9D-0728-499C-834D-9C4864FD834A}" srcOrd="18" destOrd="0" presId="urn:microsoft.com/office/officeart/2005/8/layout/list1"/>
    <dgm:cxn modelId="{95DD518A-0425-4F73-9252-E4E1EFABA790}" type="presParOf" srcId="{E8C5559B-BDE2-4602-BAD7-88A56139D02C}" destId="{C296B1B4-DBDF-43C1-827C-47F03ED5C6E0}" srcOrd="19" destOrd="0" presId="urn:microsoft.com/office/officeart/2005/8/layout/list1"/>
    <dgm:cxn modelId="{FB34BF90-0E14-4AFD-B730-5E29FB0D71FB}" type="presParOf" srcId="{E8C5559B-BDE2-4602-BAD7-88A56139D02C}" destId="{B77239F2-B4EC-459B-BDD0-AB0284458E63}" srcOrd="20" destOrd="0" presId="urn:microsoft.com/office/officeart/2005/8/layout/list1"/>
    <dgm:cxn modelId="{E4FAFD62-1B2E-4FC0-BA1E-65737F2E8884}" type="presParOf" srcId="{B77239F2-B4EC-459B-BDD0-AB0284458E63}" destId="{5AAC6FFD-B5C4-4FDA-9A2C-8D6009F50154}" srcOrd="0" destOrd="0" presId="urn:microsoft.com/office/officeart/2005/8/layout/list1"/>
    <dgm:cxn modelId="{04CE9FA1-29DB-4A16-8EC0-2D2C75F4BB0C}" type="presParOf" srcId="{B77239F2-B4EC-459B-BDD0-AB0284458E63}" destId="{48B3ADCE-5E57-4F2B-9145-B6BA3BC3C7F5}" srcOrd="1" destOrd="0" presId="urn:microsoft.com/office/officeart/2005/8/layout/list1"/>
    <dgm:cxn modelId="{F73E057E-0D35-4430-A2C5-BA7A3E037744}" type="presParOf" srcId="{E8C5559B-BDE2-4602-BAD7-88A56139D02C}" destId="{6133C498-3BF0-4F77-868E-9C0C5621D2EC}" srcOrd="21" destOrd="0" presId="urn:microsoft.com/office/officeart/2005/8/layout/list1"/>
    <dgm:cxn modelId="{41EEA10C-711A-4373-8258-858F9277D4B1}" type="presParOf" srcId="{E8C5559B-BDE2-4602-BAD7-88A56139D02C}" destId="{61E6A5BB-38F1-4AC2-AEB4-087CF0D89EC9}"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164D7-5565-41BA-A9EA-5ADE4BE2B5FC}">
      <dsp:nvSpPr>
        <dsp:cNvPr id="0" name=""/>
        <dsp:cNvSpPr/>
      </dsp:nvSpPr>
      <dsp:spPr>
        <a:xfrm>
          <a:off x="932330" y="5954"/>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Revenue Sharing</a:t>
          </a:r>
          <a:endParaRPr lang="en-US" sz="1800" kern="1200" dirty="0">
            <a:solidFill>
              <a:srgbClr val="00408D"/>
            </a:solidFill>
          </a:endParaRPr>
        </a:p>
      </dsp:txBody>
      <dsp:txXfrm>
        <a:off x="932330" y="5954"/>
        <a:ext cx="1833562" cy="1100137"/>
      </dsp:txXfrm>
    </dsp:sp>
    <dsp:sp modelId="{C6B26D4D-5428-4E4C-81C2-9B167BAA7CE4}">
      <dsp:nvSpPr>
        <dsp:cNvPr id="0" name=""/>
        <dsp:cNvSpPr/>
      </dsp:nvSpPr>
      <dsp:spPr>
        <a:xfrm>
          <a:off x="2951559" y="1190"/>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5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Access Programs (EDA, Rec, Airport)</a:t>
          </a:r>
          <a:endParaRPr lang="en-US" sz="1800" kern="1200" dirty="0">
            <a:solidFill>
              <a:srgbClr val="00408D"/>
            </a:solidFill>
          </a:endParaRPr>
        </a:p>
      </dsp:txBody>
      <dsp:txXfrm>
        <a:off x="2951559" y="1190"/>
        <a:ext cx="1833562" cy="1100137"/>
      </dsp:txXfrm>
    </dsp:sp>
    <dsp:sp modelId="{3BA27FA5-21D9-4EC4-8164-A52B84EC1213}">
      <dsp:nvSpPr>
        <dsp:cNvPr id="0" name=""/>
        <dsp:cNvSpPr/>
      </dsp:nvSpPr>
      <dsp:spPr>
        <a:xfrm>
          <a:off x="4968478" y="1190"/>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 Transportation Set-Aside Block Grant Program (TAP)</a:t>
          </a:r>
          <a:endParaRPr lang="en-US" sz="1800" kern="1200" dirty="0">
            <a:solidFill>
              <a:srgbClr val="00408D"/>
            </a:solidFill>
          </a:endParaRPr>
        </a:p>
      </dsp:txBody>
      <dsp:txXfrm>
        <a:off x="4968478" y="1190"/>
        <a:ext cx="1833562" cy="1100137"/>
      </dsp:txXfrm>
    </dsp:sp>
    <dsp:sp modelId="{D864317A-1290-430B-98B5-D4DA0CAD8A31}">
      <dsp:nvSpPr>
        <dsp:cNvPr id="0" name=""/>
        <dsp:cNvSpPr/>
      </dsp:nvSpPr>
      <dsp:spPr>
        <a:xfrm>
          <a:off x="6985396" y="1190"/>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Rural Rustic Roads</a:t>
          </a:r>
          <a:endParaRPr lang="en-US" sz="1800" kern="1200" dirty="0">
            <a:solidFill>
              <a:srgbClr val="00408D"/>
            </a:solidFill>
          </a:endParaRPr>
        </a:p>
      </dsp:txBody>
      <dsp:txXfrm>
        <a:off x="6985396" y="1190"/>
        <a:ext cx="1833562" cy="1100137"/>
      </dsp:txXfrm>
    </dsp:sp>
    <dsp:sp modelId="{615F45DC-B267-4509-A911-F87CD6538A1A}">
      <dsp:nvSpPr>
        <dsp:cNvPr id="0" name=""/>
        <dsp:cNvSpPr/>
      </dsp:nvSpPr>
      <dsp:spPr>
        <a:xfrm>
          <a:off x="934640" y="1284684"/>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Virginia Byways</a:t>
          </a:r>
        </a:p>
      </dsp:txBody>
      <dsp:txXfrm>
        <a:off x="934640" y="1284684"/>
        <a:ext cx="1833562" cy="1100137"/>
      </dsp:txXfrm>
    </dsp:sp>
    <dsp:sp modelId="{3139CFB9-D5EA-4B94-8937-1FDC6DFA6027}">
      <dsp:nvSpPr>
        <dsp:cNvPr id="0" name=""/>
        <dsp:cNvSpPr/>
      </dsp:nvSpPr>
      <dsp:spPr>
        <a:xfrm>
          <a:off x="2951559" y="1284684"/>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Local System (Urban/ Secondary)</a:t>
          </a:r>
          <a:endParaRPr lang="en-US" sz="1800" kern="1200" dirty="0">
            <a:solidFill>
              <a:srgbClr val="00408D"/>
            </a:solidFill>
          </a:endParaRPr>
        </a:p>
      </dsp:txBody>
      <dsp:txXfrm>
        <a:off x="2951559" y="1284684"/>
        <a:ext cx="1833562" cy="1100137"/>
      </dsp:txXfrm>
    </dsp:sp>
    <dsp:sp modelId="{11F302ED-C27E-4ECD-AC06-79A7953B4FC8}">
      <dsp:nvSpPr>
        <dsp:cNvPr id="0" name=""/>
        <dsp:cNvSpPr/>
      </dsp:nvSpPr>
      <dsp:spPr>
        <a:xfrm>
          <a:off x="4968478" y="1284684"/>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Federal Lands Access Program</a:t>
          </a:r>
          <a:endParaRPr lang="en-US" sz="1800" kern="1200" dirty="0">
            <a:solidFill>
              <a:srgbClr val="00408D"/>
            </a:solidFill>
          </a:endParaRPr>
        </a:p>
      </dsp:txBody>
      <dsp:txXfrm>
        <a:off x="4968478" y="1284684"/>
        <a:ext cx="1833562" cy="1100137"/>
      </dsp:txXfrm>
    </dsp:sp>
    <dsp:sp modelId="{6EBDF58A-AC4F-4183-B6AD-6511B0D68399}">
      <dsp:nvSpPr>
        <dsp:cNvPr id="0" name=""/>
        <dsp:cNvSpPr/>
      </dsp:nvSpPr>
      <dsp:spPr>
        <a:xfrm>
          <a:off x="6985396" y="1284684"/>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Coal Severance</a:t>
          </a:r>
          <a:endParaRPr lang="en-US" sz="1800" kern="1200" dirty="0">
            <a:solidFill>
              <a:srgbClr val="00408D"/>
            </a:solidFill>
          </a:endParaRPr>
        </a:p>
      </dsp:txBody>
      <dsp:txXfrm>
        <a:off x="6985396" y="1284684"/>
        <a:ext cx="1833562" cy="1100137"/>
      </dsp:txXfrm>
    </dsp:sp>
    <dsp:sp modelId="{B8A9B662-CCFA-4C9A-A7A5-8440CF7D1F17}">
      <dsp:nvSpPr>
        <dsp:cNvPr id="0" name=""/>
        <dsp:cNvSpPr/>
      </dsp:nvSpPr>
      <dsp:spPr>
        <a:xfrm>
          <a:off x="934640" y="2568178"/>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Urban Construction Initiative (UCI) </a:t>
          </a:r>
          <a:endParaRPr lang="en-US" sz="1800" kern="1200" dirty="0">
            <a:solidFill>
              <a:srgbClr val="00408D"/>
            </a:solidFill>
          </a:endParaRPr>
        </a:p>
      </dsp:txBody>
      <dsp:txXfrm>
        <a:off x="934640" y="2568178"/>
        <a:ext cx="1833562" cy="1100137"/>
      </dsp:txXfrm>
    </dsp:sp>
    <dsp:sp modelId="{C6818C4E-2AAA-40D8-8C6E-E9909CB3BFDD}">
      <dsp:nvSpPr>
        <dsp:cNvPr id="0" name=""/>
        <dsp:cNvSpPr/>
      </dsp:nvSpPr>
      <dsp:spPr>
        <a:xfrm>
          <a:off x="2951559" y="2568178"/>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SGR/Primary Extension</a:t>
          </a:r>
          <a:endParaRPr lang="en-US" sz="1800" kern="1200" dirty="0">
            <a:solidFill>
              <a:srgbClr val="00408D"/>
            </a:solidFill>
          </a:endParaRPr>
        </a:p>
      </dsp:txBody>
      <dsp:txXfrm>
        <a:off x="2951559" y="2568178"/>
        <a:ext cx="1833562" cy="1100137"/>
      </dsp:txXfrm>
    </dsp:sp>
    <dsp:sp modelId="{2130E3B5-A21D-4B65-953B-4CFEE89F7F0E}">
      <dsp:nvSpPr>
        <dsp:cNvPr id="0" name=""/>
        <dsp:cNvSpPr/>
      </dsp:nvSpPr>
      <dsp:spPr>
        <a:xfrm>
          <a:off x="4968478" y="2568178"/>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ts val="0"/>
            </a:spcAft>
            <a:buNone/>
          </a:pPr>
          <a:r>
            <a:rPr lang="en-US" sz="1800" b="1" kern="1200" dirty="0">
              <a:solidFill>
                <a:srgbClr val="0E3793"/>
              </a:solidFill>
            </a:rPr>
            <a:t>Locally Administered Projects (LAP)/</a:t>
          </a:r>
        </a:p>
        <a:p>
          <a:pPr marL="0" lvl="0" indent="0" algn="ctr" defTabSz="800100" rtl="0">
            <a:lnSpc>
              <a:spcPct val="90000"/>
            </a:lnSpc>
            <a:spcBef>
              <a:spcPct val="0"/>
            </a:spcBef>
            <a:spcAft>
              <a:spcPts val="0"/>
            </a:spcAft>
            <a:buNone/>
          </a:pPr>
          <a:r>
            <a:rPr lang="en-US" sz="1800" b="1" kern="1200" dirty="0">
              <a:solidFill>
                <a:srgbClr val="0E3793"/>
              </a:solidFill>
            </a:rPr>
            <a:t>Programs</a:t>
          </a:r>
          <a:endParaRPr lang="en-US" sz="1800" kern="1200" dirty="0">
            <a:solidFill>
              <a:srgbClr val="0E3793"/>
            </a:solidFill>
          </a:endParaRPr>
        </a:p>
      </dsp:txBody>
      <dsp:txXfrm>
        <a:off x="4968478" y="2568178"/>
        <a:ext cx="1833562" cy="1100137"/>
      </dsp:txXfrm>
    </dsp:sp>
    <dsp:sp modelId="{CA4D4482-CC5E-4693-89D1-D11F10BE9974}">
      <dsp:nvSpPr>
        <dsp:cNvPr id="0" name=""/>
        <dsp:cNvSpPr/>
      </dsp:nvSpPr>
      <dsp:spPr>
        <a:xfrm>
          <a:off x="7028320" y="2587793"/>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ARC Access</a:t>
          </a:r>
        </a:p>
      </dsp:txBody>
      <dsp:txXfrm>
        <a:off x="7028320" y="2587793"/>
        <a:ext cx="1833562" cy="1100137"/>
      </dsp:txXfrm>
    </dsp:sp>
    <dsp:sp modelId="{8E975D45-2FE0-46B3-9D68-E40BEFB5A0EE}">
      <dsp:nvSpPr>
        <dsp:cNvPr id="0" name=""/>
        <dsp:cNvSpPr/>
      </dsp:nvSpPr>
      <dsp:spPr>
        <a:xfrm>
          <a:off x="914398" y="3851671"/>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Compliance Assessments</a:t>
          </a:r>
        </a:p>
        <a:p>
          <a:pPr marL="0" lvl="0" indent="0" algn="ctr" defTabSz="800100" rtl="0">
            <a:lnSpc>
              <a:spcPct val="90000"/>
            </a:lnSpc>
            <a:spcBef>
              <a:spcPct val="0"/>
            </a:spcBef>
            <a:spcAft>
              <a:spcPct val="35000"/>
            </a:spcAft>
            <a:buNone/>
          </a:pPr>
          <a:r>
            <a:rPr lang="en-US" sz="1800" b="1" kern="1200" dirty="0">
              <a:solidFill>
                <a:srgbClr val="00408D"/>
              </a:solidFill>
            </a:rPr>
            <a:t>LAP</a:t>
          </a:r>
          <a:endParaRPr lang="en-US" sz="1800" kern="1200" dirty="0">
            <a:solidFill>
              <a:srgbClr val="00408D"/>
            </a:solidFill>
          </a:endParaRPr>
        </a:p>
      </dsp:txBody>
      <dsp:txXfrm>
        <a:off x="914398" y="3851671"/>
        <a:ext cx="1833562" cy="1100137"/>
      </dsp:txXfrm>
    </dsp:sp>
    <dsp:sp modelId="{459C8714-7F07-41F6-B722-50846F1A3542}">
      <dsp:nvSpPr>
        <dsp:cNvPr id="0" name=""/>
        <dsp:cNvSpPr/>
      </dsp:nvSpPr>
      <dsp:spPr>
        <a:xfrm>
          <a:off x="2931316" y="3851671"/>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High Volume Unpaved Roads</a:t>
          </a:r>
          <a:endParaRPr lang="en-US" sz="1800" kern="1200" dirty="0">
            <a:solidFill>
              <a:srgbClr val="00408D"/>
            </a:solidFill>
          </a:endParaRPr>
        </a:p>
      </dsp:txBody>
      <dsp:txXfrm>
        <a:off x="2931316" y="3851671"/>
        <a:ext cx="1833562" cy="1100137"/>
      </dsp:txXfrm>
    </dsp:sp>
    <dsp:sp modelId="{72370E16-4BC9-43D5-B88F-03B1D6341FC0}">
      <dsp:nvSpPr>
        <dsp:cNvPr id="0" name=""/>
        <dsp:cNvSpPr/>
      </dsp:nvSpPr>
      <dsp:spPr>
        <a:xfrm>
          <a:off x="4948235" y="3851671"/>
          <a:ext cx="1833562"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Maintenance Payments</a:t>
          </a:r>
          <a:endParaRPr lang="en-US" sz="1800" kern="1200" dirty="0">
            <a:solidFill>
              <a:srgbClr val="00408D"/>
            </a:solidFill>
          </a:endParaRPr>
        </a:p>
      </dsp:txBody>
      <dsp:txXfrm>
        <a:off x="4948235" y="3851671"/>
        <a:ext cx="1833562" cy="1100137"/>
      </dsp:txXfrm>
    </dsp:sp>
    <dsp:sp modelId="{25CF57E7-F56F-43AA-9779-C739E0488669}">
      <dsp:nvSpPr>
        <dsp:cNvPr id="0" name=""/>
        <dsp:cNvSpPr/>
      </dsp:nvSpPr>
      <dsp:spPr>
        <a:xfrm>
          <a:off x="6965154" y="3851671"/>
          <a:ext cx="1874047" cy="1100137"/>
        </a:xfrm>
        <a:prstGeom prst="rect">
          <a:avLst/>
        </a:prstGeom>
        <a:solidFill>
          <a:schemeClr val="bg1">
            <a:lumMod val="95000"/>
          </a:schemeClr>
        </a:solidFill>
        <a:ln w="25400" cap="flat" cmpd="sng" algn="ctr">
          <a:solidFill>
            <a:srgbClr val="FF8000"/>
          </a:solidFill>
          <a:prstDash val="solid"/>
        </a:ln>
        <a:effectLst>
          <a:outerShdw blurRad="50800" dist="50800" dir="5400000" algn="ctr" rotWithShape="0">
            <a:srgbClr val="FF8000">
              <a:alpha val="4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408D"/>
              </a:solidFill>
            </a:rPr>
            <a:t>Outreach</a:t>
          </a:r>
          <a:endParaRPr lang="en-US" sz="1800" kern="1200" dirty="0">
            <a:solidFill>
              <a:srgbClr val="00408D"/>
            </a:solidFill>
          </a:endParaRPr>
        </a:p>
      </dsp:txBody>
      <dsp:txXfrm>
        <a:off x="6965154" y="3851671"/>
        <a:ext cx="1874047" cy="1100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0600-C9C3-4D74-8C2F-E16398349E8A}">
      <dsp:nvSpPr>
        <dsp:cNvPr id="0" name=""/>
        <dsp:cNvSpPr/>
      </dsp:nvSpPr>
      <dsp:spPr>
        <a:xfrm>
          <a:off x="0" y="316199"/>
          <a:ext cx="71119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8721B6-F601-4DFC-89EE-CC6D42F6F2E4}">
      <dsp:nvSpPr>
        <dsp:cNvPr id="0" name=""/>
        <dsp:cNvSpPr/>
      </dsp:nvSpPr>
      <dsp:spPr>
        <a:xfrm>
          <a:off x="101600" y="152399"/>
          <a:ext cx="690876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t>NVAP Introduced July 1, 2018</a:t>
          </a:r>
        </a:p>
      </dsp:txBody>
      <dsp:txXfrm>
        <a:off x="123216" y="174015"/>
        <a:ext cx="6865535" cy="399568"/>
      </dsp:txXfrm>
    </dsp:sp>
    <dsp:sp modelId="{C88FEBD5-2388-4947-A05B-088A723C2962}">
      <dsp:nvSpPr>
        <dsp:cNvPr id="0" name=""/>
        <dsp:cNvSpPr/>
      </dsp:nvSpPr>
      <dsp:spPr>
        <a:xfrm>
          <a:off x="0" y="996600"/>
          <a:ext cx="71119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96548-E5D3-47CC-8678-C09E2BAEAF00}">
      <dsp:nvSpPr>
        <dsp:cNvPr id="0" name=""/>
        <dsp:cNvSpPr/>
      </dsp:nvSpPr>
      <dsp:spPr>
        <a:xfrm>
          <a:off x="101600" y="838201"/>
          <a:ext cx="690876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t>Monitor LAP Development/Delivery</a:t>
          </a:r>
        </a:p>
      </dsp:txBody>
      <dsp:txXfrm>
        <a:off x="123216" y="859817"/>
        <a:ext cx="6865535" cy="399568"/>
      </dsp:txXfrm>
    </dsp:sp>
    <dsp:sp modelId="{77D95D39-3B6B-4E9E-B7D8-455E22893775}">
      <dsp:nvSpPr>
        <dsp:cNvPr id="0" name=""/>
        <dsp:cNvSpPr/>
      </dsp:nvSpPr>
      <dsp:spPr>
        <a:xfrm>
          <a:off x="0" y="1677000"/>
          <a:ext cx="71119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C98ED8-D785-438F-A3B2-77862B8609C4}">
      <dsp:nvSpPr>
        <dsp:cNvPr id="0" name=""/>
        <dsp:cNvSpPr/>
      </dsp:nvSpPr>
      <dsp:spPr>
        <a:xfrm>
          <a:off x="101600" y="1454577"/>
          <a:ext cx="690882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t>Initial UPC Data from VDOT POOL</a:t>
          </a:r>
        </a:p>
      </dsp:txBody>
      <dsp:txXfrm>
        <a:off x="123216" y="1476193"/>
        <a:ext cx="6865592" cy="399568"/>
      </dsp:txXfrm>
    </dsp:sp>
    <dsp:sp modelId="{AA5860E4-6455-43B6-91AE-5ED314913F7D}">
      <dsp:nvSpPr>
        <dsp:cNvPr id="0" name=""/>
        <dsp:cNvSpPr/>
      </dsp:nvSpPr>
      <dsp:spPr>
        <a:xfrm>
          <a:off x="0" y="2357400"/>
          <a:ext cx="71119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BCB7F2-3E0F-4E24-B7A3-23F225241FFF}">
      <dsp:nvSpPr>
        <dsp:cNvPr id="0" name=""/>
        <dsp:cNvSpPr/>
      </dsp:nvSpPr>
      <dsp:spPr>
        <a:xfrm>
          <a:off x="101600" y="2178477"/>
          <a:ext cx="690882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t>Locality Enters UPC Specific Data</a:t>
          </a:r>
        </a:p>
      </dsp:txBody>
      <dsp:txXfrm>
        <a:off x="123216" y="2200093"/>
        <a:ext cx="6865592" cy="399568"/>
      </dsp:txXfrm>
    </dsp:sp>
    <dsp:sp modelId="{B32D3C9D-0728-499C-834D-9C4864FD834A}">
      <dsp:nvSpPr>
        <dsp:cNvPr id="0" name=""/>
        <dsp:cNvSpPr/>
      </dsp:nvSpPr>
      <dsp:spPr>
        <a:xfrm>
          <a:off x="0" y="3037800"/>
          <a:ext cx="71119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C08957-EDE4-4E4C-8FED-E089B0548254}">
      <dsp:nvSpPr>
        <dsp:cNvPr id="0" name=""/>
        <dsp:cNvSpPr/>
      </dsp:nvSpPr>
      <dsp:spPr>
        <a:xfrm>
          <a:off x="101600" y="2865116"/>
          <a:ext cx="690876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t>Data Displays on Dashboard “Projects”</a:t>
          </a:r>
        </a:p>
      </dsp:txBody>
      <dsp:txXfrm>
        <a:off x="123216" y="2886732"/>
        <a:ext cx="6865535" cy="399568"/>
      </dsp:txXfrm>
    </dsp:sp>
    <dsp:sp modelId="{61E6A5BB-38F1-4AC2-AEB4-087CF0D89EC9}">
      <dsp:nvSpPr>
        <dsp:cNvPr id="0" name=""/>
        <dsp:cNvSpPr/>
      </dsp:nvSpPr>
      <dsp:spPr>
        <a:xfrm>
          <a:off x="0" y="3718199"/>
          <a:ext cx="71119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3ADCE-5E57-4F2B-9145-B6BA3BC3C7F5}">
      <dsp:nvSpPr>
        <dsp:cNvPr id="0" name=""/>
        <dsp:cNvSpPr/>
      </dsp:nvSpPr>
      <dsp:spPr>
        <a:xfrm>
          <a:off x="101600" y="3505199"/>
          <a:ext cx="690876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t>Filter by UPC, Administered By, Status </a:t>
          </a:r>
        </a:p>
      </dsp:txBody>
      <dsp:txXfrm>
        <a:off x="123216" y="3526815"/>
        <a:ext cx="6865535"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E408EA3-5B62-4EA5-B2C4-277918848C8D}" type="slidenum">
              <a:rPr lang="en-US"/>
              <a:pPr>
                <a:defRPr/>
              </a:pPr>
              <a:t>‹#›</a:t>
            </a:fld>
            <a:endParaRPr lang="en-US"/>
          </a:p>
        </p:txBody>
      </p:sp>
    </p:spTree>
    <p:extLst>
      <p:ext uri="{BB962C8B-B14F-4D97-AF65-F5344CB8AC3E}">
        <p14:creationId xmlns:p14="http://schemas.microsoft.com/office/powerpoint/2010/main" val="110539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BF1D95CF-A65D-4D54-BDE0-7BC24E4ECD63}" type="slidenum">
              <a:rPr lang="en-US"/>
              <a:pPr>
                <a:defRPr/>
              </a:pPr>
              <a:t>‹#›</a:t>
            </a:fld>
            <a:endParaRPr lang="en-US"/>
          </a:p>
        </p:txBody>
      </p:sp>
    </p:spTree>
    <p:extLst>
      <p:ext uri="{BB962C8B-B14F-4D97-AF65-F5344CB8AC3E}">
        <p14:creationId xmlns:p14="http://schemas.microsoft.com/office/powerpoint/2010/main" val="1853671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a:t>
            </a:fld>
            <a:endParaRPr lang="en-US" dirty="0"/>
          </a:p>
        </p:txBody>
      </p:sp>
    </p:spTree>
    <p:extLst>
      <p:ext uri="{BB962C8B-B14F-4D97-AF65-F5344CB8AC3E}">
        <p14:creationId xmlns:p14="http://schemas.microsoft.com/office/powerpoint/2010/main" val="328571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2150"/>
            <a:ext cx="6157912" cy="3463925"/>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10</a:t>
            </a:fld>
            <a:endParaRPr lang="en-US" dirty="0"/>
          </a:p>
        </p:txBody>
      </p:sp>
    </p:spTree>
    <p:extLst>
      <p:ext uri="{BB962C8B-B14F-4D97-AF65-F5344CB8AC3E}">
        <p14:creationId xmlns:p14="http://schemas.microsoft.com/office/powerpoint/2010/main" val="132193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84188" y="0"/>
            <a:ext cx="6159500" cy="3463925"/>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2">
              <a:spcBef>
                <a:spcPct val="0"/>
              </a:spcBef>
            </a:pPr>
            <a:endParaRPr lang="en-US" altLang="en-US" sz="1100" dirty="0">
              <a:solidFill>
                <a:srgbClr val="000000"/>
              </a:solidFill>
              <a:latin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63">
              <a:defRPr sz="2800">
                <a:solidFill>
                  <a:schemeClr val="tx1"/>
                </a:solidFill>
                <a:latin typeface="Arial" pitchFamily="34" charset="0"/>
                <a:ea typeface="ＭＳ Ｐゴシック" pitchFamily="34" charset="-128"/>
              </a:defRPr>
            </a:lvl1pPr>
            <a:lvl2pPr marL="734702" indent="-283067" defTabSz="920763">
              <a:defRPr sz="2800">
                <a:solidFill>
                  <a:schemeClr val="tx1"/>
                </a:solidFill>
                <a:latin typeface="Arial" pitchFamily="34" charset="0"/>
                <a:ea typeface="ＭＳ Ｐゴシック" pitchFamily="34" charset="-128"/>
              </a:defRPr>
            </a:lvl2pPr>
            <a:lvl3pPr marL="1132267" indent="-225818" defTabSz="920763">
              <a:defRPr sz="2800">
                <a:solidFill>
                  <a:schemeClr val="tx1"/>
                </a:solidFill>
                <a:latin typeface="Arial" pitchFamily="34" charset="0"/>
                <a:ea typeface="ＭＳ Ｐゴシック" pitchFamily="34" charset="-128"/>
              </a:defRPr>
            </a:lvl3pPr>
            <a:lvl4pPr marL="1583903" indent="-225818" defTabSz="920763">
              <a:defRPr sz="2800">
                <a:solidFill>
                  <a:schemeClr val="tx1"/>
                </a:solidFill>
                <a:latin typeface="Arial" pitchFamily="34" charset="0"/>
                <a:ea typeface="ＭＳ Ｐゴシック" pitchFamily="34" charset="-128"/>
              </a:defRPr>
            </a:lvl4pPr>
            <a:lvl5pPr marL="2037128" indent="-225818" defTabSz="920763">
              <a:defRPr sz="2800">
                <a:solidFill>
                  <a:schemeClr val="tx1"/>
                </a:solidFill>
                <a:latin typeface="Arial" pitchFamily="34" charset="0"/>
                <a:ea typeface="ＭＳ Ｐゴシック" pitchFamily="34" charset="-128"/>
              </a:defRPr>
            </a:lvl5pPr>
            <a:lvl6pPr marL="2495124"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3121"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1116"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69113"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7CE0C5D6-2B05-4A60-AF80-792C483B3CFC}" type="slidenum">
              <a:rPr lang="en-US" altLang="en-US" sz="1200">
                <a:solidFill>
                  <a:prstClr val="black"/>
                </a:solidFill>
              </a:rPr>
              <a:pPr/>
              <a:t>11</a:t>
            </a:fld>
            <a:endParaRPr lang="en-US" altLang="en-US" sz="1200" dirty="0">
              <a:solidFill>
                <a:prstClr val="black"/>
              </a:solidFill>
            </a:endParaRPr>
          </a:p>
        </p:txBody>
      </p:sp>
    </p:spTree>
    <p:extLst>
      <p:ext uri="{BB962C8B-B14F-4D97-AF65-F5344CB8AC3E}">
        <p14:creationId xmlns:p14="http://schemas.microsoft.com/office/powerpoint/2010/main" val="409343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929855" y="4387139"/>
            <a:ext cx="5114185" cy="4156234"/>
          </a:xfrm>
          <a:prstGeom prst="rect">
            <a:avLst/>
          </a:prstGeom>
          <a:noFill/>
          <a:ln>
            <a:noFill/>
          </a:ln>
        </p:spPr>
        <p:txBody>
          <a:bodyPr spcFirstLastPara="1" wrap="square" lIns="92553" tIns="92553" rIns="92553" bIns="92553" anchor="ctr" anchorCtr="0">
            <a:noAutofit/>
          </a:bodyPr>
          <a:lstStyle/>
          <a:p>
            <a:pPr>
              <a:spcBef>
                <a:spcPts val="0"/>
              </a:spcBef>
            </a:pPr>
            <a:endParaRPr dirty="0"/>
          </a:p>
        </p:txBody>
      </p:sp>
      <p:sp>
        <p:nvSpPr>
          <p:cNvPr id="313" name="Shape 313"/>
          <p:cNvSpPr>
            <a:spLocks noGrp="1" noRot="1" noChangeAspect="1"/>
          </p:cNvSpPr>
          <p:nvPr>
            <p:ph type="sldImg" idx="2"/>
          </p:nvPr>
        </p:nvSpPr>
        <p:spPr>
          <a:xfrm>
            <a:off x="406400" y="690563"/>
            <a:ext cx="6161088" cy="34655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242902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13</a:t>
            </a:fld>
            <a:endParaRPr lang="en-US" dirty="0"/>
          </a:p>
        </p:txBody>
      </p:sp>
    </p:spTree>
    <p:extLst>
      <p:ext uri="{BB962C8B-B14F-4D97-AF65-F5344CB8AC3E}">
        <p14:creationId xmlns:p14="http://schemas.microsoft.com/office/powerpoint/2010/main" val="5704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345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929855" y="4387139"/>
            <a:ext cx="5114185" cy="4156234"/>
          </a:xfrm>
          <a:prstGeom prst="rect">
            <a:avLst/>
          </a:prstGeom>
          <a:noFill/>
          <a:ln>
            <a:noFill/>
          </a:ln>
        </p:spPr>
        <p:txBody>
          <a:bodyPr spcFirstLastPara="1" wrap="square" lIns="92553" tIns="92553" rIns="92553" bIns="92553" anchor="ctr" anchorCtr="0">
            <a:noAutofit/>
          </a:bodyPr>
          <a:lstStyle/>
          <a:p>
            <a:pPr>
              <a:spcBef>
                <a:spcPts val="0"/>
              </a:spcBef>
            </a:pPr>
            <a:endParaRPr dirty="0"/>
          </a:p>
        </p:txBody>
      </p:sp>
      <p:sp>
        <p:nvSpPr>
          <p:cNvPr id="313" name="Shape 313"/>
          <p:cNvSpPr>
            <a:spLocks noGrp="1" noRot="1" noChangeAspect="1"/>
          </p:cNvSpPr>
          <p:nvPr>
            <p:ph type="sldImg" idx="2"/>
          </p:nvPr>
        </p:nvSpPr>
        <p:spPr>
          <a:xfrm>
            <a:off x="406400" y="690563"/>
            <a:ext cx="6161088" cy="34655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511646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3" name="Shape 313"/>
          <p:cNvSpPr>
            <a:spLocks noGrp="1" noRot="1" noChangeAspect="1"/>
          </p:cNvSpPr>
          <p:nvPr>
            <p:ph type="sldImg" idx="2"/>
          </p:nvPr>
        </p:nvSpPr>
        <p:spPr>
          <a:xfrm>
            <a:off x="573088" y="501650"/>
            <a:ext cx="6159500"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5759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556" y="4387141"/>
            <a:ext cx="6166782" cy="4156234"/>
          </a:xfrm>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a:solidFill>
                  <a:schemeClr val="dk1"/>
                </a:solidFill>
              </a:rPr>
              <a:pPr algn="r"/>
              <a:t>17</a:t>
            </a:fld>
            <a:endParaRPr lang="en-US" dirty="0">
              <a:solidFill>
                <a:schemeClr val="dk1"/>
              </a:solidFill>
            </a:endParaRPr>
          </a:p>
        </p:txBody>
      </p:sp>
    </p:spTree>
    <p:extLst>
      <p:ext uri="{BB962C8B-B14F-4D97-AF65-F5344CB8AC3E}">
        <p14:creationId xmlns:p14="http://schemas.microsoft.com/office/powerpoint/2010/main" val="79050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18</a:t>
            </a:fld>
            <a:endParaRPr lang="en-US"/>
          </a:p>
        </p:txBody>
      </p:sp>
    </p:spTree>
    <p:extLst>
      <p:ext uri="{BB962C8B-B14F-4D97-AF65-F5344CB8AC3E}">
        <p14:creationId xmlns:p14="http://schemas.microsoft.com/office/powerpoint/2010/main" val="346435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19</a:t>
            </a:fld>
            <a:endParaRPr lang="en-US" dirty="0"/>
          </a:p>
        </p:txBody>
      </p:sp>
    </p:spTree>
    <p:extLst>
      <p:ext uri="{BB962C8B-B14F-4D97-AF65-F5344CB8AC3E}">
        <p14:creationId xmlns:p14="http://schemas.microsoft.com/office/powerpoint/2010/main" val="26096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a:t>
            </a:fld>
            <a:endParaRPr lang="en-US"/>
          </a:p>
        </p:txBody>
      </p:sp>
    </p:spTree>
    <p:extLst>
      <p:ext uri="{BB962C8B-B14F-4D97-AF65-F5344CB8AC3E}">
        <p14:creationId xmlns:p14="http://schemas.microsoft.com/office/powerpoint/2010/main" val="284896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929854" y="4387138"/>
            <a:ext cx="5114185" cy="4156234"/>
          </a:xfrm>
          <a:prstGeom prst="rect">
            <a:avLst/>
          </a:prstGeom>
          <a:noFill/>
          <a:ln>
            <a:noFill/>
          </a:ln>
        </p:spPr>
        <p:txBody>
          <a:bodyPr spcFirstLastPara="1" wrap="square" lIns="92574" tIns="92574" rIns="92574" bIns="92574" anchor="ctr" anchorCtr="0">
            <a:noAutofit/>
          </a:bodyPr>
          <a:lstStyle/>
          <a:p>
            <a:pPr>
              <a:spcBef>
                <a:spcPts val="0"/>
              </a:spcBef>
              <a:spcAft>
                <a:spcPts val="0"/>
              </a:spcAft>
              <a:buClr>
                <a:srgbClr val="000000"/>
              </a:buClr>
              <a:buSzPts val="1400"/>
            </a:pPr>
            <a:endParaRPr dirty="0">
              <a:solidFill>
                <a:schemeClr val="dk1"/>
              </a:solidFill>
              <a:latin typeface="Arial"/>
              <a:ea typeface="Arial"/>
              <a:cs typeface="Arial"/>
              <a:sym typeface="Arial"/>
            </a:endParaRPr>
          </a:p>
        </p:txBody>
      </p:sp>
      <p:sp>
        <p:nvSpPr>
          <p:cNvPr id="313" name="Shape 313"/>
          <p:cNvSpPr>
            <a:spLocks noGrp="1" noRot="1" noChangeAspect="1"/>
          </p:cNvSpPr>
          <p:nvPr>
            <p:ph type="sldImg" idx="2"/>
          </p:nvPr>
        </p:nvSpPr>
        <p:spPr>
          <a:xfrm>
            <a:off x="407988" y="692150"/>
            <a:ext cx="6157912"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60121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929855" y="4387138"/>
            <a:ext cx="5114185" cy="4156234"/>
          </a:xfrm>
          <a:prstGeom prst="rect">
            <a:avLst/>
          </a:prstGeom>
          <a:noFill/>
          <a:ln>
            <a:noFill/>
          </a:ln>
        </p:spPr>
        <p:txBody>
          <a:bodyPr spcFirstLastPara="1" wrap="square" lIns="92563" tIns="92563" rIns="92563" bIns="92563" anchor="ctr" anchorCtr="0">
            <a:noAutofit/>
          </a:bodyPr>
          <a:lstStyle/>
          <a:p>
            <a:pPr defTabSz="926196">
              <a:spcBef>
                <a:spcPts val="0"/>
              </a:spcBef>
              <a:defRPr/>
            </a:pPr>
            <a:endParaRPr lang="en-US" dirty="0"/>
          </a:p>
        </p:txBody>
      </p:sp>
      <p:sp>
        <p:nvSpPr>
          <p:cNvPr id="320" name="Shape 320"/>
          <p:cNvSpPr>
            <a:spLocks noGrp="1" noRot="1" noChangeAspect="1"/>
          </p:cNvSpPr>
          <p:nvPr>
            <p:ph type="sldImg" idx="2"/>
          </p:nvPr>
        </p:nvSpPr>
        <p:spPr>
          <a:xfrm>
            <a:off x="407988" y="692150"/>
            <a:ext cx="6157912"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512079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407988" y="692150"/>
            <a:ext cx="6157912" cy="3463925"/>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63">
              <a:defRPr sz="2800">
                <a:solidFill>
                  <a:schemeClr val="tx1"/>
                </a:solidFill>
                <a:latin typeface="Arial" pitchFamily="34" charset="0"/>
                <a:ea typeface="ＭＳ Ｐゴシック" pitchFamily="34" charset="-128"/>
              </a:defRPr>
            </a:lvl1pPr>
            <a:lvl2pPr marL="744243" indent="-286247" defTabSz="920763">
              <a:defRPr sz="2800">
                <a:solidFill>
                  <a:schemeClr val="tx1"/>
                </a:solidFill>
                <a:latin typeface="Arial" pitchFamily="34" charset="0"/>
                <a:ea typeface="ＭＳ Ｐゴシック" pitchFamily="34" charset="-128"/>
              </a:defRPr>
            </a:lvl2pPr>
            <a:lvl3pPr marL="1144989" indent="-228997" defTabSz="920763">
              <a:defRPr sz="2800">
                <a:solidFill>
                  <a:schemeClr val="tx1"/>
                </a:solidFill>
                <a:latin typeface="Arial" pitchFamily="34" charset="0"/>
                <a:ea typeface="ＭＳ Ｐゴシック" pitchFamily="34" charset="-128"/>
              </a:defRPr>
            </a:lvl3pPr>
            <a:lvl4pPr marL="1602986" indent="-228997" defTabSz="920763">
              <a:defRPr sz="2800">
                <a:solidFill>
                  <a:schemeClr val="tx1"/>
                </a:solidFill>
                <a:latin typeface="Arial" pitchFamily="34" charset="0"/>
                <a:ea typeface="ＭＳ Ｐゴシック" pitchFamily="34" charset="-128"/>
              </a:defRPr>
            </a:lvl4pPr>
            <a:lvl5pPr marL="2060981" indent="-228997" defTabSz="920763">
              <a:defRPr sz="2800">
                <a:solidFill>
                  <a:schemeClr val="tx1"/>
                </a:solidFill>
                <a:latin typeface="Arial" pitchFamily="34" charset="0"/>
                <a:ea typeface="ＭＳ Ｐゴシック" pitchFamily="34" charset="-128"/>
              </a:defRPr>
            </a:lvl5pPr>
            <a:lvl6pPr marL="2518978" indent="-228997"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6974" indent="-228997"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34970" indent="-228997"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92966" indent="-228997"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126C327E-3719-42DE-A03A-7F5A3BC64428}" type="slidenum">
              <a:rPr lang="en-US" altLang="en-US" sz="1200"/>
              <a:pPr/>
              <a:t>22</a:t>
            </a:fld>
            <a:endParaRPr lang="en-US" altLang="en-US" sz="1200" dirty="0"/>
          </a:p>
        </p:txBody>
      </p:sp>
    </p:spTree>
    <p:extLst>
      <p:ext uri="{BB962C8B-B14F-4D97-AF65-F5344CB8AC3E}">
        <p14:creationId xmlns:p14="http://schemas.microsoft.com/office/powerpoint/2010/main" val="277189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4234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62" indent="-17366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24</a:t>
            </a:fld>
            <a:endParaRPr lang="en-US" dirty="0"/>
          </a:p>
        </p:txBody>
      </p:sp>
    </p:spTree>
    <p:extLst>
      <p:ext uri="{BB962C8B-B14F-4D97-AF65-F5344CB8AC3E}">
        <p14:creationId xmlns:p14="http://schemas.microsoft.com/office/powerpoint/2010/main" val="4137380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25</a:t>
            </a:fld>
            <a:endParaRPr lang="en-US" dirty="0"/>
          </a:p>
        </p:txBody>
      </p:sp>
    </p:spTree>
    <p:extLst>
      <p:ext uri="{BB962C8B-B14F-4D97-AF65-F5344CB8AC3E}">
        <p14:creationId xmlns:p14="http://schemas.microsoft.com/office/powerpoint/2010/main" val="2012798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9951" y="4315216"/>
            <a:ext cx="6353987" cy="454233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B4C0C0-E57C-49CE-8837-F355045A36E7}" type="slidenum">
              <a:rPr lang="en-US" smtClean="0"/>
              <a:pPr>
                <a:defRPr/>
              </a:pPr>
              <a:t>26</a:t>
            </a:fld>
            <a:endParaRPr lang="en-US" dirty="0"/>
          </a:p>
        </p:txBody>
      </p:sp>
    </p:spTree>
    <p:extLst>
      <p:ext uri="{BB962C8B-B14F-4D97-AF65-F5344CB8AC3E}">
        <p14:creationId xmlns:p14="http://schemas.microsoft.com/office/powerpoint/2010/main" val="1628480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27</a:t>
            </a:fld>
            <a:endParaRPr lang="en-US" dirty="0"/>
          </a:p>
        </p:txBody>
      </p:sp>
    </p:spTree>
    <p:extLst>
      <p:ext uri="{BB962C8B-B14F-4D97-AF65-F5344CB8AC3E}">
        <p14:creationId xmlns:p14="http://schemas.microsoft.com/office/powerpoint/2010/main" val="1902557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28</a:t>
            </a:fld>
            <a:endParaRPr lang="en-US" dirty="0"/>
          </a:p>
        </p:txBody>
      </p:sp>
    </p:spTree>
    <p:extLst>
      <p:ext uri="{BB962C8B-B14F-4D97-AF65-F5344CB8AC3E}">
        <p14:creationId xmlns:p14="http://schemas.microsoft.com/office/powerpoint/2010/main" val="128206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2150"/>
            <a:ext cx="6157912" cy="34639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93B4C0C0-E57C-49CE-8837-F355045A36E7}" type="slidenum">
              <a:rPr lang="en-US" smtClean="0"/>
              <a:pPr>
                <a:defRPr/>
              </a:pPr>
              <a:t>3</a:t>
            </a:fld>
            <a:endParaRPr lang="en-US" dirty="0"/>
          </a:p>
        </p:txBody>
      </p:sp>
    </p:spTree>
    <p:extLst>
      <p:ext uri="{BB962C8B-B14F-4D97-AF65-F5344CB8AC3E}">
        <p14:creationId xmlns:p14="http://schemas.microsoft.com/office/powerpoint/2010/main" val="118743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2150"/>
            <a:ext cx="6157912"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4</a:t>
            </a:fld>
            <a:endParaRPr lang="en-US" dirty="0"/>
          </a:p>
        </p:txBody>
      </p:sp>
    </p:spTree>
    <p:extLst>
      <p:ext uri="{BB962C8B-B14F-4D97-AF65-F5344CB8AC3E}">
        <p14:creationId xmlns:p14="http://schemas.microsoft.com/office/powerpoint/2010/main" val="112816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4BFF4-1302-439C-B94C-3A95BD392C72}" type="slidenum">
              <a:rPr lang="en-US" smtClean="0"/>
              <a:t>5</a:t>
            </a:fld>
            <a:endParaRPr lang="en-US"/>
          </a:p>
        </p:txBody>
      </p:sp>
    </p:spTree>
    <p:extLst>
      <p:ext uri="{BB962C8B-B14F-4D97-AF65-F5344CB8AC3E}">
        <p14:creationId xmlns:p14="http://schemas.microsoft.com/office/powerpoint/2010/main" val="181978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84188" y="0"/>
            <a:ext cx="6159500" cy="3463925"/>
          </a:xfrm>
          <a:ln/>
        </p:spPr>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63">
              <a:defRPr sz="2800">
                <a:solidFill>
                  <a:schemeClr val="tx1"/>
                </a:solidFill>
                <a:latin typeface="Arial" pitchFamily="34" charset="0"/>
                <a:ea typeface="ＭＳ Ｐゴシック" pitchFamily="34" charset="-128"/>
              </a:defRPr>
            </a:lvl1pPr>
            <a:lvl2pPr marL="734702" indent="-283067" defTabSz="920763">
              <a:defRPr sz="2800">
                <a:solidFill>
                  <a:schemeClr val="tx1"/>
                </a:solidFill>
                <a:latin typeface="Arial" pitchFamily="34" charset="0"/>
                <a:ea typeface="ＭＳ Ｐゴシック" pitchFamily="34" charset="-128"/>
              </a:defRPr>
            </a:lvl2pPr>
            <a:lvl3pPr marL="1132267" indent="-225818" defTabSz="920763">
              <a:defRPr sz="2800">
                <a:solidFill>
                  <a:schemeClr val="tx1"/>
                </a:solidFill>
                <a:latin typeface="Arial" pitchFamily="34" charset="0"/>
                <a:ea typeface="ＭＳ Ｐゴシック" pitchFamily="34" charset="-128"/>
              </a:defRPr>
            </a:lvl3pPr>
            <a:lvl4pPr marL="1583903" indent="-225818" defTabSz="920763">
              <a:defRPr sz="2800">
                <a:solidFill>
                  <a:schemeClr val="tx1"/>
                </a:solidFill>
                <a:latin typeface="Arial" pitchFamily="34" charset="0"/>
                <a:ea typeface="ＭＳ Ｐゴシック" pitchFamily="34" charset="-128"/>
              </a:defRPr>
            </a:lvl4pPr>
            <a:lvl5pPr marL="2037128" indent="-225818" defTabSz="920763">
              <a:defRPr sz="2800">
                <a:solidFill>
                  <a:schemeClr val="tx1"/>
                </a:solidFill>
                <a:latin typeface="Arial" pitchFamily="34" charset="0"/>
                <a:ea typeface="ＭＳ Ｐゴシック" pitchFamily="34" charset="-128"/>
              </a:defRPr>
            </a:lvl5pPr>
            <a:lvl6pPr marL="2495124"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3121"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1116"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69113"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7CE0C5D6-2B05-4A60-AF80-792C483B3CFC}" type="slidenum">
              <a:rPr lang="en-US" altLang="en-US" sz="1200">
                <a:solidFill>
                  <a:prstClr val="black"/>
                </a:solidFill>
              </a:rPr>
              <a:pPr/>
              <a:t>6</a:t>
            </a:fld>
            <a:endParaRPr lang="en-US" altLang="en-US" sz="1200" dirty="0">
              <a:solidFill>
                <a:prstClr val="black"/>
              </a:solidFill>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0511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676" y="4417925"/>
            <a:ext cx="6255835" cy="4279706"/>
          </a:xfrm>
        </p:spPr>
        <p:txBody>
          <a:bodyPr/>
          <a:lstStyle/>
          <a:p>
            <a:endParaRPr lang="en-US" sz="1400" dirty="0"/>
          </a:p>
        </p:txBody>
      </p:sp>
      <p:sp>
        <p:nvSpPr>
          <p:cNvPr id="4" name="Slide Number Placeholder 3"/>
          <p:cNvSpPr>
            <a:spLocks noGrp="1"/>
          </p:cNvSpPr>
          <p:nvPr>
            <p:ph type="sldNum" idx="10"/>
          </p:nvPr>
        </p:nvSpPr>
        <p:spPr/>
        <p:txBody>
          <a:bodyPr/>
          <a:lstStyle/>
          <a:p>
            <a:pPr algn="r"/>
            <a:fld id="{00000000-1234-1234-1234-123412341234}" type="slidenum">
              <a:rPr lang="en-US">
                <a:solidFill>
                  <a:schemeClr val="dk1"/>
                </a:solidFill>
              </a:rPr>
              <a:pPr algn="r"/>
              <a:t>7</a:t>
            </a:fld>
            <a:endParaRPr lang="en-US" dirty="0">
              <a:solidFill>
                <a:schemeClr val="dk1"/>
              </a:solidFill>
            </a:endParaRPr>
          </a:p>
        </p:txBody>
      </p:sp>
    </p:spTree>
    <p:extLst>
      <p:ext uri="{BB962C8B-B14F-4D97-AF65-F5344CB8AC3E}">
        <p14:creationId xmlns:p14="http://schemas.microsoft.com/office/powerpoint/2010/main" val="408788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84188" y="0"/>
            <a:ext cx="6159500" cy="3463925"/>
          </a:xfrm>
          <a:ln/>
        </p:spPr>
      </p:sp>
      <p:sp>
        <p:nvSpPr>
          <p:cNvPr id="74755" name="Notes Placeholder 2"/>
          <p:cNvSpPr>
            <a:spLocks noGrp="1"/>
          </p:cNvSpPr>
          <p:nvPr>
            <p:ph type="body" idx="1"/>
          </p:nvPr>
        </p:nvSpPr>
        <p:spPr>
          <a:xfrm>
            <a:off x="533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2">
              <a:spcBef>
                <a:spcPct val="0"/>
              </a:spcBef>
            </a:pPr>
            <a:endParaRPr lang="en-US" altLang="en-US" sz="1100" dirty="0">
              <a:solidFill>
                <a:srgbClr val="000000"/>
              </a:solidFill>
              <a:latin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63">
              <a:defRPr sz="2800">
                <a:solidFill>
                  <a:schemeClr val="tx1"/>
                </a:solidFill>
                <a:latin typeface="Arial" pitchFamily="34" charset="0"/>
                <a:ea typeface="ＭＳ Ｐゴシック" pitchFamily="34" charset="-128"/>
              </a:defRPr>
            </a:lvl1pPr>
            <a:lvl2pPr marL="734702" indent="-283067" defTabSz="920763">
              <a:defRPr sz="2800">
                <a:solidFill>
                  <a:schemeClr val="tx1"/>
                </a:solidFill>
                <a:latin typeface="Arial" pitchFamily="34" charset="0"/>
                <a:ea typeface="ＭＳ Ｐゴシック" pitchFamily="34" charset="-128"/>
              </a:defRPr>
            </a:lvl2pPr>
            <a:lvl3pPr marL="1132267" indent="-225818" defTabSz="920763">
              <a:defRPr sz="2800">
                <a:solidFill>
                  <a:schemeClr val="tx1"/>
                </a:solidFill>
                <a:latin typeface="Arial" pitchFamily="34" charset="0"/>
                <a:ea typeface="ＭＳ Ｐゴシック" pitchFamily="34" charset="-128"/>
              </a:defRPr>
            </a:lvl3pPr>
            <a:lvl4pPr marL="1583903" indent="-225818" defTabSz="920763">
              <a:defRPr sz="2800">
                <a:solidFill>
                  <a:schemeClr val="tx1"/>
                </a:solidFill>
                <a:latin typeface="Arial" pitchFamily="34" charset="0"/>
                <a:ea typeface="ＭＳ Ｐゴシック" pitchFamily="34" charset="-128"/>
              </a:defRPr>
            </a:lvl4pPr>
            <a:lvl5pPr marL="2037128" indent="-225818" defTabSz="920763">
              <a:defRPr sz="2800">
                <a:solidFill>
                  <a:schemeClr val="tx1"/>
                </a:solidFill>
                <a:latin typeface="Arial" pitchFamily="34" charset="0"/>
                <a:ea typeface="ＭＳ Ｐゴシック" pitchFamily="34" charset="-128"/>
              </a:defRPr>
            </a:lvl5pPr>
            <a:lvl6pPr marL="2495124"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3121"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1116"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69113"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7CE0C5D6-2B05-4A60-AF80-792C483B3CFC}"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295390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07988" y="692150"/>
            <a:ext cx="6157912" cy="3463925"/>
          </a:xfrm>
          <a:ln/>
        </p:spPr>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63">
              <a:defRPr sz="2800">
                <a:solidFill>
                  <a:schemeClr val="tx1"/>
                </a:solidFill>
                <a:latin typeface="Arial" pitchFamily="34" charset="0"/>
                <a:ea typeface="ＭＳ Ｐゴシック" pitchFamily="34" charset="-128"/>
              </a:defRPr>
            </a:lvl1pPr>
            <a:lvl2pPr marL="734702" indent="-283067" defTabSz="920763">
              <a:defRPr sz="2800">
                <a:solidFill>
                  <a:schemeClr val="tx1"/>
                </a:solidFill>
                <a:latin typeface="Arial" pitchFamily="34" charset="0"/>
                <a:ea typeface="ＭＳ Ｐゴシック" pitchFamily="34" charset="-128"/>
              </a:defRPr>
            </a:lvl2pPr>
            <a:lvl3pPr marL="1132267" indent="-225818" defTabSz="920763">
              <a:defRPr sz="2800">
                <a:solidFill>
                  <a:schemeClr val="tx1"/>
                </a:solidFill>
                <a:latin typeface="Arial" pitchFamily="34" charset="0"/>
                <a:ea typeface="ＭＳ Ｐゴシック" pitchFamily="34" charset="-128"/>
              </a:defRPr>
            </a:lvl3pPr>
            <a:lvl4pPr marL="1583903" indent="-225818" defTabSz="920763">
              <a:defRPr sz="2800">
                <a:solidFill>
                  <a:schemeClr val="tx1"/>
                </a:solidFill>
                <a:latin typeface="Arial" pitchFamily="34" charset="0"/>
                <a:ea typeface="ＭＳ Ｐゴシック" pitchFamily="34" charset="-128"/>
              </a:defRPr>
            </a:lvl4pPr>
            <a:lvl5pPr marL="2037128" indent="-225818" defTabSz="920763">
              <a:defRPr sz="2800">
                <a:solidFill>
                  <a:schemeClr val="tx1"/>
                </a:solidFill>
                <a:latin typeface="Arial" pitchFamily="34" charset="0"/>
                <a:ea typeface="ＭＳ Ｐゴシック" pitchFamily="34" charset="-128"/>
              </a:defRPr>
            </a:lvl5pPr>
            <a:lvl6pPr marL="2495124"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3121"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1116"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69113" indent="-225818" algn="ctr" defTabSz="920763"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DAAFE1A4-E7C0-4CC6-BE41-B1C44FDCE404}" type="slidenum">
              <a:rPr lang="en-US" altLang="en-US" sz="1200"/>
              <a:pPr/>
              <a:t>9</a:t>
            </a:fld>
            <a:endParaRPr lang="en-US" altLang="en-US" sz="1200" dirty="0"/>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80962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63215"/>
            <a:ext cx="4991100" cy="1331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57DFD5-6371-410C-A822-8EE9061B7849}" type="slidenum">
              <a:rPr lang="en-US"/>
              <a:pPr>
                <a:defRPr/>
              </a:pPr>
              <a:t>‹#›</a:t>
            </a:fld>
            <a:endParaRPr lang="en-US"/>
          </a:p>
        </p:txBody>
      </p:sp>
      <p:sp>
        <p:nvSpPr>
          <p:cNvPr id="6" name="Picture Placeholder 5"/>
          <p:cNvSpPr>
            <a:spLocks noGrp="1"/>
          </p:cNvSpPr>
          <p:nvPr>
            <p:ph type="pic" sz="quarter" idx="11"/>
          </p:nvPr>
        </p:nvSpPr>
        <p:spPr>
          <a:xfrm>
            <a:off x="0" y="0"/>
            <a:ext cx="12192000" cy="6324600"/>
          </a:xfrm>
          <a:solidFill>
            <a:schemeClr val="bg1">
              <a:lumMod val="85000"/>
            </a:schemeClr>
          </a:solidFill>
        </p:spPr>
        <p:txBody>
          <a:bodyPr/>
          <a:lstStyle/>
          <a:p>
            <a:r>
              <a:rPr lang="en-US"/>
              <a:t>Click icon to add picture</a:t>
            </a:r>
          </a:p>
        </p:txBody>
      </p:sp>
      <p:sp>
        <p:nvSpPr>
          <p:cNvPr id="5" name="Text Placeholder 4"/>
          <p:cNvSpPr>
            <a:spLocks noGrp="1"/>
          </p:cNvSpPr>
          <p:nvPr>
            <p:ph type="body" sz="quarter" idx="13"/>
          </p:nvPr>
        </p:nvSpPr>
        <p:spPr>
          <a:xfrm>
            <a:off x="6553200" y="3810000"/>
            <a:ext cx="5232400" cy="2057400"/>
          </a:xfrm>
        </p:spPr>
        <p:txBody>
          <a:bodyPr/>
          <a:lstStyle>
            <a:lvl1pPr algn="ctr">
              <a:defRPr>
                <a:solidFill>
                  <a:schemeClr val="bg1"/>
                </a:solidFill>
              </a:defRPr>
            </a:lvl1pPr>
          </a:lstStyle>
          <a:p>
            <a:pPr lvl="0"/>
            <a:r>
              <a:rPr lang="en-US"/>
              <a:t>Click to edit Master text styles</a:t>
            </a:r>
          </a:p>
        </p:txBody>
      </p:sp>
      <p:sp>
        <p:nvSpPr>
          <p:cNvPr id="7" name="Footer Placeholder 2">
            <a:extLst>
              <a:ext uri="{FF2B5EF4-FFF2-40B4-BE49-F238E27FC236}">
                <a16:creationId xmlns:a16="http://schemas.microsoft.com/office/drawing/2014/main" id="{679A0CA3-F894-E845-A9DF-D7A2587EDF12}"/>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6096000" y="0"/>
            <a:ext cx="6096000" cy="6324600"/>
          </a:xfrm>
          <a:solidFill>
            <a:schemeClr val="bg1">
              <a:lumMod val="85000"/>
            </a:schemeClr>
          </a:solidFill>
          <a:ln>
            <a:noFill/>
          </a:ln>
        </p:spPr>
        <p:txBody>
          <a:bodyPr/>
          <a:lstStyle/>
          <a:p>
            <a:r>
              <a:rPr lang="en-US"/>
              <a:t>Click icon to add picture</a:t>
            </a:r>
          </a:p>
        </p:txBody>
      </p:sp>
      <p:sp>
        <p:nvSpPr>
          <p:cNvPr id="9" name="Footer Placeholder 2">
            <a:extLst>
              <a:ext uri="{FF2B5EF4-FFF2-40B4-BE49-F238E27FC236}">
                <a16:creationId xmlns:a16="http://schemas.microsoft.com/office/drawing/2014/main" id="{2145A41A-CCA6-C142-9007-8D084F698D8A}"/>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01" y="273050"/>
            <a:ext cx="4876799" cy="1162050"/>
          </a:xfrm>
        </p:spPr>
        <p:txBody>
          <a:bodyPr anchor="b"/>
          <a:lstStyle>
            <a:lvl1pPr algn="l">
              <a:defRPr sz="2400" b="1"/>
            </a:lvl1pPr>
          </a:lstStyle>
          <a:p>
            <a:r>
              <a:rPr lang="en-US"/>
              <a:t>Click to edit Master title style</a:t>
            </a:r>
            <a:endParaRPr lang="en-US" dirty="0"/>
          </a:p>
        </p:txBody>
      </p:sp>
      <p:sp>
        <p:nvSpPr>
          <p:cNvPr id="4" name="Text Placeholder 3"/>
          <p:cNvSpPr>
            <a:spLocks noGrp="1"/>
          </p:cNvSpPr>
          <p:nvPr>
            <p:ph type="body" sz="half" idx="2"/>
          </p:nvPr>
        </p:nvSpPr>
        <p:spPr>
          <a:xfrm>
            <a:off x="6705602"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0"/>
            <a:ext cx="6096000" cy="6324600"/>
          </a:xfrm>
          <a:solidFill>
            <a:schemeClr val="bg1">
              <a:lumMod val="85000"/>
            </a:schemeClr>
          </a:solidFill>
          <a:ln>
            <a:noFill/>
          </a:ln>
        </p:spPr>
        <p:txBody>
          <a:bodyPr/>
          <a:lstStyle/>
          <a:p>
            <a:r>
              <a:rPr lang="en-US"/>
              <a:t>Click icon to add picture</a:t>
            </a:r>
          </a:p>
        </p:txBody>
      </p:sp>
      <p:sp>
        <p:nvSpPr>
          <p:cNvPr id="9" name="Footer Placeholder 2">
            <a:extLst>
              <a:ext uri="{FF2B5EF4-FFF2-40B4-BE49-F238E27FC236}">
                <a16:creationId xmlns:a16="http://schemas.microsoft.com/office/drawing/2014/main" id="{FB4119A0-5B6B-2448-AF0E-21893EC6E416}"/>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6096000" y="-12698"/>
            <a:ext cx="3111500" cy="3228180"/>
          </a:xfrm>
          <a:solidFill>
            <a:schemeClr val="bg1">
              <a:lumMod val="85000"/>
            </a:schemeClr>
          </a:solidFill>
          <a:ln>
            <a:noFill/>
          </a:ln>
        </p:spPr>
        <p:txBody>
          <a:bodyPr/>
          <a:lstStyle/>
          <a:p>
            <a:r>
              <a:rPr lang="en-US"/>
              <a:t>Click icon to add picture</a:t>
            </a:r>
          </a:p>
        </p:txBody>
      </p:sp>
      <p:sp>
        <p:nvSpPr>
          <p:cNvPr id="9" name="Picture Placeholder 7"/>
          <p:cNvSpPr>
            <a:spLocks noGrp="1"/>
          </p:cNvSpPr>
          <p:nvPr>
            <p:ph type="pic" sz="quarter" idx="13"/>
          </p:nvPr>
        </p:nvSpPr>
        <p:spPr>
          <a:xfrm>
            <a:off x="9093200" y="2"/>
            <a:ext cx="3111500" cy="3228180"/>
          </a:xfrm>
          <a:solidFill>
            <a:schemeClr val="bg1">
              <a:lumMod val="75000"/>
            </a:schemeClr>
          </a:solidFill>
          <a:ln>
            <a:noFill/>
          </a:ln>
        </p:spPr>
        <p:txBody>
          <a:bodyPr/>
          <a:lstStyle/>
          <a:p>
            <a:r>
              <a:rPr lang="en-US"/>
              <a:t>Click icon to add picture</a:t>
            </a:r>
          </a:p>
        </p:txBody>
      </p:sp>
      <p:sp>
        <p:nvSpPr>
          <p:cNvPr id="10" name="Picture Placeholder 7"/>
          <p:cNvSpPr>
            <a:spLocks noGrp="1"/>
          </p:cNvSpPr>
          <p:nvPr>
            <p:ph type="pic" sz="quarter" idx="14"/>
          </p:nvPr>
        </p:nvSpPr>
        <p:spPr>
          <a:xfrm>
            <a:off x="6096000" y="3096420"/>
            <a:ext cx="3111500" cy="3228180"/>
          </a:xfrm>
          <a:solidFill>
            <a:schemeClr val="bg1">
              <a:lumMod val="50000"/>
            </a:schemeClr>
          </a:solidFill>
          <a:ln>
            <a:noFill/>
          </a:ln>
        </p:spPr>
        <p:txBody>
          <a:bodyPr/>
          <a:lstStyle/>
          <a:p>
            <a:r>
              <a:rPr lang="en-US"/>
              <a:t>Click icon to add picture</a:t>
            </a:r>
          </a:p>
        </p:txBody>
      </p:sp>
      <p:sp>
        <p:nvSpPr>
          <p:cNvPr id="11" name="Picture Placeholder 7"/>
          <p:cNvSpPr>
            <a:spLocks noGrp="1"/>
          </p:cNvSpPr>
          <p:nvPr>
            <p:ph type="pic" sz="quarter" idx="15"/>
          </p:nvPr>
        </p:nvSpPr>
        <p:spPr>
          <a:xfrm>
            <a:off x="9093200" y="3096420"/>
            <a:ext cx="3111500" cy="3228180"/>
          </a:xfrm>
          <a:solidFill>
            <a:schemeClr val="bg1">
              <a:lumMod val="65000"/>
            </a:schemeClr>
          </a:solidFill>
          <a:ln>
            <a:noFill/>
          </a:ln>
        </p:spPr>
        <p:txBody>
          <a:bodyPr/>
          <a:lstStyle/>
          <a:p>
            <a:r>
              <a:rPr lang="en-US"/>
              <a:t>Click icon to add picture</a:t>
            </a:r>
          </a:p>
        </p:txBody>
      </p:sp>
      <p:sp>
        <p:nvSpPr>
          <p:cNvPr id="12" name="Footer Placeholder 2">
            <a:extLst>
              <a:ext uri="{FF2B5EF4-FFF2-40B4-BE49-F238E27FC236}">
                <a16:creationId xmlns:a16="http://schemas.microsoft.com/office/drawing/2014/main" id="{069C9084-3E34-5747-A9FF-86DC7B7EB202}"/>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54800" y="273050"/>
            <a:ext cx="4876799" cy="1162050"/>
          </a:xfrm>
        </p:spPr>
        <p:txBody>
          <a:bodyPr anchor="b"/>
          <a:lstStyle>
            <a:lvl1pPr algn="l">
              <a:defRPr sz="2400" b="1"/>
            </a:lvl1pPr>
          </a:lstStyle>
          <a:p>
            <a:r>
              <a:rPr lang="en-US"/>
              <a:t>Click to edit Master title style</a:t>
            </a:r>
            <a:endParaRPr lang="en-US" dirty="0"/>
          </a:p>
        </p:txBody>
      </p:sp>
      <p:sp>
        <p:nvSpPr>
          <p:cNvPr id="4" name="Text Placeholder 3"/>
          <p:cNvSpPr>
            <a:spLocks noGrp="1"/>
          </p:cNvSpPr>
          <p:nvPr>
            <p:ph type="body" sz="half" idx="2"/>
          </p:nvPr>
        </p:nvSpPr>
        <p:spPr>
          <a:xfrm>
            <a:off x="66548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111500" cy="3228180"/>
          </a:xfrm>
          <a:solidFill>
            <a:schemeClr val="bg1">
              <a:lumMod val="85000"/>
            </a:schemeClr>
          </a:solidFill>
          <a:ln>
            <a:noFill/>
          </a:ln>
        </p:spPr>
        <p:txBody>
          <a:bodyPr/>
          <a:lstStyle/>
          <a:p>
            <a:r>
              <a:rPr lang="en-US"/>
              <a:t>Click icon to add picture</a:t>
            </a:r>
          </a:p>
        </p:txBody>
      </p:sp>
      <p:sp>
        <p:nvSpPr>
          <p:cNvPr id="9" name="Picture Placeholder 7"/>
          <p:cNvSpPr>
            <a:spLocks noGrp="1"/>
          </p:cNvSpPr>
          <p:nvPr>
            <p:ph type="pic" sz="quarter" idx="13"/>
          </p:nvPr>
        </p:nvSpPr>
        <p:spPr>
          <a:xfrm>
            <a:off x="2997200" y="2"/>
            <a:ext cx="3111500" cy="3228180"/>
          </a:xfrm>
          <a:solidFill>
            <a:schemeClr val="bg1">
              <a:lumMod val="75000"/>
            </a:schemeClr>
          </a:solidFill>
          <a:ln>
            <a:noFill/>
          </a:ln>
        </p:spPr>
        <p:txBody>
          <a:bodyPr/>
          <a:lstStyle/>
          <a:p>
            <a:r>
              <a:rPr lang="en-US"/>
              <a:t>Click icon to add picture</a:t>
            </a:r>
          </a:p>
        </p:txBody>
      </p:sp>
      <p:sp>
        <p:nvSpPr>
          <p:cNvPr id="10" name="Picture Placeholder 7"/>
          <p:cNvSpPr>
            <a:spLocks noGrp="1"/>
          </p:cNvSpPr>
          <p:nvPr>
            <p:ph type="pic" sz="quarter" idx="14"/>
          </p:nvPr>
        </p:nvSpPr>
        <p:spPr>
          <a:xfrm>
            <a:off x="0" y="3096420"/>
            <a:ext cx="3111500" cy="3228180"/>
          </a:xfrm>
          <a:solidFill>
            <a:schemeClr val="bg1">
              <a:lumMod val="50000"/>
            </a:schemeClr>
          </a:solidFill>
          <a:ln>
            <a:noFill/>
          </a:ln>
        </p:spPr>
        <p:txBody>
          <a:bodyPr/>
          <a:lstStyle/>
          <a:p>
            <a:r>
              <a:rPr lang="en-US"/>
              <a:t>Click icon to add picture</a:t>
            </a:r>
          </a:p>
        </p:txBody>
      </p:sp>
      <p:sp>
        <p:nvSpPr>
          <p:cNvPr id="11" name="Picture Placeholder 7"/>
          <p:cNvSpPr>
            <a:spLocks noGrp="1"/>
          </p:cNvSpPr>
          <p:nvPr>
            <p:ph type="pic" sz="quarter" idx="15"/>
          </p:nvPr>
        </p:nvSpPr>
        <p:spPr>
          <a:xfrm>
            <a:off x="2997200" y="3096420"/>
            <a:ext cx="3111500" cy="3228180"/>
          </a:xfrm>
          <a:solidFill>
            <a:schemeClr val="bg1">
              <a:lumMod val="65000"/>
            </a:schemeClr>
          </a:solidFill>
          <a:ln>
            <a:noFill/>
          </a:ln>
        </p:spPr>
        <p:txBody>
          <a:bodyPr/>
          <a:lstStyle/>
          <a:p>
            <a:r>
              <a:rPr lang="en-US"/>
              <a:t>Click icon to add picture</a:t>
            </a:r>
          </a:p>
        </p:txBody>
      </p:sp>
      <p:sp>
        <p:nvSpPr>
          <p:cNvPr id="12" name="Footer Placeholder 2">
            <a:extLst>
              <a:ext uri="{FF2B5EF4-FFF2-40B4-BE49-F238E27FC236}">
                <a16:creationId xmlns:a16="http://schemas.microsoft.com/office/drawing/2014/main" id="{4C835784-1329-A849-9592-4F75E201D34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82952" y="381001"/>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073400" cy="3188651"/>
          </a:xfrm>
          <a:solidFill>
            <a:schemeClr val="bg1">
              <a:lumMod val="85000"/>
            </a:schemeClr>
          </a:solidFill>
          <a:ln>
            <a:noFill/>
          </a:ln>
        </p:spPr>
        <p:txBody>
          <a:bodyPr/>
          <a:lstStyle/>
          <a:p>
            <a:r>
              <a:rPr lang="en-US"/>
              <a:t>Click icon to add picture</a:t>
            </a:r>
          </a:p>
        </p:txBody>
      </p:sp>
      <p:sp>
        <p:nvSpPr>
          <p:cNvPr id="9" name="Picture Placeholder 7"/>
          <p:cNvSpPr>
            <a:spLocks noGrp="1"/>
          </p:cNvSpPr>
          <p:nvPr>
            <p:ph type="pic" sz="quarter" idx="13"/>
          </p:nvPr>
        </p:nvSpPr>
        <p:spPr>
          <a:xfrm>
            <a:off x="6096000" y="2"/>
            <a:ext cx="3061159" cy="3175951"/>
          </a:xfrm>
          <a:solidFill>
            <a:schemeClr val="bg1">
              <a:lumMod val="75000"/>
            </a:schemeClr>
          </a:solidFill>
          <a:ln>
            <a:noFill/>
          </a:ln>
        </p:spPr>
        <p:txBody>
          <a:bodyPr/>
          <a:lstStyle/>
          <a:p>
            <a:r>
              <a:rPr lang="en-US"/>
              <a:t>Click icon to add picture</a:t>
            </a:r>
          </a:p>
        </p:txBody>
      </p:sp>
      <p:sp>
        <p:nvSpPr>
          <p:cNvPr id="10" name="Picture Placeholder 7"/>
          <p:cNvSpPr>
            <a:spLocks noGrp="1"/>
          </p:cNvSpPr>
          <p:nvPr>
            <p:ph type="pic" sz="quarter" idx="14"/>
          </p:nvPr>
        </p:nvSpPr>
        <p:spPr>
          <a:xfrm>
            <a:off x="3073400" y="3182066"/>
            <a:ext cx="3028950" cy="3142534"/>
          </a:xfrm>
          <a:solidFill>
            <a:schemeClr val="bg1">
              <a:lumMod val="50000"/>
            </a:schemeClr>
          </a:solidFill>
          <a:ln>
            <a:noFill/>
          </a:ln>
        </p:spPr>
        <p:txBody>
          <a:bodyPr/>
          <a:lstStyle/>
          <a:p>
            <a:r>
              <a:rPr lang="en-US"/>
              <a:t>Click icon to add picture</a:t>
            </a:r>
          </a:p>
        </p:txBody>
      </p:sp>
      <p:sp>
        <p:nvSpPr>
          <p:cNvPr id="11" name="Picture Placeholder 7"/>
          <p:cNvSpPr>
            <a:spLocks noGrp="1"/>
          </p:cNvSpPr>
          <p:nvPr>
            <p:ph type="pic" sz="quarter" idx="15"/>
          </p:nvPr>
        </p:nvSpPr>
        <p:spPr>
          <a:xfrm>
            <a:off x="9175750" y="3182066"/>
            <a:ext cx="3028950" cy="3142534"/>
          </a:xfrm>
          <a:solidFill>
            <a:schemeClr val="bg1">
              <a:lumMod val="65000"/>
            </a:schemeClr>
          </a:solidFill>
          <a:ln>
            <a:noFill/>
          </a:ln>
        </p:spPr>
        <p:txBody>
          <a:bodyPr/>
          <a:lstStyle/>
          <a:p>
            <a:r>
              <a:rPr lang="en-US"/>
              <a:t>Click icon to add picture</a:t>
            </a:r>
          </a:p>
        </p:txBody>
      </p:sp>
      <p:sp>
        <p:nvSpPr>
          <p:cNvPr id="12" name="Text Placeholder 3"/>
          <p:cNvSpPr>
            <a:spLocks noGrp="1"/>
          </p:cNvSpPr>
          <p:nvPr>
            <p:ph type="body" sz="half" idx="16"/>
          </p:nvPr>
        </p:nvSpPr>
        <p:spPr>
          <a:xfrm>
            <a:off x="9385304" y="381001"/>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3"/>
          <p:cNvSpPr>
            <a:spLocks noGrp="1"/>
          </p:cNvSpPr>
          <p:nvPr>
            <p:ph type="body" sz="half" idx="17"/>
          </p:nvPr>
        </p:nvSpPr>
        <p:spPr>
          <a:xfrm>
            <a:off x="355604" y="3429000"/>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8"/>
          </p:nvPr>
        </p:nvSpPr>
        <p:spPr>
          <a:xfrm>
            <a:off x="6324831" y="3429000"/>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Footer Placeholder 2">
            <a:extLst>
              <a:ext uri="{FF2B5EF4-FFF2-40B4-BE49-F238E27FC236}">
                <a16:creationId xmlns:a16="http://schemas.microsoft.com/office/drawing/2014/main" id="{09625882-5A05-2449-A81C-26FA736DC35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82952" y="381000"/>
            <a:ext cx="2603496" cy="5714999"/>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073400" cy="6337298"/>
          </a:xfrm>
          <a:solidFill>
            <a:schemeClr val="bg1">
              <a:lumMod val="85000"/>
            </a:schemeClr>
          </a:solidFill>
          <a:ln>
            <a:noFill/>
          </a:ln>
        </p:spPr>
        <p:txBody>
          <a:bodyPr/>
          <a:lstStyle/>
          <a:p>
            <a:r>
              <a:rPr lang="en-US"/>
              <a:t>Click icon to add picture</a:t>
            </a:r>
          </a:p>
        </p:txBody>
      </p:sp>
      <p:sp>
        <p:nvSpPr>
          <p:cNvPr id="9" name="Picture Placeholder 7"/>
          <p:cNvSpPr>
            <a:spLocks noGrp="1"/>
          </p:cNvSpPr>
          <p:nvPr>
            <p:ph type="pic" sz="quarter" idx="13"/>
          </p:nvPr>
        </p:nvSpPr>
        <p:spPr>
          <a:xfrm>
            <a:off x="6096000" y="2"/>
            <a:ext cx="3061159" cy="6324598"/>
          </a:xfrm>
          <a:solidFill>
            <a:schemeClr val="bg1">
              <a:lumMod val="75000"/>
            </a:schemeClr>
          </a:solidFill>
          <a:ln>
            <a:noFill/>
          </a:ln>
        </p:spPr>
        <p:txBody>
          <a:bodyPr/>
          <a:lstStyle/>
          <a:p>
            <a:r>
              <a:rPr lang="en-US"/>
              <a:t>Click icon to add picture</a:t>
            </a:r>
          </a:p>
        </p:txBody>
      </p:sp>
      <p:sp>
        <p:nvSpPr>
          <p:cNvPr id="12" name="Text Placeholder 3"/>
          <p:cNvSpPr>
            <a:spLocks noGrp="1"/>
          </p:cNvSpPr>
          <p:nvPr>
            <p:ph type="body" sz="half" idx="16"/>
          </p:nvPr>
        </p:nvSpPr>
        <p:spPr>
          <a:xfrm>
            <a:off x="9385304" y="381001"/>
            <a:ext cx="2603496" cy="5714998"/>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2">
            <a:extLst>
              <a:ext uri="{FF2B5EF4-FFF2-40B4-BE49-F238E27FC236}">
                <a16:creationId xmlns:a16="http://schemas.microsoft.com/office/drawing/2014/main" id="{F25DE432-BEC8-1947-A523-9C2E7A94A58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12" name="Text Placeholder 3"/>
          <p:cNvSpPr>
            <a:spLocks noGrp="1"/>
          </p:cNvSpPr>
          <p:nvPr>
            <p:ph type="body" sz="half" idx="16"/>
          </p:nvPr>
        </p:nvSpPr>
        <p:spPr>
          <a:xfrm>
            <a:off x="6553200" y="2438400"/>
            <a:ext cx="5029200" cy="320040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hart Placeholder 2"/>
          <p:cNvSpPr>
            <a:spLocks noGrp="1"/>
          </p:cNvSpPr>
          <p:nvPr>
            <p:ph type="chart" sz="quarter" idx="19"/>
          </p:nvPr>
        </p:nvSpPr>
        <p:spPr>
          <a:xfrm>
            <a:off x="-2446" y="1371600"/>
            <a:ext cx="6102350" cy="4953001"/>
          </a:xfrm>
        </p:spPr>
        <p:txBody>
          <a:bodyPr/>
          <a:lstStyle/>
          <a:p>
            <a:r>
              <a:rPr lang="en-US"/>
              <a:t>Click icon to add chart</a:t>
            </a:r>
          </a:p>
        </p:txBody>
      </p:sp>
      <p:sp>
        <p:nvSpPr>
          <p:cNvPr id="15" name="Title 1"/>
          <p:cNvSpPr>
            <a:spLocks noGrp="1"/>
          </p:cNvSpPr>
          <p:nvPr>
            <p:ph type="title"/>
          </p:nvPr>
        </p:nvSpPr>
        <p:spPr>
          <a:xfrm>
            <a:off x="609600" y="533400"/>
            <a:ext cx="11176000" cy="533400"/>
          </a:xfrm>
        </p:spPr>
        <p:txBody>
          <a:bodyPr/>
          <a:lstStyle>
            <a:lvl1pPr algn="l">
              <a:defRPr/>
            </a:lvl1pPr>
          </a:lstStyle>
          <a:p>
            <a:r>
              <a:rPr lang="en-US"/>
              <a:t>Click to edit Master title style</a:t>
            </a:r>
            <a:endParaRPr lang="en-US" dirty="0"/>
          </a:p>
        </p:txBody>
      </p:sp>
      <p:sp>
        <p:nvSpPr>
          <p:cNvPr id="8" name="Footer Placeholder 2">
            <a:extLst>
              <a:ext uri="{FF2B5EF4-FFF2-40B4-BE49-F238E27FC236}">
                <a16:creationId xmlns:a16="http://schemas.microsoft.com/office/drawing/2014/main" id="{974C5D03-A95F-564F-B351-042DC584FED1}"/>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12" name="Text Placeholder 3"/>
          <p:cNvSpPr>
            <a:spLocks noGrp="1"/>
          </p:cNvSpPr>
          <p:nvPr>
            <p:ph type="body" sz="half" idx="16"/>
          </p:nvPr>
        </p:nvSpPr>
        <p:spPr>
          <a:xfrm>
            <a:off x="609600" y="2438400"/>
            <a:ext cx="5029200" cy="320040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hart Placeholder 2"/>
          <p:cNvSpPr>
            <a:spLocks noGrp="1"/>
          </p:cNvSpPr>
          <p:nvPr>
            <p:ph type="chart" sz="quarter" idx="19"/>
          </p:nvPr>
        </p:nvSpPr>
        <p:spPr>
          <a:xfrm>
            <a:off x="6096000" y="1371600"/>
            <a:ext cx="6102350" cy="4953001"/>
          </a:xfrm>
        </p:spPr>
        <p:txBody>
          <a:bodyPr/>
          <a:lstStyle/>
          <a:p>
            <a:r>
              <a:rPr lang="en-US"/>
              <a:t>Click icon to add chart</a:t>
            </a:r>
          </a:p>
        </p:txBody>
      </p:sp>
      <p:sp>
        <p:nvSpPr>
          <p:cNvPr id="15" name="Title 1"/>
          <p:cNvSpPr>
            <a:spLocks noGrp="1"/>
          </p:cNvSpPr>
          <p:nvPr>
            <p:ph type="title"/>
          </p:nvPr>
        </p:nvSpPr>
        <p:spPr>
          <a:xfrm>
            <a:off x="609600" y="533400"/>
            <a:ext cx="11176000" cy="533400"/>
          </a:xfrm>
        </p:spPr>
        <p:txBody>
          <a:bodyPr/>
          <a:lstStyle>
            <a:lvl1pPr algn="l">
              <a:defRPr/>
            </a:lvl1pPr>
          </a:lstStyle>
          <a:p>
            <a:r>
              <a:rPr lang="en-US"/>
              <a:t>Click to edit Master title style</a:t>
            </a:r>
            <a:endParaRPr lang="en-US" dirty="0"/>
          </a:p>
        </p:txBody>
      </p:sp>
      <p:sp>
        <p:nvSpPr>
          <p:cNvPr id="8" name="Footer Placeholder 2">
            <a:extLst>
              <a:ext uri="{FF2B5EF4-FFF2-40B4-BE49-F238E27FC236}">
                <a16:creationId xmlns:a16="http://schemas.microsoft.com/office/drawing/2014/main" id="{CDE9F56B-9E9E-6648-8441-958F0C0E001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Chart Placeholder 5"/>
          <p:cNvSpPr>
            <a:spLocks noGrp="1"/>
          </p:cNvSpPr>
          <p:nvPr>
            <p:ph type="chart" sz="quarter" idx="12"/>
          </p:nvPr>
        </p:nvSpPr>
        <p:spPr>
          <a:xfrm>
            <a:off x="6096000" y="0"/>
            <a:ext cx="6096000" cy="6324600"/>
          </a:xfrm>
        </p:spPr>
        <p:txBody>
          <a:bodyPr/>
          <a:lstStyle/>
          <a:p>
            <a:r>
              <a:rPr lang="en-US"/>
              <a:t>Click icon to add chart</a:t>
            </a:r>
          </a:p>
        </p:txBody>
      </p:sp>
      <p:sp>
        <p:nvSpPr>
          <p:cNvPr id="8" name="Footer Placeholder 2">
            <a:extLst>
              <a:ext uri="{FF2B5EF4-FFF2-40B4-BE49-F238E27FC236}">
                <a16:creationId xmlns:a16="http://schemas.microsoft.com/office/drawing/2014/main" id="{5D2A8DF4-3EBD-6545-8562-0E83C8A75CF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2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5" y="2514600"/>
            <a:ext cx="10614914" cy="1079499"/>
          </a:xfrm>
        </p:spPr>
        <p:txBody>
          <a:bodyPr wrap="square" lIns="0" tIns="0" rIns="0" bIns="0" anchor="b" anchorCtr="0"/>
          <a:lstStyle>
            <a:lvl1pPr algn="l">
              <a:defRPr sz="3200" b="1" cap="all">
                <a:solidFill>
                  <a:srgbClr val="0E3793"/>
                </a:solidFill>
              </a:defRPr>
            </a:lvl1pPr>
          </a:lstStyle>
          <a:p>
            <a:r>
              <a:rPr lang="en-US" dirty="0"/>
              <a:t>Name of Presentation</a:t>
            </a:r>
          </a:p>
        </p:txBody>
      </p:sp>
      <p:sp>
        <p:nvSpPr>
          <p:cNvPr id="3" name="Text Placeholder 2"/>
          <p:cNvSpPr>
            <a:spLocks noGrp="1"/>
          </p:cNvSpPr>
          <p:nvPr>
            <p:ph type="body" idx="1" hasCustomPrompt="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Name of Presenter</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3C60B736-AEDE-AB43-B75F-1B9181B03502}"/>
              </a:ext>
            </a:extLst>
          </p:cNvPr>
          <p:cNvSpPr>
            <a:spLocks noGrp="1"/>
          </p:cNvSpPr>
          <p:nvPr>
            <p:ph type="body" idx="10" hasCustomPrompt="1"/>
          </p:nvPr>
        </p:nvSpPr>
        <p:spPr>
          <a:xfrm>
            <a:off x="963084" y="3610537"/>
            <a:ext cx="10614915"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Subtitle</a:t>
            </a:r>
          </a:p>
        </p:txBody>
      </p:sp>
      <p:sp>
        <p:nvSpPr>
          <p:cNvPr id="9" name="Text Placeholder 2">
            <a:extLst>
              <a:ext uri="{FF2B5EF4-FFF2-40B4-BE49-F238E27FC236}">
                <a16:creationId xmlns:a16="http://schemas.microsoft.com/office/drawing/2014/main" id="{16AD00B6-DC4F-CF43-9BCD-7180174F2A33}"/>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extLst>
      <p:ext uri="{BB962C8B-B14F-4D97-AF65-F5344CB8AC3E}">
        <p14:creationId xmlns:p14="http://schemas.microsoft.com/office/powerpoint/2010/main" val="342936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Chart Placeholder 5"/>
          <p:cNvSpPr>
            <a:spLocks noGrp="1"/>
          </p:cNvSpPr>
          <p:nvPr>
            <p:ph type="chart" sz="quarter" idx="12"/>
          </p:nvPr>
        </p:nvSpPr>
        <p:spPr>
          <a:xfrm>
            <a:off x="0" y="1295400"/>
            <a:ext cx="12192000" cy="5029200"/>
          </a:xfrm>
        </p:spPr>
        <p:txBody>
          <a:bodyPr/>
          <a:lstStyle/>
          <a:p>
            <a:r>
              <a:rPr lang="en-US"/>
              <a:t>Click icon to add chart</a:t>
            </a:r>
          </a:p>
        </p:txBody>
      </p:sp>
      <p:sp>
        <p:nvSpPr>
          <p:cNvPr id="8" name="Title 1"/>
          <p:cNvSpPr txBox="1">
            <a:spLocks/>
          </p:cNvSpPr>
          <p:nvPr userDrawn="1"/>
        </p:nvSpPr>
        <p:spPr bwMode="auto">
          <a:xfrm>
            <a:off x="609600" y="533400"/>
            <a:ext cx="11176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408D"/>
                </a:solidFill>
                <a:latin typeface="+mj-lt"/>
                <a:ea typeface="+mj-ea"/>
                <a:cs typeface="+mj-cs"/>
              </a:defRPr>
            </a:lvl1pPr>
            <a:lvl2pPr algn="ctr" rtl="0" eaLnBrk="0" fontAlgn="base" hangingPunct="0">
              <a:spcBef>
                <a:spcPct val="0"/>
              </a:spcBef>
              <a:spcAft>
                <a:spcPct val="0"/>
              </a:spcAft>
              <a:defRPr sz="2400" b="1">
                <a:solidFill>
                  <a:srgbClr val="FF8000"/>
                </a:solidFill>
                <a:latin typeface="Arial" charset="0"/>
                <a:ea typeface="ＭＳ Ｐゴシック" pitchFamily="1" charset="-128"/>
              </a:defRPr>
            </a:lvl2pPr>
            <a:lvl3pPr algn="ctr" rtl="0" eaLnBrk="0" fontAlgn="base" hangingPunct="0">
              <a:spcBef>
                <a:spcPct val="0"/>
              </a:spcBef>
              <a:spcAft>
                <a:spcPct val="0"/>
              </a:spcAft>
              <a:defRPr sz="2400" b="1">
                <a:solidFill>
                  <a:srgbClr val="FF8000"/>
                </a:solidFill>
                <a:latin typeface="Arial" charset="0"/>
                <a:ea typeface="ＭＳ Ｐゴシック" pitchFamily="1" charset="-128"/>
              </a:defRPr>
            </a:lvl3pPr>
            <a:lvl4pPr algn="ctr" rtl="0" eaLnBrk="0" fontAlgn="base" hangingPunct="0">
              <a:spcBef>
                <a:spcPct val="0"/>
              </a:spcBef>
              <a:spcAft>
                <a:spcPct val="0"/>
              </a:spcAft>
              <a:defRPr sz="2400" b="1">
                <a:solidFill>
                  <a:srgbClr val="FF8000"/>
                </a:solidFill>
                <a:latin typeface="Arial" charset="0"/>
                <a:ea typeface="ＭＳ Ｐゴシック" pitchFamily="1" charset="-128"/>
              </a:defRPr>
            </a:lvl4pPr>
            <a:lvl5pPr algn="ctr" rtl="0" eaLnBrk="0" fontAlgn="base" hangingPunct="0">
              <a:spcBef>
                <a:spcPct val="0"/>
              </a:spcBef>
              <a:spcAft>
                <a:spcPct val="0"/>
              </a:spcAft>
              <a:defRPr sz="2400" b="1">
                <a:solidFill>
                  <a:srgbClr val="FF8000"/>
                </a:solidFill>
                <a:latin typeface="Arial" charset="0"/>
                <a:ea typeface="ＭＳ Ｐゴシック" pitchFamily="1" charset="-128"/>
              </a:defRPr>
            </a:lvl5pPr>
            <a:lvl6pPr marL="457200" algn="ctr" rtl="0" fontAlgn="base">
              <a:spcBef>
                <a:spcPct val="0"/>
              </a:spcBef>
              <a:spcAft>
                <a:spcPct val="0"/>
              </a:spcAft>
              <a:defRPr sz="2400" b="1">
                <a:solidFill>
                  <a:srgbClr val="FF8000"/>
                </a:solidFill>
                <a:latin typeface="Arial" charset="0"/>
                <a:ea typeface="ＭＳ Ｐゴシック" pitchFamily="1" charset="-128"/>
              </a:defRPr>
            </a:lvl6pPr>
            <a:lvl7pPr marL="914400" algn="ctr" rtl="0" fontAlgn="base">
              <a:spcBef>
                <a:spcPct val="0"/>
              </a:spcBef>
              <a:spcAft>
                <a:spcPct val="0"/>
              </a:spcAft>
              <a:defRPr sz="2400" b="1">
                <a:solidFill>
                  <a:srgbClr val="FF8000"/>
                </a:solidFill>
                <a:latin typeface="Arial" charset="0"/>
                <a:ea typeface="ＭＳ Ｐゴシック" pitchFamily="1" charset="-128"/>
              </a:defRPr>
            </a:lvl7pPr>
            <a:lvl8pPr marL="1371600" algn="ctr" rtl="0" fontAlgn="base">
              <a:spcBef>
                <a:spcPct val="0"/>
              </a:spcBef>
              <a:spcAft>
                <a:spcPct val="0"/>
              </a:spcAft>
              <a:defRPr sz="2400" b="1">
                <a:solidFill>
                  <a:srgbClr val="FF8000"/>
                </a:solidFill>
                <a:latin typeface="Arial" charset="0"/>
                <a:ea typeface="ＭＳ Ｐゴシック" pitchFamily="1" charset="-128"/>
              </a:defRPr>
            </a:lvl8pPr>
            <a:lvl9pPr marL="1828800" algn="ctr" rtl="0" fontAlgn="base">
              <a:spcBef>
                <a:spcPct val="0"/>
              </a:spcBef>
              <a:spcAft>
                <a:spcPct val="0"/>
              </a:spcAft>
              <a:defRPr sz="2400" b="1">
                <a:solidFill>
                  <a:srgbClr val="FF8000"/>
                </a:solidFill>
                <a:latin typeface="Arial" charset="0"/>
                <a:ea typeface="ＭＳ Ｐゴシック" pitchFamily="1" charset="-128"/>
              </a:defRPr>
            </a:lvl9pPr>
          </a:lstStyle>
          <a:p>
            <a:r>
              <a:rPr lang="en-US" kern="0"/>
              <a:t>Click to edit Master title style</a:t>
            </a:r>
            <a:endParaRPr lang="en-US" kern="0" dirty="0"/>
          </a:p>
        </p:txBody>
      </p:sp>
      <p:sp>
        <p:nvSpPr>
          <p:cNvPr id="9" name="Footer Placeholder 2">
            <a:extLst>
              <a:ext uri="{FF2B5EF4-FFF2-40B4-BE49-F238E27FC236}">
                <a16:creationId xmlns:a16="http://schemas.microsoft.com/office/drawing/2014/main" id="{15AC5F6F-EBB0-6F49-8C96-8FAC3437C6B9}"/>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4" name="Table Placeholder 3"/>
          <p:cNvSpPr>
            <a:spLocks noGrp="1"/>
          </p:cNvSpPr>
          <p:nvPr>
            <p:ph type="tbl" sz="quarter" idx="12"/>
          </p:nvPr>
        </p:nvSpPr>
        <p:spPr>
          <a:xfrm>
            <a:off x="0" y="1295400"/>
            <a:ext cx="12192000" cy="5029200"/>
          </a:xfrm>
        </p:spPr>
        <p:txBody>
          <a:bodyPr/>
          <a:lstStyle/>
          <a:p>
            <a:r>
              <a:rPr lang="en-US"/>
              <a:t>Click icon to add table</a:t>
            </a:r>
          </a:p>
        </p:txBody>
      </p:sp>
      <p:sp>
        <p:nvSpPr>
          <p:cNvPr id="8" name="Title 1"/>
          <p:cNvSpPr>
            <a:spLocks noGrp="1"/>
          </p:cNvSpPr>
          <p:nvPr>
            <p:ph type="title"/>
          </p:nvPr>
        </p:nvSpPr>
        <p:spPr>
          <a:xfrm>
            <a:off x="609600" y="533400"/>
            <a:ext cx="11176000" cy="533400"/>
          </a:xfrm>
        </p:spPr>
        <p:txBody>
          <a:bodyPr/>
          <a:lstStyle>
            <a:lvl1pPr algn="l">
              <a:defRPr/>
            </a:lvl1pPr>
          </a:lstStyle>
          <a:p>
            <a:r>
              <a:rPr lang="en-US"/>
              <a:t>Click to edit Master title style</a:t>
            </a:r>
            <a:endParaRPr lang="en-US" dirty="0"/>
          </a:p>
        </p:txBody>
      </p:sp>
      <p:sp>
        <p:nvSpPr>
          <p:cNvPr id="6" name="Footer Placeholder 2">
            <a:extLst>
              <a:ext uri="{FF2B5EF4-FFF2-40B4-BE49-F238E27FC236}">
                <a16:creationId xmlns:a16="http://schemas.microsoft.com/office/drawing/2014/main" id="{4CA808D4-F0B2-9945-9B47-97BBC94A993D}"/>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Media Placeholder 5"/>
          <p:cNvSpPr>
            <a:spLocks noGrp="1"/>
          </p:cNvSpPr>
          <p:nvPr>
            <p:ph type="media" sz="quarter" idx="12"/>
          </p:nvPr>
        </p:nvSpPr>
        <p:spPr>
          <a:xfrm>
            <a:off x="0" y="1295400"/>
            <a:ext cx="12192000" cy="5029200"/>
          </a:xfrm>
        </p:spPr>
        <p:txBody>
          <a:bodyPr/>
          <a:lstStyle/>
          <a:p>
            <a:r>
              <a:rPr lang="en-US"/>
              <a:t>Click icon to add media</a:t>
            </a:r>
          </a:p>
        </p:txBody>
      </p:sp>
      <p:sp>
        <p:nvSpPr>
          <p:cNvPr id="8" name="Title 1"/>
          <p:cNvSpPr>
            <a:spLocks noGrp="1"/>
          </p:cNvSpPr>
          <p:nvPr>
            <p:ph type="title"/>
          </p:nvPr>
        </p:nvSpPr>
        <p:spPr>
          <a:xfrm>
            <a:off x="609600" y="533400"/>
            <a:ext cx="11176000" cy="533400"/>
          </a:xfrm>
        </p:spPr>
        <p:txBody>
          <a:bodyPr/>
          <a:lstStyle>
            <a:lvl1pPr algn="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C4DDC869-E55C-2043-9BB4-AD791F9CDF7E}"/>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6" name="Media Placeholder 5"/>
          <p:cNvSpPr>
            <a:spLocks noGrp="1"/>
          </p:cNvSpPr>
          <p:nvPr>
            <p:ph type="media" sz="quarter" idx="11"/>
          </p:nvPr>
        </p:nvSpPr>
        <p:spPr>
          <a:xfrm>
            <a:off x="609600" y="1295400"/>
            <a:ext cx="11176000" cy="4800600"/>
          </a:xfrm>
        </p:spPr>
        <p:txBody>
          <a:bodyPr/>
          <a:lstStyle/>
          <a:p>
            <a:r>
              <a:rPr lang="en-US"/>
              <a:t>Click icon to add media</a:t>
            </a:r>
          </a:p>
        </p:txBody>
      </p:sp>
      <p:sp>
        <p:nvSpPr>
          <p:cNvPr id="7" name="Footer Placeholder 2">
            <a:extLst>
              <a:ext uri="{FF2B5EF4-FFF2-40B4-BE49-F238E27FC236}">
                <a16:creationId xmlns:a16="http://schemas.microsoft.com/office/drawing/2014/main" id="{0F4FD0AC-E5B7-2449-871F-D45FF202E195}"/>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609600" y="1219200"/>
            <a:ext cx="548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0" y="1219200"/>
            <a:ext cx="548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2EF6647-AE92-4454-80D2-E2C2F9DF8C74}" type="slidenum">
              <a:rPr lang="en-US"/>
              <a:pPr>
                <a:defRPr/>
              </a:pPr>
              <a:t>‹#›</a:t>
            </a:fld>
            <a:endParaRPr lang="en-US"/>
          </a:p>
        </p:txBody>
      </p:sp>
      <p:sp>
        <p:nvSpPr>
          <p:cNvPr id="8" name="Footer Placeholder 2">
            <a:extLst>
              <a:ext uri="{FF2B5EF4-FFF2-40B4-BE49-F238E27FC236}">
                <a16:creationId xmlns:a16="http://schemas.microsoft.com/office/drawing/2014/main" id="{1FAC938D-D8EB-194E-9FD2-C30B02D7A54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6096000" y="0"/>
            <a:ext cx="6095999" cy="6324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Footer Placeholder 2">
            <a:extLst>
              <a:ext uri="{FF2B5EF4-FFF2-40B4-BE49-F238E27FC236}">
                <a16:creationId xmlns:a16="http://schemas.microsoft.com/office/drawing/2014/main" id="{D690D1E6-AD6F-8B40-8647-E7178C48AF8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FF59C93-6A38-4A55-A434-A99FA1DFD39E}" type="slidenum">
              <a:rPr lang="en-US"/>
              <a:pPr>
                <a:defRPr/>
              </a:pPr>
              <a:t>‹#›</a:t>
            </a:fld>
            <a:endParaRPr lang="en-US"/>
          </a:p>
        </p:txBody>
      </p:sp>
      <p:sp>
        <p:nvSpPr>
          <p:cNvPr id="7" name="Footer Placeholder 2">
            <a:extLst>
              <a:ext uri="{FF2B5EF4-FFF2-40B4-BE49-F238E27FC236}">
                <a16:creationId xmlns:a16="http://schemas.microsoft.com/office/drawing/2014/main" id="{4BE4246B-C6EF-1740-B845-BED736C0820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228600"/>
            <a:ext cx="812800" cy="571500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10058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99306E3-FDEF-49FA-A1B1-E5156458F359}" type="slidenum">
              <a:rPr lang="en-US"/>
              <a:pPr>
                <a:defRPr/>
              </a:pPr>
              <a:t>‹#›</a:t>
            </a:fld>
            <a:endParaRPr lang="en-US"/>
          </a:p>
        </p:txBody>
      </p:sp>
      <p:sp>
        <p:nvSpPr>
          <p:cNvPr id="8" name="Footer Placeholder 2">
            <a:extLst>
              <a:ext uri="{FF2B5EF4-FFF2-40B4-BE49-F238E27FC236}">
                <a16:creationId xmlns:a16="http://schemas.microsoft.com/office/drawing/2014/main" id="{1638F40F-64D6-324A-BA4E-0BD67E610E23}"/>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408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83076"/>
            <a:ext cx="4991100" cy="1331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E581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83076"/>
            <a:ext cx="4991100" cy="1331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rgbClr val="0E3793"/>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4C3BF5CA-1FC9-654A-B4AD-4E05322E44EE}"/>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rgbClr val="0E37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0040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bg>
      <p:bgPr>
        <a:solidFill>
          <a:srgbClr val="FE58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0040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rgbClr val="E4A61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rgbClr val="B11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rgbClr val="40BA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rgbClr val="2D62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6_Section Header">
    <p:bg>
      <p:bgPr>
        <a:solidFill>
          <a:srgbClr val="94BB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7_Section Header">
    <p:bg>
      <p:bgPr>
        <a:solidFill>
          <a:srgbClr val="7E85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8_Section Header">
    <p:bg>
      <p:bgPr>
        <a:solidFill>
          <a:srgbClr val="8B8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9_Section Header">
    <p:bg>
      <p:bgPr>
        <a:solidFill>
          <a:srgbClr val="9F92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2514600"/>
            <a:ext cx="10614914" cy="1079499"/>
          </a:xfrm>
        </p:spPr>
        <p:txBody>
          <a:bodyPr wrap="square" lIns="0" tIns="0" rIns="0" bIns="0" anchor="b" anchorCtr="0"/>
          <a:lstStyle>
            <a:lvl1pPr algn="l">
              <a:defRPr sz="3200" b="1" cap="all">
                <a:solidFill>
                  <a:srgbClr val="0E3793"/>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Name</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3C60B736-AEDE-AB43-B75F-1B9181B03502}"/>
              </a:ext>
            </a:extLst>
          </p:cNvPr>
          <p:cNvSpPr>
            <a:spLocks noGrp="1"/>
          </p:cNvSpPr>
          <p:nvPr>
            <p:ph type="body" idx="10"/>
          </p:nvPr>
        </p:nvSpPr>
        <p:spPr>
          <a:xfrm>
            <a:off x="963084" y="3610537"/>
            <a:ext cx="10614915"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Text Placeholder 2">
            <a:extLst>
              <a:ext uri="{FF2B5EF4-FFF2-40B4-BE49-F238E27FC236}">
                <a16:creationId xmlns:a16="http://schemas.microsoft.com/office/drawing/2014/main" id="{B4B98D26-847C-9845-9DF6-CD64206F9E9F}"/>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extLst>
      <p:ext uri="{BB962C8B-B14F-4D97-AF65-F5344CB8AC3E}">
        <p14:creationId xmlns:p14="http://schemas.microsoft.com/office/powerpoint/2010/main" val="29744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10_Section Header">
    <p:bg>
      <p:bgPr>
        <a:solidFill>
          <a:srgbClr val="A62B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Color Fill">
    <p:bg>
      <p:bgPr>
        <a:solidFill>
          <a:srgbClr val="FD581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62D7870A-C449-A54F-A88C-DFE240860D80}"/>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Color Fill">
    <p:bg>
      <p:bgPr>
        <a:solidFill>
          <a:srgbClr val="A62B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505C8B59-BF9C-8D40-9DA8-D6A3A9BFFAF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Color Fill">
    <p:bg>
      <p:bgPr>
        <a:solidFill>
          <a:srgbClr val="9F92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9984F44-06D3-004B-B146-6A528935336D}"/>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Color Fill">
    <p:bg>
      <p:bgPr>
        <a:solidFill>
          <a:srgbClr val="8B8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6" name="Footer Placeholder 5"/>
          <p:cNvSpPr>
            <a:spLocks noGrp="1"/>
          </p:cNvSpPr>
          <p:nvPr>
            <p:ph type="ftr" sz="quarter" idx="11"/>
          </p:nvPr>
        </p:nvSpPr>
        <p:spPr>
          <a:xfrm>
            <a:off x="2971800" y="6520544"/>
            <a:ext cx="7734299" cy="131366"/>
          </a:xfrm>
          <a:prstGeom prst="rect">
            <a:avLst/>
          </a:prstGeom>
        </p:spPr>
        <p:txBody>
          <a:bodyPr/>
          <a:lstStyle/>
          <a:p>
            <a:r>
              <a:rPr lang="en-US"/>
              <a:t>Virginia Department of Transportation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6_Color Fill">
    <p:bg>
      <p:bgPr>
        <a:solidFill>
          <a:srgbClr val="7E85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2620ED1-6B52-B945-90C5-D303787B9B9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7_Color Fill">
    <p:bg>
      <p:bgPr>
        <a:solidFill>
          <a:srgbClr val="94BB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C2FD7352-68AA-0145-965E-97D6722CDF6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8_Color Fill">
    <p:bg>
      <p:bgPr>
        <a:solidFill>
          <a:srgbClr val="2D62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63248536-0BB9-C948-AC94-7608E3D8574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9_Color Fill">
    <p:bg>
      <p:bgPr>
        <a:solidFill>
          <a:srgbClr val="40BA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67272AF-E52A-D44D-9B1C-3EFE47A1929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0_Color Fill">
    <p:bg>
      <p:bgPr>
        <a:solidFill>
          <a:srgbClr val="B11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F5236F00-CC38-6344-87B3-01B4A749FA7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1_Color Fill">
    <p:bg>
      <p:bgPr>
        <a:solidFill>
          <a:srgbClr val="E4A61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7C053E1-095E-074A-B7A4-A06A9014D0C9}"/>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2_Color Fill">
    <p:bg>
      <p:bgPr>
        <a:solidFill>
          <a:srgbClr val="0E37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F8773859-50C2-BF44-8D49-874F36855CA0}"/>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175322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DC3E4-E0D9-4E42-919C-49FD375AA332}" type="datetimeFigureOut">
              <a:rPr lang="en-US" smtClean="0"/>
              <a:t>7/19/2019</a:t>
            </a:fld>
            <a:endParaRPr lang="en-US"/>
          </a:p>
        </p:txBody>
      </p:sp>
      <p:sp>
        <p:nvSpPr>
          <p:cNvPr id="5" name="Footer Placeholder 4"/>
          <p:cNvSpPr>
            <a:spLocks noGrp="1"/>
          </p:cNvSpPr>
          <p:nvPr>
            <p:ph type="ftr" sz="quarter" idx="11"/>
          </p:nvPr>
        </p:nvSpPr>
        <p:spPr/>
        <p:txBody>
          <a:bodyPr/>
          <a:lstStyle/>
          <a:p>
            <a:pPr eaLnBrk="1" fontAlgn="auto" hangingPunct="1"/>
            <a:endParaRPr lang="en-US" kern="0" dirty="0"/>
          </a:p>
        </p:txBody>
      </p:sp>
      <p:sp>
        <p:nvSpPr>
          <p:cNvPr id="6" name="Slide Number Placeholder 5"/>
          <p:cNvSpPr>
            <a:spLocks noGrp="1"/>
          </p:cNvSpPr>
          <p:nvPr>
            <p:ph type="sldNum" sz="quarter" idx="12"/>
          </p:nvPr>
        </p:nvSpPr>
        <p:spPr/>
        <p:txBody>
          <a:bodyPr/>
          <a:lstStyle/>
          <a:p>
            <a:pPr eaLnBrk="1" fontAlgn="auto" hangingPunct="1"/>
            <a:fld id="{00000000-1234-1234-1234-123412341234}" type="slidenum">
              <a:rPr lang="en-US" kern="0" smtClean="0"/>
              <a:pPr eaLnBrk="1" fontAlgn="auto" hangingPunct="1"/>
              <a:t>‹#›</a:t>
            </a:fld>
            <a:endParaRPr lang="en-US" kern="0" dirty="0"/>
          </a:p>
        </p:txBody>
      </p:sp>
    </p:spTree>
    <p:extLst>
      <p:ext uri="{BB962C8B-B14F-4D97-AF65-F5344CB8AC3E}">
        <p14:creationId xmlns:p14="http://schemas.microsoft.com/office/powerpoint/2010/main" val="383776740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199688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1338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9527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10243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34844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234385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4419600"/>
          </a:xfrm>
          <a:solidFill>
            <a:schemeClr val="bg1">
              <a:lumMod val="85000"/>
            </a:schemeClr>
          </a:solidFill>
        </p:spPr>
        <p:txBody>
          <a:bodyPr/>
          <a:lstStyle/>
          <a:p>
            <a:r>
              <a:rPr lang="en-US"/>
              <a:t>Click icon to add picture</a:t>
            </a:r>
          </a:p>
        </p:txBody>
      </p:sp>
      <p:sp>
        <p:nvSpPr>
          <p:cNvPr id="5" name="Rectangle 6"/>
          <p:cNvSpPr>
            <a:spLocks noGrp="1" noChangeArrowheads="1"/>
          </p:cNvSpPr>
          <p:nvPr>
            <p:ph type="sldNum" sz="quarter" idx="10"/>
          </p:nvPr>
        </p:nvSpPr>
        <p:spPr>
          <a:ln/>
        </p:spPr>
        <p:txBody>
          <a:bodyPr/>
          <a:lstStyle>
            <a:lvl1pPr>
              <a:defRPr/>
            </a:lvl1pPr>
          </a:lstStyle>
          <a:p>
            <a:pPr>
              <a:defRPr/>
            </a:pPr>
            <a:fld id="{1AB23894-2F61-4C37-A959-A5AEBB6864F6}" type="slidenum">
              <a:rPr lang="en-US"/>
              <a:pPr>
                <a:defRPr/>
              </a:pPr>
              <a:t>‹#›</a:t>
            </a:fld>
            <a:endParaRPr lang="en-US"/>
          </a:p>
        </p:txBody>
      </p:sp>
      <p:sp>
        <p:nvSpPr>
          <p:cNvPr id="7" name="Title 1"/>
          <p:cNvSpPr>
            <a:spLocks noGrp="1"/>
          </p:cNvSpPr>
          <p:nvPr>
            <p:ph type="title"/>
          </p:nvPr>
        </p:nvSpPr>
        <p:spPr>
          <a:xfrm>
            <a:off x="609600" y="4648200"/>
            <a:ext cx="11176000" cy="533400"/>
          </a:xfrm>
        </p:spPr>
        <p:txBody>
          <a:bodyPr/>
          <a:lstStyle>
            <a:lvl1pPr algn="l">
              <a:defRPr/>
            </a:lvl1pPr>
          </a:lstStyle>
          <a:p>
            <a:r>
              <a:rPr lang="en-US"/>
              <a:t>Click to edit Master title style</a:t>
            </a:r>
            <a:endParaRPr lang="en-US" dirty="0"/>
          </a:p>
        </p:txBody>
      </p:sp>
      <p:sp>
        <p:nvSpPr>
          <p:cNvPr id="8" name="Footer Placeholder 2">
            <a:extLst>
              <a:ext uri="{FF2B5EF4-FFF2-40B4-BE49-F238E27FC236}">
                <a16:creationId xmlns:a16="http://schemas.microsoft.com/office/drawing/2014/main" id="{81400410-10F9-C84A-9DF3-9458A145B9A4}"/>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1371600"/>
            <a:ext cx="12192000" cy="4953000"/>
          </a:xfrm>
          <a:solidFill>
            <a:schemeClr val="bg1">
              <a:lumMod val="85000"/>
            </a:schemeClr>
          </a:solidFill>
        </p:spPr>
        <p:txBody>
          <a:bodyPr/>
          <a:lstStyle/>
          <a:p>
            <a:r>
              <a:rPr lang="en-US"/>
              <a:t>Click icon to add picture</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5A6AC3D8-46A2-46F8-85B9-2BE2B1EDE077}" type="slidenum">
              <a:rPr lang="en-US"/>
              <a:pPr>
                <a:defRPr/>
              </a:pPr>
              <a:t>‹#›</a:t>
            </a:fld>
            <a:endParaRPr lang="en-US" dirty="0"/>
          </a:p>
        </p:txBody>
      </p:sp>
      <p:sp>
        <p:nvSpPr>
          <p:cNvPr id="7" name="Footer Placeholder 2">
            <a:extLst>
              <a:ext uri="{FF2B5EF4-FFF2-40B4-BE49-F238E27FC236}">
                <a16:creationId xmlns:a16="http://schemas.microsoft.com/office/drawing/2014/main" id="{06A1BF83-D414-F84D-8096-BCC67E77A69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17509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44800" y="228600"/>
            <a:ext cx="8940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1176000" cy="4343400"/>
          </a:xfrm>
        </p:spPr>
        <p:txBody>
          <a:bodyPr/>
          <a:lstStyle/>
          <a:p>
            <a:pPr lvl="0"/>
            <a:r>
              <a:rPr lang="en-US" noProof="0"/>
              <a:t>Click icon to add table</a:t>
            </a:r>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322576D8-6AB0-4655-8B63-6282990592CB}" type="slidenum">
              <a:rPr lang="en-US"/>
              <a:pPr>
                <a:defRPr/>
              </a:pPr>
              <a:t>‹#›</a:t>
            </a:fld>
            <a:endParaRPr lang="en-US" dirty="0"/>
          </a:p>
        </p:txBody>
      </p:sp>
    </p:spTree>
    <p:extLst>
      <p:ext uri="{BB962C8B-B14F-4D97-AF65-F5344CB8AC3E}">
        <p14:creationId xmlns:p14="http://schemas.microsoft.com/office/powerpoint/2010/main" val="96322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254474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351518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197176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0"/>
            <a:ext cx="12192000" cy="3429000"/>
          </a:xfrm>
          <a:solidFill>
            <a:schemeClr val="bg1">
              <a:lumMod val="85000"/>
            </a:schemeClr>
          </a:solidFill>
        </p:spPr>
        <p:txBody>
          <a:bodyPr/>
          <a:lstStyle/>
          <a:p>
            <a:r>
              <a:rPr lang="en-US"/>
              <a:t>Click icon to add picture</a:t>
            </a:r>
          </a:p>
        </p:txBody>
      </p:sp>
      <p:sp>
        <p:nvSpPr>
          <p:cNvPr id="2" name="Title 1"/>
          <p:cNvSpPr>
            <a:spLocks noGrp="1"/>
          </p:cNvSpPr>
          <p:nvPr>
            <p:ph type="title"/>
          </p:nvPr>
        </p:nvSpPr>
        <p:spPr>
          <a:xfrm>
            <a:off x="609600" y="3657600"/>
            <a:ext cx="11176000" cy="533400"/>
          </a:xfrm>
        </p:spPr>
        <p:txBody>
          <a:bodyPr/>
          <a:lstStyle>
            <a:lvl1pPr algn="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5A6AC3D8-46A2-46F8-85B9-2BE2B1EDE077}" type="slidenum">
              <a:rPr lang="en-US"/>
              <a:pPr>
                <a:defRPr/>
              </a:pPr>
              <a:t>‹#›</a:t>
            </a:fld>
            <a:endParaRPr lang="en-US"/>
          </a:p>
        </p:txBody>
      </p:sp>
      <p:sp>
        <p:nvSpPr>
          <p:cNvPr id="6" name="Text Placeholder 5"/>
          <p:cNvSpPr>
            <a:spLocks noGrp="1"/>
          </p:cNvSpPr>
          <p:nvPr>
            <p:ph type="body" sz="quarter" idx="12"/>
          </p:nvPr>
        </p:nvSpPr>
        <p:spPr>
          <a:xfrm>
            <a:off x="609600" y="4343400"/>
            <a:ext cx="111760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a:extLst>
              <a:ext uri="{FF2B5EF4-FFF2-40B4-BE49-F238E27FC236}">
                <a16:creationId xmlns:a16="http://schemas.microsoft.com/office/drawing/2014/main" id="{A1A1B182-E60A-8E4B-92A8-FF07D3A0CCE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1371600"/>
            <a:ext cx="12192000" cy="4953000"/>
          </a:xfrm>
          <a:solidFill>
            <a:schemeClr val="bg1">
              <a:lumMod val="85000"/>
            </a:schemeClr>
          </a:solidFill>
        </p:spPr>
        <p:txBody>
          <a:bodyPr/>
          <a:lstStyle/>
          <a:p>
            <a:r>
              <a:rPr lang="en-US"/>
              <a:t>Click icon to add picture</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5A6AC3D8-46A2-46F8-85B9-2BE2B1EDE077}" type="slidenum">
              <a:rPr lang="en-US"/>
              <a:pPr>
                <a:defRPr/>
              </a:pPr>
              <a:t>‹#›</a:t>
            </a:fld>
            <a:endParaRPr lang="en-US"/>
          </a:p>
        </p:txBody>
      </p:sp>
      <p:sp>
        <p:nvSpPr>
          <p:cNvPr id="7" name="Footer Placeholder 2">
            <a:extLst>
              <a:ext uri="{FF2B5EF4-FFF2-40B4-BE49-F238E27FC236}">
                <a16:creationId xmlns:a16="http://schemas.microsoft.com/office/drawing/2014/main" id="{06A1BF83-D414-F84D-8096-BCC67E77A69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57DFD5-6371-410C-A822-8EE9061B7849}" type="slidenum">
              <a:rPr lang="en-US"/>
              <a:pPr>
                <a:defRPr/>
              </a:pPr>
              <a:t>‹#›</a:t>
            </a:fld>
            <a:endParaRPr lang="en-US"/>
          </a:p>
        </p:txBody>
      </p:sp>
      <p:sp>
        <p:nvSpPr>
          <p:cNvPr id="6" name="Picture Placeholder 5"/>
          <p:cNvSpPr>
            <a:spLocks noGrp="1"/>
          </p:cNvSpPr>
          <p:nvPr>
            <p:ph type="pic" sz="quarter" idx="11"/>
          </p:nvPr>
        </p:nvSpPr>
        <p:spPr>
          <a:xfrm>
            <a:off x="0" y="0"/>
            <a:ext cx="12192000" cy="6324600"/>
          </a:xfrm>
          <a:solidFill>
            <a:schemeClr val="bg1">
              <a:lumMod val="85000"/>
            </a:schemeClr>
          </a:solidFill>
        </p:spPr>
        <p:txBody>
          <a:bodyPr/>
          <a:lstStyle/>
          <a:p>
            <a:r>
              <a:rPr lang="en-US"/>
              <a:t>Click icon to add picture</a:t>
            </a:r>
          </a:p>
        </p:txBody>
      </p:sp>
      <p:sp>
        <p:nvSpPr>
          <p:cNvPr id="5" name="Footer Placeholder 2">
            <a:extLst>
              <a:ext uri="{FF2B5EF4-FFF2-40B4-BE49-F238E27FC236}">
                <a16:creationId xmlns:a16="http://schemas.microsoft.com/office/drawing/2014/main" id="{866C950F-6E8E-A74F-8F0F-42A1A8754EC4}"/>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533400"/>
            <a:ext cx="11176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609600" y="1257585"/>
            <a:ext cx="11176000" cy="4686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11379200" y="6515387"/>
            <a:ext cx="406400" cy="1365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800" smtClean="0">
                <a:solidFill>
                  <a:schemeClr val="bg1">
                    <a:lumMod val="65000"/>
                  </a:schemeClr>
                </a:solidFill>
              </a:defRPr>
            </a:lvl1pPr>
          </a:lstStyle>
          <a:p>
            <a:pPr>
              <a:defRPr/>
            </a:pPr>
            <a:fld id="{E5A7BD8E-398B-4885-B8B4-FE8D9333EDDD}" type="slidenum">
              <a:rPr lang="en-US" smtClean="0"/>
              <a:pPr>
                <a:defRPr/>
              </a:pPr>
              <a:t>‹#›</a:t>
            </a:fld>
            <a:endParaRPr lang="en-US" dirty="0"/>
          </a:p>
        </p:txBody>
      </p:sp>
      <p:cxnSp>
        <p:nvCxnSpPr>
          <p:cNvPr id="5" name="Straight Connector 4"/>
          <p:cNvCxnSpPr/>
          <p:nvPr/>
        </p:nvCxnSpPr>
        <p:spPr bwMode="auto">
          <a:xfrm>
            <a:off x="0" y="6324600"/>
            <a:ext cx="12192000" cy="0"/>
          </a:xfrm>
          <a:prstGeom prst="line">
            <a:avLst/>
          </a:prstGeom>
          <a:solidFill>
            <a:schemeClr val="accent1"/>
          </a:solidFill>
          <a:ln w="6350" cap="flat" cmpd="sng" algn="ctr">
            <a:solidFill>
              <a:schemeClr val="bg1">
                <a:lumMod val="65000"/>
              </a:schemeClr>
            </a:solidFill>
            <a:prstDash val="solid"/>
            <a:round/>
            <a:headEnd type="none" w="med" len="med"/>
            <a:tailEnd type="none" w="med" len="med"/>
          </a:ln>
          <a:effectLst/>
        </p:spPr>
      </p:cxnSp>
      <p:cxnSp>
        <p:nvCxnSpPr>
          <p:cNvPr id="12" name="Straight Connector 11"/>
          <p:cNvCxnSpPr/>
          <p:nvPr/>
        </p:nvCxnSpPr>
        <p:spPr bwMode="auto">
          <a:xfrm>
            <a:off x="1828800" y="6515386"/>
            <a:ext cx="0" cy="136524"/>
          </a:xfrm>
          <a:prstGeom prst="line">
            <a:avLst/>
          </a:prstGeom>
          <a:solidFill>
            <a:schemeClr val="accent1"/>
          </a:solidFill>
          <a:ln w="9525" cap="flat" cmpd="sng" algn="ctr">
            <a:solidFill>
              <a:srgbClr val="FD5816"/>
            </a:solidFill>
            <a:prstDash val="solid"/>
            <a:round/>
            <a:headEnd type="none" w="med" len="med"/>
            <a:tailEnd type="none" w="med" len="med"/>
          </a:ln>
          <a:effectLst/>
        </p:spPr>
      </p:cxnSp>
      <p:pic>
        <p:nvPicPr>
          <p:cNvPr id="10" name="Picture 9">
            <a:extLst>
              <a:ext uri="{FF2B5EF4-FFF2-40B4-BE49-F238E27FC236}">
                <a16:creationId xmlns:a16="http://schemas.microsoft.com/office/drawing/2014/main" id="{86D9B5CE-2B4D-FC4B-966E-7FF925A8D9F2}"/>
              </a:ext>
            </a:extLst>
          </p:cNvPr>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614001" y="6462000"/>
            <a:ext cx="905598" cy="243295"/>
          </a:xfrm>
          <a:prstGeom prst="rect">
            <a:avLst/>
          </a:prstGeom>
        </p:spPr>
      </p:pic>
      <p:sp>
        <p:nvSpPr>
          <p:cNvPr id="2" name="Footer Placeholder 1">
            <a:extLst>
              <a:ext uri="{FF2B5EF4-FFF2-40B4-BE49-F238E27FC236}">
                <a16:creationId xmlns:a16="http://schemas.microsoft.com/office/drawing/2014/main" id="{85E14340-22A0-3D47-94AC-8C9BF49481A4}"/>
              </a:ext>
            </a:extLst>
          </p:cNvPr>
          <p:cNvSpPr>
            <a:spLocks noGrp="1"/>
          </p:cNvSpPr>
          <p:nvPr>
            <p:ph type="ftr" sz="quarter" idx="3"/>
          </p:nvPr>
        </p:nvSpPr>
        <p:spPr>
          <a:xfrm>
            <a:off x="2134623" y="6416675"/>
            <a:ext cx="6018777" cy="365125"/>
          </a:xfrm>
          <a:prstGeom prst="rect">
            <a:avLst/>
          </a:prstGeom>
        </p:spPr>
        <p:txBody>
          <a:bodyPr vert="horz" lIns="91440" tIns="45720" rIns="91440" bIns="45720" rtlCol="0" anchor="ctr"/>
          <a:lstStyle>
            <a:lvl1pPr algn="l">
              <a:defRPr sz="1000">
                <a:solidFill>
                  <a:schemeClr val="bg1">
                    <a:lumMod val="65000"/>
                  </a:schemeClr>
                </a:solidFill>
              </a:defRPr>
            </a:lvl1pPr>
          </a:lstStyle>
          <a:p>
            <a:r>
              <a:rPr lang="en-US"/>
              <a:t>Virginia Department of Transportation</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714" r:id="rId2"/>
    <p:sldLayoutId id="2147483662" r:id="rId3"/>
    <p:sldLayoutId id="2147483715" r:id="rId4"/>
    <p:sldLayoutId id="2147483661" r:id="rId5"/>
    <p:sldLayoutId id="2147483668" r:id="rId6"/>
    <p:sldLayoutId id="2147483675" r:id="rId7"/>
    <p:sldLayoutId id="2147483665" r:id="rId8"/>
    <p:sldLayoutId id="2147483666" r:id="rId9"/>
    <p:sldLayoutId id="2147483712" r:id="rId10"/>
    <p:sldLayoutId id="2147483689" r:id="rId11"/>
    <p:sldLayoutId id="2147483699" r:id="rId12"/>
    <p:sldLayoutId id="2147483690" r:id="rId13"/>
    <p:sldLayoutId id="2147483711" r:id="rId14"/>
    <p:sldLayoutId id="2147483691" r:id="rId15"/>
    <p:sldLayoutId id="2147483698" r:id="rId16"/>
    <p:sldLayoutId id="2147483696" r:id="rId17"/>
    <p:sldLayoutId id="2147483697" r:id="rId18"/>
    <p:sldLayoutId id="2147483692" r:id="rId19"/>
    <p:sldLayoutId id="2147483693" r:id="rId20"/>
    <p:sldLayoutId id="2147483694" r:id="rId21"/>
    <p:sldLayoutId id="2147483695" r:id="rId22"/>
    <p:sldLayoutId id="2147483678" r:id="rId23"/>
    <p:sldLayoutId id="2147483663" r:id="rId24"/>
    <p:sldLayoutId id="2147483667" r:id="rId25"/>
    <p:sldLayoutId id="2147483669" r:id="rId26"/>
    <p:sldLayoutId id="2147483670" r:id="rId27"/>
    <p:sldLayoutId id="2147483671" r:id="rId28"/>
    <p:sldLayoutId id="2147483673" r:id="rId29"/>
    <p:sldLayoutId id="2147483676" r:id="rId30"/>
    <p:sldLayoutId id="2147483713"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7" r:id="rId52"/>
    <p:sldLayoutId id="2147483718" r:id="rId53"/>
    <p:sldLayoutId id="2147483719" r:id="rId54"/>
    <p:sldLayoutId id="2147483720" r:id="rId55"/>
    <p:sldLayoutId id="2147483721" r:id="rId56"/>
    <p:sldLayoutId id="2147483722" r:id="rId57"/>
    <p:sldLayoutId id="2147483723" r:id="rId58"/>
    <p:sldLayoutId id="2147483724" r:id="rId59"/>
    <p:sldLayoutId id="2147483725" r:id="rId60"/>
    <p:sldLayoutId id="2147483726" r:id="rId61"/>
    <p:sldLayoutId id="2147483727" r:id="rId62"/>
    <p:sldLayoutId id="2147483728" r:id="rId63"/>
    <p:sldLayoutId id="2147483729"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spcBef>
          <a:spcPct val="0"/>
        </a:spcBef>
        <a:spcAft>
          <a:spcPct val="0"/>
        </a:spcAft>
        <a:defRPr sz="3200" b="1">
          <a:solidFill>
            <a:srgbClr val="00408D"/>
          </a:solidFill>
          <a:latin typeface="+mj-lt"/>
          <a:ea typeface="+mj-ea"/>
          <a:cs typeface="+mj-cs"/>
        </a:defRPr>
      </a:lvl1pPr>
      <a:lvl2pPr algn="ctr" rtl="0" eaLnBrk="1" fontAlgn="base" hangingPunct="1">
        <a:spcBef>
          <a:spcPct val="0"/>
        </a:spcBef>
        <a:spcAft>
          <a:spcPct val="0"/>
        </a:spcAft>
        <a:defRPr sz="2400" b="1">
          <a:solidFill>
            <a:srgbClr val="FF8000"/>
          </a:solidFill>
          <a:latin typeface="Arial" charset="0"/>
          <a:ea typeface="ＭＳ Ｐゴシック" pitchFamily="1" charset="-128"/>
        </a:defRPr>
      </a:lvl2pPr>
      <a:lvl3pPr algn="ctr" rtl="0" eaLnBrk="1" fontAlgn="base" hangingPunct="1">
        <a:spcBef>
          <a:spcPct val="0"/>
        </a:spcBef>
        <a:spcAft>
          <a:spcPct val="0"/>
        </a:spcAft>
        <a:defRPr sz="2400" b="1">
          <a:solidFill>
            <a:srgbClr val="FF8000"/>
          </a:solidFill>
          <a:latin typeface="Arial" charset="0"/>
          <a:ea typeface="ＭＳ Ｐゴシック" pitchFamily="1" charset="-128"/>
        </a:defRPr>
      </a:lvl3pPr>
      <a:lvl4pPr algn="ctr" rtl="0" eaLnBrk="1" fontAlgn="base" hangingPunct="1">
        <a:spcBef>
          <a:spcPct val="0"/>
        </a:spcBef>
        <a:spcAft>
          <a:spcPct val="0"/>
        </a:spcAft>
        <a:defRPr sz="2400" b="1">
          <a:solidFill>
            <a:srgbClr val="FF8000"/>
          </a:solidFill>
          <a:latin typeface="Arial" charset="0"/>
          <a:ea typeface="ＭＳ Ｐゴシック" pitchFamily="1" charset="-128"/>
        </a:defRPr>
      </a:lvl4pPr>
      <a:lvl5pPr algn="ctr" rtl="0" eaLnBrk="1" fontAlgn="base" hangingPunct="1">
        <a:spcBef>
          <a:spcPct val="0"/>
        </a:spcBef>
        <a:spcAft>
          <a:spcPct val="0"/>
        </a:spcAft>
        <a:defRPr sz="2400" b="1">
          <a:solidFill>
            <a:srgbClr val="FF8000"/>
          </a:solidFill>
          <a:latin typeface="Arial" charset="0"/>
          <a:ea typeface="ＭＳ Ｐゴシック" pitchFamily="1" charset="-128"/>
        </a:defRPr>
      </a:lvl5pPr>
      <a:lvl6pPr marL="457200" algn="ctr" rtl="0" eaLnBrk="1" fontAlgn="base" hangingPunct="1">
        <a:spcBef>
          <a:spcPct val="0"/>
        </a:spcBef>
        <a:spcAft>
          <a:spcPct val="0"/>
        </a:spcAft>
        <a:defRPr sz="2400" b="1">
          <a:solidFill>
            <a:srgbClr val="FF8000"/>
          </a:solidFill>
          <a:latin typeface="Arial" charset="0"/>
          <a:ea typeface="ＭＳ Ｐゴシック" pitchFamily="1" charset="-128"/>
        </a:defRPr>
      </a:lvl6pPr>
      <a:lvl7pPr marL="914400" algn="ctr" rtl="0" eaLnBrk="1" fontAlgn="base" hangingPunct="1">
        <a:spcBef>
          <a:spcPct val="0"/>
        </a:spcBef>
        <a:spcAft>
          <a:spcPct val="0"/>
        </a:spcAft>
        <a:defRPr sz="2400" b="1">
          <a:solidFill>
            <a:srgbClr val="FF8000"/>
          </a:solidFill>
          <a:latin typeface="Arial" charset="0"/>
          <a:ea typeface="ＭＳ Ｐゴシック" pitchFamily="1" charset="-128"/>
        </a:defRPr>
      </a:lvl7pPr>
      <a:lvl8pPr marL="1371600" algn="ctr" rtl="0" eaLnBrk="1" fontAlgn="base" hangingPunct="1">
        <a:spcBef>
          <a:spcPct val="0"/>
        </a:spcBef>
        <a:spcAft>
          <a:spcPct val="0"/>
        </a:spcAft>
        <a:defRPr sz="2400" b="1">
          <a:solidFill>
            <a:srgbClr val="FF8000"/>
          </a:solidFill>
          <a:latin typeface="Arial" charset="0"/>
          <a:ea typeface="ＭＳ Ｐゴシック" pitchFamily="1" charset="-128"/>
        </a:defRPr>
      </a:lvl8pPr>
      <a:lvl9pPr marL="1828800" algn="ctr" rtl="0" eaLnBrk="1" fontAlgn="base" hangingPunct="1">
        <a:spcBef>
          <a:spcPct val="0"/>
        </a:spcBef>
        <a:spcAft>
          <a:spcPct val="0"/>
        </a:spcAft>
        <a:defRPr sz="2400" b="1">
          <a:solidFill>
            <a:srgbClr val="FF8000"/>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defRPr sz="2400" b="1">
          <a:solidFill>
            <a:srgbClr val="FE5815"/>
          </a:solidFill>
          <a:latin typeface="+mn-lt"/>
          <a:ea typeface="+mn-ea"/>
          <a:cs typeface="+mn-cs"/>
        </a:defRPr>
      </a:lvl1pPr>
      <a:lvl2pPr marL="742950" indent="-285750" algn="l" rtl="0" eaLnBrk="1" fontAlgn="base" hangingPunct="1">
        <a:spcBef>
          <a:spcPct val="20000"/>
        </a:spcBef>
        <a:spcAft>
          <a:spcPct val="0"/>
        </a:spcAft>
        <a:defRPr sz="2000" b="1">
          <a:solidFill>
            <a:srgbClr val="00408D"/>
          </a:solidFill>
          <a:latin typeface="+mn-lt"/>
          <a:ea typeface="+mn-ea"/>
        </a:defRPr>
      </a:lvl2pPr>
      <a:lvl3pPr marL="1143000" indent="-228600" algn="l" rtl="0" eaLnBrk="1" fontAlgn="base" hangingPunct="1">
        <a:spcBef>
          <a:spcPct val="20000"/>
        </a:spcBef>
        <a:spcAft>
          <a:spcPct val="0"/>
        </a:spcAft>
        <a:buChar char="•"/>
        <a:defRPr sz="1800">
          <a:solidFill>
            <a:schemeClr val="bg2"/>
          </a:solidFill>
          <a:latin typeface="+mn-lt"/>
          <a:ea typeface="+mn-ea"/>
        </a:defRPr>
      </a:lvl3pPr>
      <a:lvl4pPr marL="1600200" indent="-228600" algn="l" rtl="0" eaLnBrk="1" fontAlgn="base" hangingPunct="1">
        <a:spcBef>
          <a:spcPct val="20000"/>
        </a:spcBef>
        <a:spcAft>
          <a:spcPct val="0"/>
        </a:spcAft>
        <a:buChar char="–"/>
        <a:defRPr sz="1800">
          <a:solidFill>
            <a:schemeClr val="bg2"/>
          </a:solidFill>
          <a:latin typeface="+mn-lt"/>
          <a:ea typeface="+mn-ea"/>
        </a:defRPr>
      </a:lvl4pPr>
      <a:lvl5pPr marL="2057400" indent="-228600" algn="l" rtl="0" eaLnBrk="1" fontAlgn="base" hangingPunct="1">
        <a:spcBef>
          <a:spcPct val="20000"/>
        </a:spcBef>
        <a:spcAft>
          <a:spcPct val="0"/>
        </a:spcAft>
        <a:buChar char="»"/>
        <a:defRPr sz="1800">
          <a:solidFill>
            <a:schemeClr val="bg2"/>
          </a:solidFill>
          <a:latin typeface="+mn-lt"/>
          <a:ea typeface="+mn-ea"/>
        </a:defRPr>
      </a:lvl5pPr>
      <a:lvl6pPr marL="2514600" indent="-228600" algn="l" rtl="0" eaLnBrk="1" fontAlgn="base" hangingPunct="1">
        <a:spcBef>
          <a:spcPct val="20000"/>
        </a:spcBef>
        <a:spcAft>
          <a:spcPct val="0"/>
        </a:spcAft>
        <a:buChar char="»"/>
        <a:defRPr sz="1400">
          <a:solidFill>
            <a:srgbClr val="00408D"/>
          </a:solidFill>
          <a:latin typeface="+mn-lt"/>
          <a:ea typeface="+mn-ea"/>
        </a:defRPr>
      </a:lvl6pPr>
      <a:lvl7pPr marL="2971800" indent="-228600" algn="l" rtl="0" eaLnBrk="1" fontAlgn="base" hangingPunct="1">
        <a:spcBef>
          <a:spcPct val="20000"/>
        </a:spcBef>
        <a:spcAft>
          <a:spcPct val="0"/>
        </a:spcAft>
        <a:buChar char="»"/>
        <a:defRPr sz="1400">
          <a:solidFill>
            <a:srgbClr val="00408D"/>
          </a:solidFill>
          <a:latin typeface="+mn-lt"/>
          <a:ea typeface="+mn-ea"/>
        </a:defRPr>
      </a:lvl7pPr>
      <a:lvl8pPr marL="3429000" indent="-228600" algn="l" rtl="0" eaLnBrk="1" fontAlgn="base" hangingPunct="1">
        <a:spcBef>
          <a:spcPct val="20000"/>
        </a:spcBef>
        <a:spcAft>
          <a:spcPct val="0"/>
        </a:spcAft>
        <a:buChar char="»"/>
        <a:defRPr sz="1400">
          <a:solidFill>
            <a:srgbClr val="00408D"/>
          </a:solidFill>
          <a:latin typeface="+mn-lt"/>
          <a:ea typeface="+mn-ea"/>
        </a:defRPr>
      </a:lvl8pPr>
      <a:lvl9pPr marL="3886200" indent="-228600" algn="l" rtl="0" eaLnBrk="1" fontAlgn="base" hangingPunct="1">
        <a:spcBef>
          <a:spcPct val="20000"/>
        </a:spcBef>
        <a:spcAft>
          <a:spcPct val="0"/>
        </a:spcAft>
        <a:buChar char="»"/>
        <a:defRPr sz="1400">
          <a:solidFill>
            <a:srgbClr val="00408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8.xml"/><Relationship Id="rId4" Type="http://schemas.openxmlformats.org/officeDocument/2006/relationships/hyperlink" Target="http://vdot.maps.arcgis.com/apps/webappviewer/index.html?id=966db05d0c0744b389d7791b9fb987c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60.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12"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2.xml"/><Relationship Id="rId6" Type="http://schemas.openxmlformats.org/officeDocument/2006/relationships/diagramQuickStyle" Target="../diagrams/quickStyle2.xml"/><Relationship Id="rId11" Type="http://schemas.openxmlformats.org/officeDocument/2006/relationships/image" Target="../media/image12.png"/><Relationship Id="rId5" Type="http://schemas.openxmlformats.org/officeDocument/2006/relationships/diagramLayout" Target="../diagrams/layout2.xml"/><Relationship Id="rId10" Type="http://schemas.openxmlformats.org/officeDocument/2006/relationships/image" Target="../media/image11.png"/><Relationship Id="rId4" Type="http://schemas.openxmlformats.org/officeDocument/2006/relationships/diagramData" Target="../diagrams/data2.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3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536" y="1371600"/>
            <a:ext cx="11176000" cy="5181600"/>
          </a:xfrm>
        </p:spPr>
        <p:txBody>
          <a:bodyPr/>
          <a:lstStyle/>
          <a:p>
            <a:pPr marL="342900" lvl="0" indent="-342900" fontAlgn="base">
              <a:spcBef>
                <a:spcPct val="20000"/>
              </a:spcBef>
              <a:spcAft>
                <a:spcPct val="0"/>
              </a:spcAft>
              <a:buClrTx/>
              <a:buSzTx/>
              <a:buFont typeface="Arial" pitchFamily="34" charset="0"/>
              <a:buChar char="•"/>
            </a:pPr>
            <a:r>
              <a:rPr lang="en-US" sz="2600" b="0" kern="1200" dirty="0">
                <a:solidFill>
                  <a:srgbClr val="003296"/>
                </a:solidFill>
                <a:latin typeface="Calibri"/>
                <a:ea typeface="+mn-ea"/>
                <a:cs typeface="+mn-cs"/>
              </a:rPr>
              <a:t>Available funding includes Transportation Alternatives (TA), Safe Routes to Schools (SRTS), and a Recreational Trail Programs mandatory set-aside</a:t>
            </a:r>
          </a:p>
          <a:p>
            <a:pPr marL="342900" lvl="0" indent="-342900" fontAlgn="base">
              <a:spcBef>
                <a:spcPct val="20000"/>
              </a:spcBef>
              <a:spcAft>
                <a:spcPct val="0"/>
              </a:spcAft>
              <a:buClrTx/>
              <a:buSzTx/>
              <a:buFont typeface="Arial" pitchFamily="34" charset="0"/>
              <a:buChar char="•"/>
            </a:pPr>
            <a:r>
              <a:rPr lang="en-US" sz="2600" b="0" kern="1200" dirty="0">
                <a:solidFill>
                  <a:srgbClr val="003296"/>
                </a:solidFill>
                <a:latin typeface="Calibri"/>
                <a:ea typeface="+mn-ea"/>
                <a:cs typeface="+mn-cs"/>
              </a:rPr>
              <a:t>Federal-aid</a:t>
            </a:r>
          </a:p>
          <a:p>
            <a:pPr marL="342900" lvl="0" indent="-342900" fontAlgn="base">
              <a:spcBef>
                <a:spcPct val="20000"/>
              </a:spcBef>
              <a:spcAft>
                <a:spcPct val="0"/>
              </a:spcAft>
              <a:buClrTx/>
              <a:buSzTx/>
              <a:buFont typeface="Arial" pitchFamily="34" charset="0"/>
              <a:buChar char="•"/>
            </a:pPr>
            <a:r>
              <a:rPr lang="en-US" sz="2600" b="0" kern="1200" dirty="0">
                <a:solidFill>
                  <a:srgbClr val="003296"/>
                </a:solidFill>
                <a:latin typeface="Calibri"/>
                <a:ea typeface="+mn-ea"/>
                <a:cs typeface="+mn-cs"/>
              </a:rPr>
              <a:t>10 eligibility categories</a:t>
            </a:r>
          </a:p>
          <a:p>
            <a:pPr marL="342900" lvl="0" indent="-342900" fontAlgn="base">
              <a:spcBef>
                <a:spcPct val="20000"/>
              </a:spcBef>
              <a:spcAft>
                <a:spcPct val="0"/>
              </a:spcAft>
              <a:buClrTx/>
              <a:buSzTx/>
              <a:buFont typeface="Arial" pitchFamily="34" charset="0"/>
              <a:buChar char="•"/>
            </a:pPr>
            <a:r>
              <a:rPr lang="en-US" sz="2600" b="0" kern="1200" dirty="0">
                <a:solidFill>
                  <a:srgbClr val="003296"/>
                </a:solidFill>
                <a:latin typeface="Calibri"/>
                <a:ea typeface="+mn-ea"/>
                <a:cs typeface="+mn-cs"/>
              </a:rPr>
              <a:t>The program requires a 20% local match</a:t>
            </a:r>
          </a:p>
          <a:p>
            <a:pPr marL="342900" lvl="0" indent="-342900" fontAlgn="base">
              <a:spcBef>
                <a:spcPct val="20000"/>
              </a:spcBef>
              <a:spcAft>
                <a:spcPct val="0"/>
              </a:spcAft>
              <a:buClrTx/>
              <a:buSzTx/>
              <a:buFont typeface="Arial" pitchFamily="34" charset="0"/>
              <a:buChar char="•"/>
            </a:pPr>
            <a:r>
              <a:rPr lang="en-US" sz="2600" b="0" kern="1200" dirty="0">
                <a:solidFill>
                  <a:srgbClr val="003296"/>
                </a:solidFill>
                <a:latin typeface="Calibri"/>
                <a:ea typeface="+mn-ea"/>
                <a:cs typeface="+mn-cs"/>
              </a:rPr>
              <a:t>Donations for match acceptable (upon VDOT review and approval) and can include professional services, land value, and donated materials</a:t>
            </a:r>
          </a:p>
          <a:p>
            <a:pPr marL="342900" lvl="0" indent="-342900" fontAlgn="base">
              <a:spcBef>
                <a:spcPct val="20000"/>
              </a:spcBef>
              <a:spcAft>
                <a:spcPct val="0"/>
              </a:spcAft>
              <a:buClrTx/>
              <a:buSzTx/>
              <a:buFont typeface="Arial" pitchFamily="34" charset="0"/>
              <a:buChar char="•"/>
            </a:pPr>
            <a:r>
              <a:rPr lang="en-US" sz="2600" b="0" kern="1200" dirty="0">
                <a:solidFill>
                  <a:srgbClr val="003296"/>
                </a:solidFill>
                <a:latin typeface="Calibri"/>
                <a:ea typeface="+mn-ea"/>
                <a:cs typeface="+mn-cs"/>
              </a:rPr>
              <a:t>These are typically locally administered projects </a:t>
            </a:r>
          </a:p>
          <a:p>
            <a:pPr marL="800100" lvl="1" indent="-342900" fontAlgn="base">
              <a:spcBef>
                <a:spcPct val="20000"/>
              </a:spcBef>
              <a:spcAft>
                <a:spcPct val="0"/>
              </a:spcAft>
              <a:buClrTx/>
              <a:buSzTx/>
              <a:buFont typeface="Courier New" panose="02070309020205020404" pitchFamily="49" charset="0"/>
              <a:buChar char="o"/>
            </a:pPr>
            <a:r>
              <a:rPr lang="en-US" sz="2000" b="0" kern="1200" dirty="0">
                <a:solidFill>
                  <a:srgbClr val="003296"/>
                </a:solidFill>
                <a:latin typeface="Calibri"/>
                <a:ea typeface="+mn-ea"/>
                <a:cs typeface="+mn-cs"/>
              </a:rPr>
              <a:t>VDOT is modifying process to allow for more VDOT administration</a:t>
            </a:r>
          </a:p>
          <a:p>
            <a:pPr marL="228600" indent="0"/>
            <a:endParaRPr lang="en-US" sz="2400" dirty="0"/>
          </a:p>
        </p:txBody>
      </p:sp>
      <p:sp>
        <p:nvSpPr>
          <p:cNvPr id="4" name="Slide Number Placeholder 3"/>
          <p:cNvSpPr>
            <a:spLocks noGrp="1"/>
          </p:cNvSpPr>
          <p:nvPr>
            <p:ph type="sldNum" sz="quarter" idx="4294967295"/>
          </p:nvPr>
        </p:nvSpPr>
        <p:spPr/>
        <p:txBody>
          <a:bodyPr/>
          <a:lstStyle/>
          <a:p>
            <a:endParaRPr lang="en-US" dirty="0"/>
          </a:p>
        </p:txBody>
      </p:sp>
      <p:sp>
        <p:nvSpPr>
          <p:cNvPr id="5" name="Rectangle 4"/>
          <p:cNvSpPr/>
          <p:nvPr/>
        </p:nvSpPr>
        <p:spPr>
          <a:xfrm>
            <a:off x="304800" y="381001"/>
            <a:ext cx="11582400" cy="523220"/>
          </a:xfrm>
          <a:prstGeom prst="rect">
            <a:avLst/>
          </a:prstGeom>
        </p:spPr>
        <p:txBody>
          <a:bodyPr wrap="square">
            <a:spAutoFit/>
          </a:bodyPr>
          <a:lstStyle/>
          <a:p>
            <a:pPr algn="ctr"/>
            <a:r>
              <a:rPr lang="en-US" b="1" dirty="0">
                <a:solidFill>
                  <a:srgbClr val="003296"/>
                </a:solidFill>
                <a:latin typeface="+mj-lt"/>
                <a:cs typeface="Arial" panose="020B0604020202020204" pitchFamily="34" charset="0"/>
              </a:rPr>
              <a:t>Transportation Alternatives Program</a:t>
            </a:r>
          </a:p>
        </p:txBody>
      </p:sp>
    </p:spTree>
    <p:extLst>
      <p:ext uri="{BB962C8B-B14F-4D97-AF65-F5344CB8AC3E}">
        <p14:creationId xmlns:p14="http://schemas.microsoft.com/office/powerpoint/2010/main" val="35123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609600" y="1066800"/>
            <a:ext cx="11176000" cy="5257800"/>
          </a:xfrm>
        </p:spPr>
        <p:txBody>
          <a:bodyPr/>
          <a:lstStyle/>
          <a:p>
            <a:pPr marL="457200" indent="-457200" defTabSz="901187">
              <a:spcBef>
                <a:spcPct val="0"/>
              </a:spcBef>
              <a:buFont typeface="Arial" panose="020B0604020202020204" pitchFamily="34" charset="0"/>
              <a:buChar char="•"/>
            </a:pPr>
            <a:endParaRPr lang="en-US" altLang="en-US" dirty="0">
              <a:solidFill>
                <a:srgbClr val="000000"/>
              </a:solidFill>
              <a:latin typeface="Arial" pitchFamily="34" charset="0"/>
            </a:endParaRP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Applications submitted for two year cycle </a:t>
            </a: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MANDATORY Pre-application submission that closed July 1</a:t>
            </a:r>
            <a:r>
              <a:rPr lang="en-US" altLang="en-US" baseline="30000" dirty="0">
                <a:solidFill>
                  <a:schemeClr val="accent2">
                    <a:lumMod val="75000"/>
                  </a:schemeClr>
                </a:solidFill>
                <a:latin typeface="Arial" pitchFamily="34" charset="0"/>
              </a:rPr>
              <a:t>st</a:t>
            </a:r>
            <a:r>
              <a:rPr lang="en-US" altLang="en-US" dirty="0">
                <a:solidFill>
                  <a:schemeClr val="accent2">
                    <a:lumMod val="75000"/>
                  </a:schemeClr>
                </a:solidFill>
                <a:latin typeface="Arial" pitchFamily="34" charset="0"/>
              </a:rPr>
              <a:t> </a:t>
            </a: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Total of 165 pre-applications submitted </a:t>
            </a: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Districts will be more involved in Application Reviews and additional emphasis this year on better estimates and scope</a:t>
            </a: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Localities can modify applications based on feedback received through pre-application process </a:t>
            </a:r>
          </a:p>
          <a:p>
            <a:pPr marL="457200" indent="-457200" defTabSz="901187">
              <a:spcBef>
                <a:spcPct val="0"/>
              </a:spcBef>
              <a:buFont typeface="Arial" panose="020B0604020202020204" pitchFamily="34" charset="0"/>
              <a:buChar char="•"/>
            </a:pPr>
            <a:endParaRPr lang="en-US" altLang="en-US" dirty="0">
              <a:solidFill>
                <a:schemeClr val="accent2">
                  <a:lumMod val="75000"/>
                </a:schemeClr>
              </a:solidFill>
              <a:latin typeface="Arial" pitchFamily="34" charset="0"/>
            </a:endParaRPr>
          </a:p>
          <a:p>
            <a:pPr marL="0" indent="0" defTabSz="901187">
              <a:spcBef>
                <a:spcPct val="0"/>
              </a:spcBef>
            </a:pPr>
            <a:endParaRPr lang="en-US" altLang="en-US" dirty="0">
              <a:solidFill>
                <a:schemeClr val="accent2">
                  <a:lumMod val="75000"/>
                </a:schemeClr>
              </a:solidFill>
              <a:latin typeface="Arial" pitchFamily="34" charset="0"/>
            </a:endParaRP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Final Applications due October 1, 2019 at 5pm</a:t>
            </a:r>
          </a:p>
          <a:p>
            <a:pPr marL="1211580" lvl="2" indent="-342900">
              <a:lnSpc>
                <a:spcPct val="90000"/>
              </a:lnSpc>
              <a:spcBef>
                <a:spcPts val="300"/>
              </a:spcBef>
              <a:spcAft>
                <a:spcPts val="600"/>
              </a:spcAft>
              <a:buClr>
                <a:srgbClr val="00408D"/>
              </a:buClr>
              <a:defRPr/>
            </a:pPr>
            <a:endParaRPr lang="en-US" dirty="0">
              <a:solidFill>
                <a:srgbClr val="00408D"/>
              </a:solidFill>
            </a:endParaRPr>
          </a:p>
          <a:p>
            <a:pPr marL="868680" lvl="2" indent="0" eaLnBrk="1" hangingPunct="1">
              <a:lnSpc>
                <a:spcPct val="90000"/>
              </a:lnSpc>
              <a:spcBef>
                <a:spcPts val="300"/>
              </a:spcBef>
              <a:spcAft>
                <a:spcPts val="600"/>
              </a:spcAft>
              <a:buClr>
                <a:srgbClr val="00408D"/>
              </a:buClr>
              <a:buNone/>
              <a:defRPr/>
            </a:pPr>
            <a:endParaRPr lang="en-US" dirty="0">
              <a:solidFill>
                <a:schemeClr val="tx1"/>
              </a:solidFill>
            </a:endParaRPr>
          </a:p>
        </p:txBody>
      </p:sp>
      <p:sp>
        <p:nvSpPr>
          <p:cNvPr id="2" name="Slide Number Placeholder 1"/>
          <p:cNvSpPr>
            <a:spLocks noGrp="1"/>
          </p:cNvSpPr>
          <p:nvPr>
            <p:ph type="sldNum" sz="quarter" idx="10"/>
          </p:nvPr>
        </p:nvSpPr>
        <p:spPr/>
        <p:txBody>
          <a:bodyPr/>
          <a:lstStyle/>
          <a:p>
            <a:pPr>
              <a:defRPr/>
            </a:pPr>
            <a:fld id="{7D3F973C-A8FB-4726-9A82-AA4992463DE4}" type="slidenum">
              <a:rPr lang="en-US" smtClean="0"/>
              <a:pPr>
                <a:defRPr/>
              </a:pPr>
              <a:t>11</a:t>
            </a:fld>
            <a:endParaRPr lang="en-US" dirty="0"/>
          </a:p>
        </p:txBody>
      </p:sp>
      <p:sp>
        <p:nvSpPr>
          <p:cNvPr id="6147" name="Rectangle 2"/>
          <p:cNvSpPr>
            <a:spLocks noGrp="1" noChangeArrowheads="1"/>
          </p:cNvSpPr>
          <p:nvPr>
            <p:ph type="title"/>
          </p:nvPr>
        </p:nvSpPr>
        <p:spPr>
          <a:xfrm>
            <a:off x="228600" y="228600"/>
            <a:ext cx="11548537" cy="1143000"/>
          </a:xfrm>
        </p:spPr>
        <p:txBody>
          <a:bodyPr>
            <a:normAutofit/>
          </a:bodyPr>
          <a:lstStyle/>
          <a:p>
            <a:pPr algn="ctr"/>
            <a:r>
              <a:rPr lang="en-US" altLang="en-US" sz="2800" dirty="0"/>
              <a:t>Transportation Alternatives Application Details for FY21/22</a:t>
            </a:r>
            <a:br>
              <a:rPr lang="en-US" altLang="en-US" dirty="0">
                <a:solidFill>
                  <a:srgbClr val="000000"/>
                </a:solidFill>
                <a:latin typeface="Arial" pitchFamily="34" charset="0"/>
              </a:rPr>
            </a:br>
            <a:endParaRPr lang="en-US" altLang="en-US" sz="3200" dirty="0"/>
          </a:p>
        </p:txBody>
      </p:sp>
      <p:sp>
        <p:nvSpPr>
          <p:cNvPr id="6149" name="Rectangle 4"/>
          <p:cNvSpPr>
            <a:spLocks noChangeArrowheads="1"/>
          </p:cNvSpPr>
          <p:nvPr/>
        </p:nvSpPr>
        <p:spPr bwMode="auto">
          <a:xfrm>
            <a:off x="3048000" y="-925513"/>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b="1">
                <a:solidFill>
                  <a:srgbClr val="FF8000"/>
                </a:solidFill>
                <a:latin typeface="Arial" pitchFamily="34" charset="0"/>
                <a:ea typeface="ＭＳ Ｐゴシック" pitchFamily="34" charset="-128"/>
              </a:defRPr>
            </a:lvl1pPr>
            <a:lvl2pPr marL="742950" indent="-285750" algn="l">
              <a:spcBef>
                <a:spcPct val="20000"/>
              </a:spcBef>
              <a:defRPr sz="1600" b="1">
                <a:solidFill>
                  <a:srgbClr val="00408D"/>
                </a:solidFill>
                <a:latin typeface="Arial" pitchFamily="34" charset="0"/>
                <a:ea typeface="ＭＳ Ｐゴシック" pitchFamily="34" charset="-128"/>
              </a:defRPr>
            </a:lvl2pPr>
            <a:lvl3pPr marL="1143000" indent="-228600" algn="l">
              <a:spcBef>
                <a:spcPct val="20000"/>
              </a:spcBef>
              <a:buChar char="•"/>
              <a:defRPr sz="1400">
                <a:solidFill>
                  <a:srgbClr val="00408D"/>
                </a:solidFill>
                <a:latin typeface="Arial" pitchFamily="34" charset="0"/>
                <a:ea typeface="ＭＳ Ｐゴシック" pitchFamily="34" charset="-128"/>
              </a:defRPr>
            </a:lvl3pPr>
            <a:lvl4pPr marL="1600200" indent="-228600" algn="l">
              <a:spcBef>
                <a:spcPct val="20000"/>
              </a:spcBef>
              <a:buChar char="–"/>
              <a:defRPr sz="1400">
                <a:solidFill>
                  <a:srgbClr val="00408D"/>
                </a:solidFill>
                <a:latin typeface="Arial" pitchFamily="34" charset="0"/>
                <a:ea typeface="ＭＳ Ｐゴシック" pitchFamily="34" charset="-128"/>
              </a:defRPr>
            </a:lvl4pPr>
            <a:lvl5pPr marL="2057400" indent="-228600" algn="l">
              <a:spcBef>
                <a:spcPct val="20000"/>
              </a:spcBef>
              <a:buChar char="»"/>
              <a:defRPr sz="1400">
                <a:solidFill>
                  <a:srgbClr val="00408D"/>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9pPr>
          </a:lstStyle>
          <a:p>
            <a:pPr algn="ctr" eaLnBrk="1" hangingPunct="1">
              <a:spcBef>
                <a:spcPct val="0"/>
              </a:spcBef>
              <a:buFontTx/>
              <a:buChar char="•"/>
            </a:pPr>
            <a:endParaRPr lang="en-US" altLang="en-US" sz="1800" b="0" dirty="0">
              <a:solidFill>
                <a:srgbClr val="00408D"/>
              </a:solidFill>
            </a:endParaRPr>
          </a:p>
        </p:txBody>
      </p:sp>
    </p:spTree>
    <p:extLst>
      <p:ext uri="{BB962C8B-B14F-4D97-AF65-F5344CB8AC3E}">
        <p14:creationId xmlns:p14="http://schemas.microsoft.com/office/powerpoint/2010/main" val="217188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 name="Slide Number Placeholder 2"/>
          <p:cNvSpPr>
            <a:spLocks noGrp="1"/>
          </p:cNvSpPr>
          <p:nvPr>
            <p:ph type="sldNum" idx="4294967295"/>
          </p:nvPr>
        </p:nvSpPr>
        <p:spPr/>
        <p:txBody>
          <a:bodyPr/>
          <a:lstStyle/>
          <a:p>
            <a:endParaRPr lang="en-US" dirty="0"/>
          </a:p>
        </p:txBody>
      </p:sp>
      <p:sp>
        <p:nvSpPr>
          <p:cNvPr id="316" name="Shape 316"/>
          <p:cNvSpPr txBox="1">
            <a:spLocks noGrp="1"/>
          </p:cNvSpPr>
          <p:nvPr>
            <p:ph type="title"/>
          </p:nvPr>
        </p:nvSpPr>
        <p:spPr>
          <a:xfrm>
            <a:off x="609600" y="533399"/>
            <a:ext cx="11176000" cy="764459"/>
          </a:xfrm>
          <a:prstGeom prst="rect">
            <a:avLst/>
          </a:prstGeom>
          <a:noFill/>
          <a:ln>
            <a:noFill/>
          </a:ln>
        </p:spPr>
        <p:txBody>
          <a:bodyPr spcFirstLastPara="1" wrap="square" lIns="91425" tIns="45700" rIns="91425" bIns="45700" anchor="ctr" anchorCtr="0">
            <a:noAutofit/>
          </a:bodyPr>
          <a:lstStyle/>
          <a:p>
            <a:pPr lvl="0" algn="ctr"/>
            <a:r>
              <a:rPr lang="en-US" sz="2800" dirty="0">
                <a:solidFill>
                  <a:srgbClr val="000099"/>
                </a:solidFill>
              </a:rPr>
              <a:t>FY19/20 Application Summary - TA</a:t>
            </a:r>
            <a:endParaRPr sz="3200" b="1" i="0" u="none" strike="noStrike" cap="none" dirty="0">
              <a:solidFill>
                <a:srgbClr val="000099"/>
              </a:solidFill>
              <a:sym typeface="Arial"/>
            </a:endParaRPr>
          </a:p>
        </p:txBody>
      </p:sp>
      <p:graphicFrame>
        <p:nvGraphicFramePr>
          <p:cNvPr id="9" name="Group 56"/>
          <p:cNvGraphicFramePr>
            <a:graphicFrameLocks/>
          </p:cNvGraphicFramePr>
          <p:nvPr/>
        </p:nvGraphicFramePr>
        <p:xfrm>
          <a:off x="1828800" y="1981200"/>
          <a:ext cx="8534400" cy="2802112"/>
        </p:xfrm>
        <a:graphic>
          <a:graphicData uri="http://schemas.openxmlformats.org/drawingml/2006/table">
            <a:tbl>
              <a:tblPr/>
              <a:tblGrid>
                <a:gridCol w="4953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790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a:ln>
                            <a:noFill/>
                          </a:ln>
                          <a:solidFill>
                            <a:srgbClr val="000099"/>
                          </a:solidFill>
                          <a:effectLst/>
                          <a:latin typeface="Arial" charset="0"/>
                          <a:ea typeface="ＭＳ Ｐゴシック" pitchFamily="34" charset="-128"/>
                        </a:rPr>
                        <a:t>Allocation Distribution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46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99"/>
                          </a:solidFill>
                          <a:effectLst/>
                          <a:latin typeface="Arial" charset="0"/>
                          <a:ea typeface="ＭＳ Ｐゴシック" pitchFamily="34" charset="-128"/>
                        </a:rPr>
                        <a:t>MPO/TMA  Areas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a:ln>
                            <a:noFill/>
                          </a:ln>
                          <a:solidFill>
                            <a:srgbClr val="FF3300"/>
                          </a:solidFill>
                          <a:effectLst/>
                          <a:latin typeface="Arial" charset="0"/>
                          <a:ea typeface="ＭＳ Ｐゴシック" pitchFamily="34" charset="-128"/>
                        </a:rPr>
                        <a:t>$12.2M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99"/>
                          </a:solidFill>
                          <a:effectLst/>
                          <a:latin typeface="Arial" charset="0"/>
                          <a:ea typeface="ＭＳ Ｐゴシック" pitchFamily="34" charset="-128"/>
                        </a:rPr>
                        <a:t>District Members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a:ln>
                            <a:noFill/>
                          </a:ln>
                          <a:solidFill>
                            <a:srgbClr val="FF3300"/>
                          </a:solidFill>
                          <a:effectLst/>
                          <a:latin typeface="Arial" charset="0"/>
                          <a:ea typeface="ＭＳ Ｐゴシック" pitchFamily="34" charset="-128"/>
                        </a:rPr>
                        <a:t>$18M ($2M per District)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99"/>
                          </a:solidFill>
                          <a:effectLst/>
                          <a:latin typeface="Arial" charset="0"/>
                          <a:ea typeface="ＭＳ Ｐゴシック" pitchFamily="34" charset="-128"/>
                        </a:rPr>
                        <a:t>At-Large Members/Secretary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a:ln>
                            <a:noFill/>
                          </a:ln>
                          <a:solidFill>
                            <a:srgbClr val="FF3300"/>
                          </a:solidFill>
                          <a:effectLst/>
                          <a:latin typeface="Arial" charset="0"/>
                          <a:ea typeface="ＭＳ Ｐゴシック" pitchFamily="34" charset="-128"/>
                        </a:rPr>
                        <a:t>$10M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99"/>
                          </a:solidFill>
                          <a:effectLst/>
                          <a:latin typeface="Arial" charset="0"/>
                          <a:ea typeface="ＭＳ Ｐゴシック" pitchFamily="34" charset="-128"/>
                        </a:rPr>
                        <a:t>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a:ln>
                            <a:noFill/>
                          </a:ln>
                          <a:solidFill>
                            <a:srgbClr val="FF3300"/>
                          </a:solidFill>
                          <a:effectLst/>
                          <a:latin typeface="Arial" charset="0"/>
                          <a:ea typeface="ＭＳ Ｐゴシック" pitchFamily="34" charset="-128"/>
                        </a:rPr>
                        <a:t>$40.2M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08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952215"/>
            <a:ext cx="11176000" cy="5372386"/>
          </a:xfrm>
        </p:spPr>
        <p:txBody>
          <a:bodyPr>
            <a:normAutofit/>
          </a:bodyPr>
          <a:lstStyle/>
          <a:p>
            <a:r>
              <a:rPr lang="en-US" sz="2600" dirty="0"/>
              <a:t>Project Progress and Completion</a:t>
            </a:r>
          </a:p>
          <a:p>
            <a:pPr lvl="1"/>
            <a:r>
              <a:rPr lang="en-US" sz="2200" dirty="0"/>
              <a:t>CTB Policy for Construction within four years of allocation</a:t>
            </a:r>
          </a:p>
          <a:p>
            <a:pPr lvl="1"/>
            <a:r>
              <a:rPr lang="en-US" sz="2200" dirty="0"/>
              <a:t>FHWA Regulation requiring advancement within 10 years (10-year Rule)</a:t>
            </a:r>
          </a:p>
          <a:p>
            <a:pPr lvl="1"/>
            <a:r>
              <a:rPr lang="en-US" sz="2200" dirty="0"/>
              <a:t>Projects will need justification and possible FHWA concurrence to continue and avoid payback</a:t>
            </a:r>
          </a:p>
          <a:p>
            <a:r>
              <a:rPr lang="en-US" sz="2600" dirty="0"/>
              <a:t>Project Scope Creep/Modifications</a:t>
            </a:r>
          </a:p>
          <a:p>
            <a:pPr lvl="1"/>
            <a:r>
              <a:rPr lang="en-US" sz="2200" dirty="0"/>
              <a:t>Tendency for TA Projects to Change Scope and Modify beyond original application request</a:t>
            </a:r>
          </a:p>
          <a:p>
            <a:pPr lvl="1"/>
            <a:r>
              <a:rPr lang="en-US" sz="2200" dirty="0"/>
              <a:t>Federal Approval is based on Submitted Scope</a:t>
            </a:r>
          </a:p>
          <a:p>
            <a:r>
              <a:rPr lang="en-US" sz="2600" dirty="0"/>
              <a:t>Future Initiatives</a:t>
            </a:r>
          </a:p>
          <a:p>
            <a:pPr lvl="1"/>
            <a:r>
              <a:rPr lang="en-US" sz="2200" dirty="0"/>
              <a:t>Improve Dashboard/Completion Rates</a:t>
            </a:r>
          </a:p>
          <a:p>
            <a:pPr lvl="1"/>
            <a:r>
              <a:rPr lang="en-US" sz="2200" dirty="0"/>
              <a:t>Policies to improve Delivery</a:t>
            </a:r>
            <a:endParaRPr lang="en-US" sz="2000" dirty="0"/>
          </a:p>
          <a:p>
            <a:pPr lvl="1"/>
            <a:r>
              <a:rPr lang="en-US" sz="2200" dirty="0"/>
              <a:t>Ensure Completed Projects continue to serve intended use</a:t>
            </a:r>
          </a:p>
        </p:txBody>
      </p:sp>
      <p:sp>
        <p:nvSpPr>
          <p:cNvPr id="3" name="Slide Number Placeholder 2"/>
          <p:cNvSpPr>
            <a:spLocks noGrp="1"/>
          </p:cNvSpPr>
          <p:nvPr>
            <p:ph type="sldNum" idx="4294967295"/>
          </p:nvPr>
        </p:nvSpPr>
        <p:spPr/>
        <p:txBody>
          <a:bodyPr/>
          <a:lstStyle/>
          <a:p>
            <a:fld id="{00000000-1234-1234-1234-123412341234}" type="slidenum">
              <a:rPr lang="en-US" smtClean="0"/>
              <a:pPr/>
              <a:t>13</a:t>
            </a:fld>
            <a:endParaRPr lang="en-US" dirty="0"/>
          </a:p>
        </p:txBody>
      </p:sp>
      <p:sp>
        <p:nvSpPr>
          <p:cNvPr id="4" name="Title 3"/>
          <p:cNvSpPr>
            <a:spLocks noGrp="1"/>
          </p:cNvSpPr>
          <p:nvPr>
            <p:ph type="title"/>
          </p:nvPr>
        </p:nvSpPr>
        <p:spPr>
          <a:xfrm>
            <a:off x="609600" y="418815"/>
            <a:ext cx="11176000" cy="533400"/>
          </a:xfrm>
        </p:spPr>
        <p:txBody>
          <a:bodyPr>
            <a:normAutofit/>
          </a:bodyPr>
          <a:lstStyle/>
          <a:p>
            <a:pPr algn="ctr"/>
            <a:r>
              <a:rPr lang="en-US" sz="2800" dirty="0"/>
              <a:t>TAP Emphasis Areas</a:t>
            </a:r>
          </a:p>
        </p:txBody>
      </p:sp>
    </p:spTree>
    <p:extLst>
      <p:ext uri="{BB962C8B-B14F-4D97-AF65-F5344CB8AC3E}">
        <p14:creationId xmlns:p14="http://schemas.microsoft.com/office/powerpoint/2010/main" val="104267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257585"/>
            <a:ext cx="11658600" cy="4990815"/>
          </a:xfrm>
        </p:spPr>
        <p:txBody>
          <a:bodyPr/>
          <a:lstStyle/>
          <a:p>
            <a:r>
              <a:rPr lang="en-US" sz="2600" dirty="0"/>
              <a:t>$7.569 Across Many Program Areas Across All States</a:t>
            </a:r>
          </a:p>
          <a:p>
            <a:pPr lvl="1"/>
            <a:r>
              <a:rPr lang="en-US" sz="2200" dirty="0"/>
              <a:t>Reduces Unobligated Balances across Funding Categories</a:t>
            </a:r>
          </a:p>
          <a:p>
            <a:pPr lvl="1"/>
            <a:r>
              <a:rPr lang="en-US" sz="2200" dirty="0"/>
              <a:t>“competition across states”</a:t>
            </a:r>
          </a:p>
          <a:p>
            <a:endParaRPr lang="en-US" sz="1000" dirty="0"/>
          </a:p>
          <a:p>
            <a:r>
              <a:rPr lang="en-US" sz="2600" dirty="0"/>
              <a:t>Outreach: November 6, 2018 Commissioner Letter to Localities; VDOT Presentations to MPOs; LAD Spring 2019 Newsletter</a:t>
            </a:r>
          </a:p>
          <a:p>
            <a:endParaRPr lang="en-US" sz="1000" dirty="0"/>
          </a:p>
          <a:p>
            <a:r>
              <a:rPr lang="en-US" sz="2600" dirty="0"/>
              <a:t>Local Assistance Division Impact: Transportation Alternatives</a:t>
            </a:r>
            <a:endParaRPr lang="en-US" sz="2200" dirty="0"/>
          </a:p>
          <a:p>
            <a:pPr lvl="1"/>
            <a:r>
              <a:rPr lang="en-US" sz="2200" dirty="0"/>
              <a:t>Impact TA Funding Categories Separately – TA Statewide and Population Areas</a:t>
            </a:r>
          </a:p>
          <a:p>
            <a:pPr lvl="1"/>
            <a:r>
              <a:rPr lang="en-US" sz="2200" dirty="0"/>
              <a:t>Strategies to Mitigate Impacts</a:t>
            </a:r>
          </a:p>
          <a:p>
            <a:endParaRPr lang="en-US" sz="2600" dirty="0"/>
          </a:p>
          <a:p>
            <a:endParaRPr lang="en-US" sz="2600" dirty="0"/>
          </a:p>
          <a:p>
            <a:endParaRPr lang="en-US" sz="2600" dirty="0"/>
          </a:p>
        </p:txBody>
      </p:sp>
      <p:sp>
        <p:nvSpPr>
          <p:cNvPr id="3" name="Slide Number Placeholder 2"/>
          <p:cNvSpPr>
            <a:spLocks noGrp="1"/>
          </p:cNvSpPr>
          <p:nvPr>
            <p:ph type="sldNum" idx="4294967295"/>
          </p:nvPr>
        </p:nvSpPr>
        <p:spPr/>
        <p:txBody>
          <a:bodyPr/>
          <a:lstStyle/>
          <a:p>
            <a:fld id="{00000000-1234-1234-1234-123412341234}" type="slidenum">
              <a:rPr lang="en-US" smtClean="0"/>
              <a:pPr/>
              <a:t>14</a:t>
            </a:fld>
            <a:endParaRPr lang="en-US" dirty="0"/>
          </a:p>
        </p:txBody>
      </p:sp>
      <p:sp>
        <p:nvSpPr>
          <p:cNvPr id="4" name="Title 3"/>
          <p:cNvSpPr>
            <a:spLocks noGrp="1"/>
          </p:cNvSpPr>
          <p:nvPr>
            <p:ph type="title"/>
          </p:nvPr>
        </p:nvSpPr>
        <p:spPr/>
        <p:txBody>
          <a:bodyPr>
            <a:normAutofit/>
          </a:bodyPr>
          <a:lstStyle/>
          <a:p>
            <a:pPr algn="ctr"/>
            <a:r>
              <a:rPr lang="en-US" sz="2800" dirty="0"/>
              <a:t>FAST Act Rescission </a:t>
            </a:r>
          </a:p>
        </p:txBody>
      </p:sp>
    </p:spTree>
    <p:extLst>
      <p:ext uri="{BB962C8B-B14F-4D97-AF65-F5344CB8AC3E}">
        <p14:creationId xmlns:p14="http://schemas.microsoft.com/office/powerpoint/2010/main" val="41777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4" name="Text Placeholder 3"/>
          <p:cNvSpPr>
            <a:spLocks noGrp="1"/>
          </p:cNvSpPr>
          <p:nvPr>
            <p:ph type="body" idx="1"/>
          </p:nvPr>
        </p:nvSpPr>
        <p:spPr/>
        <p:txBody>
          <a:bodyPr/>
          <a:lstStyle/>
          <a:p>
            <a:pPr marL="342900" lvl="0" indent="-342900" eaLnBrk="0" fontAlgn="base" hangingPunct="0">
              <a:lnSpc>
                <a:spcPct val="90000"/>
              </a:lnSpc>
              <a:spcBef>
                <a:spcPct val="20000"/>
              </a:spcBef>
              <a:spcAft>
                <a:spcPct val="0"/>
              </a:spcAft>
              <a:buClrTx/>
              <a:buSzTx/>
            </a:pPr>
            <a:r>
              <a:rPr lang="en-US" sz="2200" dirty="0">
                <a:solidFill>
                  <a:srgbClr val="000099"/>
                </a:solidFill>
                <a:ea typeface="ＭＳ Ｐゴシック"/>
                <a:cs typeface="+mn-cs"/>
              </a:rPr>
              <a:t>Eligibility Requirements for Maintenance Payments:</a:t>
            </a:r>
          </a:p>
          <a:p>
            <a:pPr marL="762000" lvl="1" indent="-304800" eaLnBrk="0" fontAlgn="base" hangingPunct="0">
              <a:lnSpc>
                <a:spcPct val="90000"/>
              </a:lnSpc>
              <a:spcBef>
                <a:spcPct val="20000"/>
              </a:spcBef>
              <a:spcAft>
                <a:spcPct val="0"/>
              </a:spcAft>
              <a:buClrTx/>
              <a:buSzTx/>
              <a:buFontTx/>
              <a:buChar char="–"/>
            </a:pPr>
            <a:r>
              <a:rPr lang="en-US" sz="2000" dirty="0">
                <a:solidFill>
                  <a:srgbClr val="FF6600"/>
                </a:solidFill>
                <a:ea typeface="ＭＳ Ｐゴシック"/>
              </a:rPr>
              <a:t>Urban street acceptance criteria established in Code Section 33.2-319</a:t>
            </a:r>
          </a:p>
          <a:p>
            <a:pPr marL="762000" lvl="1" indent="-304800" eaLnBrk="0" fontAlgn="base" hangingPunct="0">
              <a:lnSpc>
                <a:spcPct val="90000"/>
              </a:lnSpc>
              <a:spcBef>
                <a:spcPct val="20000"/>
              </a:spcBef>
              <a:spcAft>
                <a:spcPct val="0"/>
              </a:spcAft>
              <a:buClrTx/>
              <a:buSzTx/>
              <a:buFontTx/>
              <a:buChar char="–"/>
            </a:pPr>
            <a:r>
              <a:rPr lang="en-US" sz="2000" dirty="0">
                <a:solidFill>
                  <a:srgbClr val="FF6600"/>
                </a:solidFill>
                <a:ea typeface="ＭＳ Ｐゴシック"/>
              </a:rPr>
              <a:t>CTB approves mileage additions/ deletions</a:t>
            </a:r>
          </a:p>
          <a:p>
            <a:pPr marL="342900" lvl="0" indent="-342900" eaLnBrk="0" fontAlgn="base" hangingPunct="0">
              <a:lnSpc>
                <a:spcPct val="90000"/>
              </a:lnSpc>
              <a:spcBef>
                <a:spcPct val="20000"/>
              </a:spcBef>
              <a:spcAft>
                <a:spcPct val="0"/>
              </a:spcAft>
              <a:buClrTx/>
              <a:buSzTx/>
            </a:pPr>
            <a:r>
              <a:rPr lang="en-US" sz="2200" dirty="0">
                <a:solidFill>
                  <a:srgbClr val="000099"/>
                </a:solidFill>
                <a:ea typeface="ＭＳ Ｐゴシック"/>
                <a:cs typeface="+mn-cs"/>
              </a:rPr>
              <a:t>Payment - General</a:t>
            </a:r>
          </a:p>
          <a:p>
            <a:pPr marL="762000" lvl="1" indent="-304800" eaLnBrk="0" fontAlgn="base" hangingPunct="0">
              <a:lnSpc>
                <a:spcPct val="90000"/>
              </a:lnSpc>
              <a:spcBef>
                <a:spcPct val="20000"/>
              </a:spcBef>
              <a:spcAft>
                <a:spcPct val="0"/>
              </a:spcAft>
              <a:buClrTx/>
              <a:buSzTx/>
              <a:buFontTx/>
              <a:buChar char="–"/>
            </a:pPr>
            <a:r>
              <a:rPr lang="en-US" sz="2000" dirty="0">
                <a:solidFill>
                  <a:srgbClr val="FF6600"/>
                </a:solidFill>
                <a:ea typeface="ＭＳ Ｐゴシック"/>
              </a:rPr>
              <a:t>Payments based on moving lane miles (available to peak-hour traffic)</a:t>
            </a:r>
          </a:p>
          <a:p>
            <a:pPr marL="762000" lvl="1" indent="-304800" eaLnBrk="0" fontAlgn="base" hangingPunct="0">
              <a:lnSpc>
                <a:spcPct val="90000"/>
              </a:lnSpc>
              <a:spcBef>
                <a:spcPct val="20000"/>
              </a:spcBef>
              <a:spcAft>
                <a:spcPct val="0"/>
              </a:spcAft>
              <a:buClrTx/>
              <a:buSzTx/>
              <a:buFontTx/>
              <a:buChar char="–"/>
            </a:pPr>
            <a:r>
              <a:rPr lang="en-US" sz="2000" dirty="0">
                <a:solidFill>
                  <a:srgbClr val="FF6600"/>
                </a:solidFill>
                <a:ea typeface="ＭＳ Ｐゴシック"/>
              </a:rPr>
              <a:t>CTB approves payment amounts to localities</a:t>
            </a:r>
          </a:p>
          <a:p>
            <a:pPr marL="762000" lvl="1" indent="-304800" eaLnBrk="0" fontAlgn="base" hangingPunct="0">
              <a:lnSpc>
                <a:spcPct val="90000"/>
              </a:lnSpc>
              <a:spcBef>
                <a:spcPct val="20000"/>
              </a:spcBef>
              <a:spcAft>
                <a:spcPct val="0"/>
              </a:spcAft>
              <a:buClrTx/>
              <a:buSzTx/>
              <a:buFontTx/>
              <a:buChar char="–"/>
            </a:pPr>
            <a:r>
              <a:rPr lang="en-US" sz="2000" dirty="0">
                <a:solidFill>
                  <a:srgbClr val="FF6600"/>
                </a:solidFill>
                <a:ea typeface="ＭＳ Ｐゴシック"/>
              </a:rPr>
              <a:t>Localities annual growth rate is based upon the base rate of growth for VDOT’s maintenance program</a:t>
            </a:r>
          </a:p>
          <a:p>
            <a:pPr marL="762000" lvl="1" indent="-304800" eaLnBrk="0" fontAlgn="base" hangingPunct="0">
              <a:lnSpc>
                <a:spcPct val="90000"/>
              </a:lnSpc>
              <a:spcBef>
                <a:spcPct val="20000"/>
              </a:spcBef>
              <a:spcAft>
                <a:spcPct val="0"/>
              </a:spcAft>
              <a:buClrTx/>
              <a:buSzTx/>
              <a:buFontTx/>
              <a:buChar char="–"/>
            </a:pPr>
            <a:r>
              <a:rPr lang="en-US" sz="2000" dirty="0">
                <a:solidFill>
                  <a:srgbClr val="FF6600"/>
                </a:solidFill>
                <a:ea typeface="ＭＳ Ｐゴシック"/>
              </a:rPr>
              <a:t>Payments to localities made quarterly</a:t>
            </a:r>
          </a:p>
          <a:p>
            <a:pPr marL="0" lvl="1" indent="0" eaLnBrk="0" fontAlgn="base" hangingPunct="0">
              <a:lnSpc>
                <a:spcPct val="90000"/>
              </a:lnSpc>
              <a:spcBef>
                <a:spcPct val="20000"/>
              </a:spcBef>
              <a:spcAft>
                <a:spcPct val="0"/>
              </a:spcAft>
              <a:buClrTx/>
              <a:buSzTx/>
            </a:pPr>
            <a:r>
              <a:rPr lang="en-US" sz="2200" dirty="0">
                <a:solidFill>
                  <a:srgbClr val="000099"/>
                </a:solidFill>
                <a:ea typeface="ＭＳ Ｐゴシック"/>
              </a:rPr>
              <a:t>Payment Categories – Based on Functional Classifications</a:t>
            </a:r>
          </a:p>
          <a:p>
            <a:pPr marL="762000" lvl="1" indent="-304800" eaLnBrk="0" fontAlgn="base" hangingPunct="0">
              <a:lnSpc>
                <a:spcPct val="90000"/>
              </a:lnSpc>
              <a:spcBef>
                <a:spcPct val="20000"/>
              </a:spcBef>
              <a:spcAft>
                <a:spcPct val="0"/>
              </a:spcAft>
              <a:buClrTx/>
              <a:buSzTx/>
              <a:buFontTx/>
              <a:buAutoNum type="arabicPeriod"/>
            </a:pPr>
            <a:r>
              <a:rPr lang="en-US" sz="2000" dirty="0">
                <a:solidFill>
                  <a:srgbClr val="FF6600"/>
                </a:solidFill>
                <a:ea typeface="ＭＳ Ｐゴシック"/>
              </a:rPr>
              <a:t>Principal and Minor Arterial Roads </a:t>
            </a:r>
          </a:p>
          <a:p>
            <a:pPr marL="762000" lvl="1" indent="-304800" eaLnBrk="0" fontAlgn="base" hangingPunct="0">
              <a:lnSpc>
                <a:spcPct val="90000"/>
              </a:lnSpc>
              <a:spcBef>
                <a:spcPct val="20000"/>
              </a:spcBef>
              <a:spcAft>
                <a:spcPct val="0"/>
              </a:spcAft>
              <a:buClrTx/>
              <a:buSzTx/>
              <a:buFontTx/>
              <a:buAutoNum type="arabicPeriod"/>
            </a:pPr>
            <a:r>
              <a:rPr lang="en-US" sz="2000" dirty="0">
                <a:solidFill>
                  <a:srgbClr val="FF6600"/>
                </a:solidFill>
                <a:ea typeface="ＭＳ Ｐゴシック"/>
              </a:rPr>
              <a:t>Collector Roads and Local Streets</a:t>
            </a:r>
          </a:p>
          <a:p>
            <a:pPr marL="228600" indent="0">
              <a:buSzPct val="100000"/>
            </a:pPr>
            <a:endParaRPr lang="en-US" dirty="0">
              <a:solidFill>
                <a:srgbClr val="000099"/>
              </a:solidFill>
            </a:endParaRPr>
          </a:p>
        </p:txBody>
      </p:sp>
      <p:sp>
        <p:nvSpPr>
          <p:cNvPr id="2" name="Slide Number Placeholder 1"/>
          <p:cNvSpPr>
            <a:spLocks noGrp="1"/>
          </p:cNvSpPr>
          <p:nvPr>
            <p:ph type="sldNum" idx="4294967295"/>
          </p:nvPr>
        </p:nvSpPr>
        <p:spPr/>
        <p:txBody>
          <a:bodyPr/>
          <a:lstStyle/>
          <a:p>
            <a:fld id="{00000000-1234-1234-1234-123412341234}" type="slidenum">
              <a:rPr lang="en-US" smtClean="0"/>
              <a:pPr/>
              <a:t>15</a:t>
            </a:fld>
            <a:endParaRPr lang="en-US" dirty="0"/>
          </a:p>
        </p:txBody>
      </p:sp>
      <p:sp>
        <p:nvSpPr>
          <p:cNvPr id="316" name="Shape 316"/>
          <p:cNvSpPr txBox="1">
            <a:spLocks noGrp="1"/>
          </p:cNvSpPr>
          <p:nvPr>
            <p:ph type="title"/>
          </p:nvPr>
        </p:nvSpPr>
        <p:spPr>
          <a:xfrm>
            <a:off x="609600" y="533399"/>
            <a:ext cx="11176000" cy="764459"/>
          </a:xfrm>
          <a:prstGeom prst="rect">
            <a:avLst/>
          </a:prstGeom>
          <a:noFill/>
          <a:ln>
            <a:noFill/>
          </a:ln>
        </p:spPr>
        <p:txBody>
          <a:bodyPr spcFirstLastPara="1" wrap="square" lIns="91425" tIns="45700" rIns="91425" bIns="45700" anchor="ctr" anchorCtr="0">
            <a:noAutofit/>
          </a:bodyPr>
          <a:lstStyle/>
          <a:p>
            <a:pPr lvl="0" algn="ctr"/>
            <a:r>
              <a:rPr lang="en-US" sz="2800" dirty="0">
                <a:solidFill>
                  <a:srgbClr val="000099"/>
                </a:solidFill>
              </a:rPr>
              <a:t>Urban Maintenance Program Local Maintenance Payments</a:t>
            </a:r>
            <a:endParaRPr sz="3200" b="1" i="0" u="none" strike="noStrike" cap="none" dirty="0">
              <a:solidFill>
                <a:srgbClr val="000099"/>
              </a:solidFill>
              <a:sym typeface="Arial"/>
            </a:endParaRPr>
          </a:p>
        </p:txBody>
      </p:sp>
    </p:spTree>
    <p:extLst>
      <p:ext uri="{BB962C8B-B14F-4D97-AF65-F5344CB8AC3E}">
        <p14:creationId xmlns:p14="http://schemas.microsoft.com/office/powerpoint/2010/main" val="75825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4" name="Text Placeholder 3"/>
          <p:cNvSpPr>
            <a:spLocks noGrp="1"/>
          </p:cNvSpPr>
          <p:nvPr>
            <p:ph type="body" idx="1"/>
          </p:nvPr>
        </p:nvSpPr>
        <p:spPr>
          <a:xfrm>
            <a:off x="609600" y="1257585"/>
            <a:ext cx="11176000" cy="5038284"/>
          </a:xfrm>
        </p:spPr>
        <p:txBody>
          <a:bodyPr/>
          <a:lstStyle/>
          <a:p>
            <a:pPr>
              <a:buClr>
                <a:srgbClr val="000099"/>
              </a:buClr>
              <a:buSzPct val="100000"/>
              <a:buFont typeface="Arial" pitchFamily="34" charset="0"/>
              <a:buChar char="•"/>
            </a:pPr>
            <a:r>
              <a:rPr lang="en-US" sz="2400" b="0" dirty="0">
                <a:solidFill>
                  <a:srgbClr val="000099"/>
                </a:solidFill>
              </a:rPr>
              <a:t>Urban (84 Cities and Towns)</a:t>
            </a:r>
          </a:p>
          <a:p>
            <a:pPr lvl="1">
              <a:spcBef>
                <a:spcPts val="300"/>
              </a:spcBef>
              <a:buClr>
                <a:srgbClr val="FF3300"/>
              </a:buClr>
              <a:buSzPct val="100000"/>
              <a:buFont typeface="Wingdings" pitchFamily="2" charset="2"/>
              <a:buChar char="§"/>
            </a:pPr>
            <a:r>
              <a:rPr lang="en-US" b="0" i="1" u="sng" dirty="0">
                <a:solidFill>
                  <a:schemeClr val="accent2">
                    <a:lumMod val="75000"/>
                  </a:schemeClr>
                </a:solidFill>
              </a:rPr>
              <a:t>Overall Urban Budget</a:t>
            </a:r>
            <a:r>
              <a:rPr lang="en-US" b="0" dirty="0">
                <a:solidFill>
                  <a:schemeClr val="accent2">
                    <a:lumMod val="75000"/>
                  </a:schemeClr>
                </a:solidFill>
              </a:rPr>
              <a:t> ≈ $ 387M </a:t>
            </a:r>
          </a:p>
          <a:p>
            <a:pPr lvl="1">
              <a:spcBef>
                <a:spcPts val="300"/>
              </a:spcBef>
              <a:buClr>
                <a:srgbClr val="FF3300"/>
              </a:buClr>
              <a:buSzPct val="100000"/>
              <a:buFont typeface="Wingdings" pitchFamily="2" charset="2"/>
              <a:buChar char="§"/>
            </a:pPr>
            <a:r>
              <a:rPr lang="en-US" b="0" i="1" u="sng" dirty="0">
                <a:solidFill>
                  <a:schemeClr val="accent2">
                    <a:lumMod val="75000"/>
                  </a:schemeClr>
                </a:solidFill>
              </a:rPr>
              <a:t>Payment Rates:</a:t>
            </a:r>
          </a:p>
          <a:p>
            <a:pPr lvl="2">
              <a:buClr>
                <a:srgbClr val="000099"/>
              </a:buClr>
              <a:buFont typeface="Arial" pitchFamily="34" charset="0"/>
              <a:buChar char="•"/>
            </a:pPr>
            <a:r>
              <a:rPr lang="en-US" dirty="0">
                <a:solidFill>
                  <a:srgbClr val="000099"/>
                </a:solidFill>
              </a:rPr>
              <a:t>Principal and Minor Arterial Roads = $21,689 per lane mile</a:t>
            </a:r>
          </a:p>
          <a:p>
            <a:pPr lvl="2">
              <a:buClr>
                <a:srgbClr val="000099"/>
              </a:buClr>
              <a:buFont typeface="Arial" pitchFamily="34" charset="0"/>
              <a:buChar char="•"/>
            </a:pPr>
            <a:r>
              <a:rPr lang="en-US" dirty="0">
                <a:solidFill>
                  <a:srgbClr val="000099"/>
                </a:solidFill>
              </a:rPr>
              <a:t>Collector Roads and Local Streets = $12,735 per lane mile</a:t>
            </a:r>
          </a:p>
          <a:p>
            <a:pPr lvl="1">
              <a:spcBef>
                <a:spcPts val="300"/>
              </a:spcBef>
              <a:buClr>
                <a:srgbClr val="FF3300"/>
              </a:buClr>
              <a:buSzPct val="100000"/>
              <a:buFont typeface="Wingdings" pitchFamily="2" charset="2"/>
              <a:buChar char="§"/>
            </a:pPr>
            <a:r>
              <a:rPr lang="en-US" b="0" i="1" u="sng" dirty="0">
                <a:solidFill>
                  <a:schemeClr val="accent2">
                    <a:lumMod val="75000"/>
                  </a:schemeClr>
                </a:solidFill>
              </a:rPr>
              <a:t>Arterial Lane Miles:</a:t>
            </a:r>
            <a:r>
              <a:rPr lang="en-US" b="0" dirty="0">
                <a:solidFill>
                  <a:schemeClr val="accent2">
                    <a:lumMod val="75000"/>
                  </a:schemeClr>
                </a:solidFill>
              </a:rPr>
              <a:t>  5,968</a:t>
            </a:r>
          </a:p>
          <a:p>
            <a:pPr lvl="1">
              <a:spcBef>
                <a:spcPts val="300"/>
              </a:spcBef>
              <a:buClr>
                <a:srgbClr val="FF3300"/>
              </a:buClr>
              <a:buSzPct val="100000"/>
              <a:buFont typeface="Wingdings" pitchFamily="2" charset="2"/>
              <a:buChar char="§"/>
            </a:pPr>
            <a:r>
              <a:rPr lang="en-US" b="0" i="1" u="sng" dirty="0">
                <a:solidFill>
                  <a:schemeClr val="accent2">
                    <a:lumMod val="75000"/>
                  </a:schemeClr>
                </a:solidFill>
              </a:rPr>
              <a:t>Collector/ Local Miles:</a:t>
            </a:r>
            <a:r>
              <a:rPr lang="en-US" b="0" dirty="0">
                <a:solidFill>
                  <a:schemeClr val="accent2">
                    <a:lumMod val="75000"/>
                  </a:schemeClr>
                </a:solidFill>
              </a:rPr>
              <a:t> 20,184</a:t>
            </a:r>
          </a:p>
          <a:p>
            <a:pPr lvl="1">
              <a:spcBef>
                <a:spcPts val="300"/>
              </a:spcBef>
              <a:buClr>
                <a:srgbClr val="FF3300"/>
              </a:buClr>
              <a:buSzPct val="100000"/>
              <a:buFont typeface="Wingdings" pitchFamily="2" charset="2"/>
              <a:buChar char="§"/>
            </a:pPr>
            <a:r>
              <a:rPr lang="en-US" b="0" i="1" u="sng" dirty="0">
                <a:solidFill>
                  <a:schemeClr val="accent2">
                    <a:lumMod val="75000"/>
                  </a:schemeClr>
                </a:solidFill>
              </a:rPr>
              <a:t>FY20 Overweight Permit Fee Urban Distribution ≈ $179,780; Equivalent to $6.87 per lane mile</a:t>
            </a:r>
          </a:p>
          <a:p>
            <a:pPr indent="-225425">
              <a:buClr>
                <a:srgbClr val="000099"/>
              </a:buClr>
              <a:buSzPct val="100000"/>
              <a:buFont typeface="Arial" panose="020B0604020202020204" pitchFamily="34" charset="0"/>
              <a:buChar char="•"/>
            </a:pPr>
            <a:r>
              <a:rPr lang="en-US" sz="2400" b="0" dirty="0">
                <a:solidFill>
                  <a:srgbClr val="000099"/>
                </a:solidFill>
              </a:rPr>
              <a:t>Continue $1M to Chesapeake to address additional costs associated with movable bridges (payments began 2005)</a:t>
            </a:r>
          </a:p>
          <a:p>
            <a:pPr marL="685800" indent="-457200">
              <a:buSzPct val="100000"/>
              <a:buFont typeface="Arial" panose="020B0604020202020204" pitchFamily="34" charset="0"/>
              <a:buChar char="•"/>
            </a:pPr>
            <a:endParaRPr lang="en-US" dirty="0">
              <a:solidFill>
                <a:srgbClr val="000099"/>
              </a:solidFill>
            </a:endParaRPr>
          </a:p>
        </p:txBody>
      </p:sp>
      <p:sp>
        <p:nvSpPr>
          <p:cNvPr id="316" name="Shape 316"/>
          <p:cNvSpPr txBox="1">
            <a:spLocks noGrp="1"/>
          </p:cNvSpPr>
          <p:nvPr>
            <p:ph type="title"/>
          </p:nvPr>
        </p:nvSpPr>
        <p:spPr>
          <a:xfrm>
            <a:off x="609600" y="533399"/>
            <a:ext cx="11176000" cy="764459"/>
          </a:xfrm>
          <a:prstGeom prst="rect">
            <a:avLst/>
          </a:prstGeom>
          <a:noFill/>
          <a:ln>
            <a:noFill/>
          </a:ln>
        </p:spPr>
        <p:txBody>
          <a:bodyPr spcFirstLastPara="1" wrap="square" lIns="91425" tIns="45700" rIns="91425" bIns="45700" anchor="ctr" anchorCtr="0">
            <a:noAutofit/>
          </a:bodyPr>
          <a:lstStyle/>
          <a:p>
            <a:pPr lvl="0" algn="ctr"/>
            <a:r>
              <a:rPr lang="en-US" sz="2800" dirty="0">
                <a:solidFill>
                  <a:srgbClr val="000099"/>
                </a:solidFill>
              </a:rPr>
              <a:t>FY20 Urban Local Maintenance Payments</a:t>
            </a:r>
            <a:endParaRPr sz="3200" b="1" i="0" u="none" strike="noStrike" cap="none" dirty="0">
              <a:solidFill>
                <a:srgbClr val="000099"/>
              </a:solidFill>
              <a:sym typeface="Arial"/>
            </a:endParaRPr>
          </a:p>
        </p:txBody>
      </p:sp>
      <p:sp>
        <p:nvSpPr>
          <p:cNvPr id="317" name="Shape 317"/>
          <p:cNvSpPr txBox="1">
            <a:spLocks noGrp="1"/>
          </p:cNvSpPr>
          <p:nvPr>
            <p:ph type="ftr" idx="4294967295"/>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A5A5A5"/>
                </a:solidFill>
                <a:latin typeface="Arial"/>
                <a:ea typeface="Arial"/>
                <a:cs typeface="Arial"/>
                <a:sym typeface="Arial"/>
              </a:rPr>
              <a:t>Virginia Department of Transportation</a:t>
            </a:r>
            <a:endParaRPr sz="800" b="0" i="0" u="none" strike="noStrike" cap="none" dirty="0">
              <a:solidFill>
                <a:srgbClr val="A5A5A5"/>
              </a:solidFill>
              <a:latin typeface="Arial"/>
              <a:ea typeface="Arial"/>
              <a:cs typeface="Arial"/>
              <a:sym typeface="Arial"/>
            </a:endParaRPr>
          </a:p>
        </p:txBody>
      </p:sp>
    </p:spTree>
    <p:extLst>
      <p:ext uri="{BB962C8B-B14F-4D97-AF65-F5344CB8AC3E}">
        <p14:creationId xmlns:p14="http://schemas.microsoft.com/office/powerpoint/2010/main" val="29419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2955" y="1091821"/>
            <a:ext cx="11791666" cy="5227092"/>
          </a:xfrm>
        </p:spPr>
        <p:txBody>
          <a:bodyPr/>
          <a:lstStyle/>
          <a:p>
            <a:pPr marL="514350" indent="-285750">
              <a:buClr>
                <a:schemeClr val="bg2"/>
              </a:buClr>
              <a:buSzPct val="100000"/>
              <a:buFont typeface="Arial" panose="020B0604020202020204" pitchFamily="34" charset="0"/>
              <a:buChar char="•"/>
            </a:pPr>
            <a:r>
              <a:rPr lang="en-US" sz="2000" b="0" dirty="0">
                <a:solidFill>
                  <a:schemeClr val="tx2"/>
                </a:solidFill>
              </a:rPr>
              <a:t>This year’s maintenance payment rates are equal to last year’s rates</a:t>
            </a:r>
          </a:p>
          <a:p>
            <a:pPr marL="514350" indent="-285750">
              <a:buClr>
                <a:schemeClr val="bg2"/>
              </a:buClr>
              <a:buSzPct val="100000"/>
              <a:buFont typeface="Arial" panose="020B0604020202020204" pitchFamily="34" charset="0"/>
              <a:buChar char="•"/>
            </a:pPr>
            <a:r>
              <a:rPr lang="en-US" sz="2000" b="0" dirty="0">
                <a:solidFill>
                  <a:schemeClr val="tx2"/>
                </a:solidFill>
              </a:rPr>
              <a:t>There have been planned reductions in maintenance funding for the past three years.  As is practice, the same growth factor is applied to VDOT Maintenance and Locality Maintenance Payments.  The reductions planned in FY 2019 and 2020 were scaled back last year from the original plan. </a:t>
            </a:r>
          </a:p>
          <a:p>
            <a:pPr marL="514350" indent="-285750">
              <a:buClr>
                <a:schemeClr val="bg2"/>
              </a:buClr>
              <a:buSzPct val="100000"/>
              <a:buFont typeface="Arial" panose="020B0604020202020204" pitchFamily="34" charset="0"/>
              <a:buChar char="•"/>
            </a:pPr>
            <a:r>
              <a:rPr lang="en-US" sz="2000" b="0" dirty="0">
                <a:solidFill>
                  <a:schemeClr val="tx2"/>
                </a:solidFill>
              </a:rPr>
              <a:t>Initially presented to the CTB in January 2017, reductions were proposed to the Maintenance Program after applying CPI growth </a:t>
            </a:r>
          </a:p>
          <a:p>
            <a:pPr marL="971550" lvl="1" indent="-285750">
              <a:buClr>
                <a:schemeClr val="tx1"/>
              </a:buClr>
              <a:buSzPct val="100000"/>
              <a:buFont typeface="Arial" panose="020B0604020202020204" pitchFamily="34" charset="0"/>
              <a:buChar char="•"/>
            </a:pPr>
            <a:r>
              <a:rPr lang="en-US" sz="2000" b="0" dirty="0"/>
              <a:t>FY 2018 $25 million one-time</a:t>
            </a:r>
          </a:p>
          <a:p>
            <a:pPr marL="971550" lvl="1" indent="-285750">
              <a:buClr>
                <a:schemeClr val="tx1"/>
              </a:buClr>
              <a:buSzPct val="100000"/>
              <a:buFont typeface="Arial" panose="020B0604020202020204" pitchFamily="34" charset="0"/>
              <a:buChar char="•"/>
            </a:pPr>
            <a:r>
              <a:rPr lang="en-US" sz="2000" b="0" dirty="0"/>
              <a:t>FY 2019 $12 million one-time (reduced to $2.26M)</a:t>
            </a:r>
          </a:p>
          <a:p>
            <a:pPr marL="971550" lvl="1" indent="-285750">
              <a:buClr>
                <a:schemeClr val="tx1"/>
              </a:buClr>
              <a:buSzPct val="100000"/>
              <a:buFont typeface="Arial" panose="020B0604020202020204" pitchFamily="34" charset="0"/>
              <a:buChar char="•"/>
            </a:pPr>
            <a:r>
              <a:rPr lang="en-US" sz="2000" b="0" dirty="0"/>
              <a:t>FY 2020 $75 million base reduction (reduced to $67M)</a:t>
            </a:r>
          </a:p>
          <a:p>
            <a:pPr marL="514350" indent="-285750">
              <a:buClr>
                <a:schemeClr val="bg2"/>
              </a:buClr>
              <a:buSzPct val="100000"/>
              <a:buFont typeface="Arial" panose="020B0604020202020204" pitchFamily="34" charset="0"/>
              <a:buChar char="•"/>
            </a:pPr>
            <a:r>
              <a:rPr lang="en-US" sz="2000" b="0" dirty="0">
                <a:solidFill>
                  <a:schemeClr val="tx2"/>
                </a:solidFill>
              </a:rPr>
              <a:t>Adjustments were applied to the VDOT Maintenance Program and to City and County Street Maintenance Payments based on pro rata shares.</a:t>
            </a:r>
          </a:p>
          <a:p>
            <a:pPr marL="514350" indent="-285750">
              <a:buClr>
                <a:schemeClr val="bg2"/>
              </a:buClr>
              <a:buSzPct val="100000"/>
              <a:buFont typeface="Arial" panose="020B0604020202020204" pitchFamily="34" charset="0"/>
              <a:buChar char="•"/>
            </a:pPr>
            <a:r>
              <a:rPr lang="en-US" sz="2000" b="0" dirty="0">
                <a:solidFill>
                  <a:schemeClr val="tx2"/>
                </a:solidFill>
              </a:rPr>
              <a:t>Efforts have been made to lessen the impacts of these reductions which included an additional allocation in FY 2020 of $2,504,018 to normalize this year’s maintenance payment rates </a:t>
            </a:r>
          </a:p>
        </p:txBody>
      </p:sp>
      <p:sp>
        <p:nvSpPr>
          <p:cNvPr id="3" name="Title 2"/>
          <p:cNvSpPr>
            <a:spLocks noGrp="1"/>
          </p:cNvSpPr>
          <p:nvPr>
            <p:ph type="title"/>
          </p:nvPr>
        </p:nvSpPr>
        <p:spPr>
          <a:xfrm>
            <a:off x="609600" y="396923"/>
            <a:ext cx="11176000" cy="533400"/>
          </a:xfrm>
        </p:spPr>
        <p:txBody>
          <a:bodyPr>
            <a:normAutofit fontScale="90000"/>
          </a:bodyPr>
          <a:lstStyle/>
          <a:p>
            <a:pPr algn="ctr"/>
            <a:r>
              <a:rPr lang="en-US" dirty="0"/>
              <a:t>Local Maintenance Program Adjustment</a:t>
            </a:r>
          </a:p>
        </p:txBody>
      </p:sp>
    </p:spTree>
    <p:extLst>
      <p:ext uri="{BB962C8B-B14F-4D97-AF65-F5344CB8AC3E}">
        <p14:creationId xmlns:p14="http://schemas.microsoft.com/office/powerpoint/2010/main" val="7803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solidFill>
                  <a:schemeClr val="accent2">
                    <a:lumMod val="75000"/>
                  </a:schemeClr>
                </a:solidFill>
              </a:rPr>
              <a:t>A project was initiated in 2008, referred to as the Urban Conversion Project (UCP). </a:t>
            </a:r>
          </a:p>
          <a:p>
            <a:r>
              <a:rPr lang="en-US" dirty="0">
                <a:solidFill>
                  <a:schemeClr val="accent2">
                    <a:lumMod val="75000"/>
                  </a:schemeClr>
                </a:solidFill>
              </a:rPr>
              <a:t>The project was intended to replace a manual Urban Maintenance Inventory System (UMIS) and allow the urban street data to be georeferenced. Combining the VDOT Urban Maintenance Inventory System (UMIS) into a geospatial layer with a centerline dataset on the Roadway Network System.</a:t>
            </a:r>
          </a:p>
          <a:p>
            <a:r>
              <a:rPr lang="en-US" dirty="0">
                <a:solidFill>
                  <a:schemeClr val="accent2">
                    <a:lumMod val="75000"/>
                  </a:schemeClr>
                </a:solidFill>
              </a:rPr>
              <a:t>The UCP project was intended to correct defects that would make segments </a:t>
            </a:r>
            <a:r>
              <a:rPr lang="en-US" dirty="0" err="1">
                <a:solidFill>
                  <a:schemeClr val="accent2">
                    <a:lumMod val="75000"/>
                  </a:schemeClr>
                </a:solidFill>
              </a:rPr>
              <a:t>unmappable</a:t>
            </a:r>
            <a:r>
              <a:rPr lang="en-US" dirty="0">
                <a:solidFill>
                  <a:schemeClr val="accent2">
                    <a:lumMod val="75000"/>
                  </a:schemeClr>
                </a:solidFill>
              </a:rPr>
              <a:t>. The UCP project was completed in 2016.</a:t>
            </a:r>
          </a:p>
          <a:p>
            <a:r>
              <a:rPr lang="en-US" dirty="0">
                <a:solidFill>
                  <a:schemeClr val="accent2">
                    <a:lumMod val="75000"/>
                  </a:schemeClr>
                </a:solidFill>
              </a:rPr>
              <a:t>The RIMS Conversion project placed the segments on a public map. It was completed in 2018.</a:t>
            </a:r>
          </a:p>
          <a:p>
            <a:r>
              <a:rPr lang="en-US" dirty="0">
                <a:solidFill>
                  <a:schemeClr val="accent2">
                    <a:lumMod val="75000"/>
                  </a:schemeClr>
                </a:solidFill>
              </a:rPr>
              <a:t>We are now reaching the final stages of this effort. The remaining effort is focused on fixing the remaining segments whose mileage doesn’t match the GIS measured mileage, or those which were placed incorrectly.</a:t>
            </a:r>
          </a:p>
        </p:txBody>
      </p:sp>
      <p:sp>
        <p:nvSpPr>
          <p:cNvPr id="2" name="Title 1"/>
          <p:cNvSpPr>
            <a:spLocks noGrp="1"/>
          </p:cNvSpPr>
          <p:nvPr>
            <p:ph type="title"/>
          </p:nvPr>
        </p:nvSpPr>
        <p:spPr/>
        <p:txBody>
          <a:bodyPr/>
          <a:lstStyle/>
          <a:p>
            <a:pPr algn="ctr"/>
            <a:r>
              <a:rPr lang="en-US" sz="2800" dirty="0"/>
              <a:t>RIMS/UMIS </a:t>
            </a:r>
            <a:r>
              <a:rPr lang="en-US" sz="2800" dirty="0" err="1"/>
              <a:t>Georeferencing</a:t>
            </a:r>
            <a:r>
              <a:rPr lang="en-US" sz="2800" dirty="0"/>
              <a:t> Project Update</a:t>
            </a:r>
          </a:p>
        </p:txBody>
      </p:sp>
    </p:spTree>
    <p:extLst>
      <p:ext uri="{BB962C8B-B14F-4D97-AF65-F5344CB8AC3E}">
        <p14:creationId xmlns:p14="http://schemas.microsoft.com/office/powerpoint/2010/main" val="89260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97057" y="1152558"/>
            <a:ext cx="97978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7D3F973C-A8FB-4726-9A82-AA4992463DE4}" type="slidenum">
              <a:rPr lang="en-US" smtClean="0"/>
              <a:pPr>
                <a:defRPr/>
              </a:pPr>
              <a:t>19</a:t>
            </a:fld>
            <a:endParaRPr lang="en-US" dirty="0"/>
          </a:p>
        </p:txBody>
      </p:sp>
      <p:sp>
        <p:nvSpPr>
          <p:cNvPr id="4" name="Title 3"/>
          <p:cNvSpPr>
            <a:spLocks noGrp="1"/>
          </p:cNvSpPr>
          <p:nvPr>
            <p:ph type="title"/>
          </p:nvPr>
        </p:nvSpPr>
        <p:spPr/>
        <p:txBody>
          <a:bodyPr/>
          <a:lstStyle/>
          <a:p>
            <a:pPr algn="ctr"/>
            <a:r>
              <a:rPr lang="en-US" dirty="0"/>
              <a:t>Public UMIS Map</a:t>
            </a:r>
          </a:p>
        </p:txBody>
      </p:sp>
      <p:sp>
        <p:nvSpPr>
          <p:cNvPr id="5" name="Rectangle 4"/>
          <p:cNvSpPr/>
          <p:nvPr/>
        </p:nvSpPr>
        <p:spPr>
          <a:xfrm>
            <a:off x="152400" y="5896899"/>
            <a:ext cx="11887200" cy="400110"/>
          </a:xfrm>
          <a:prstGeom prst="rect">
            <a:avLst/>
          </a:prstGeom>
        </p:spPr>
        <p:txBody>
          <a:bodyPr wrap="square">
            <a:spAutoFit/>
          </a:bodyPr>
          <a:lstStyle/>
          <a:p>
            <a:r>
              <a:rPr lang="en-US" sz="2000" dirty="0">
                <a:hlinkClick r:id="rId4"/>
              </a:rPr>
              <a:t>http://vdot.maps.arcgis.com/apps/webappviewer/index.html?id=966db05d0c0744b389d7791b9fb987c8</a:t>
            </a:r>
            <a:endParaRPr lang="en-US" sz="2000" dirty="0"/>
          </a:p>
        </p:txBody>
      </p:sp>
    </p:spTree>
    <p:extLst>
      <p:ext uri="{BB962C8B-B14F-4D97-AF65-F5344CB8AC3E}">
        <p14:creationId xmlns:p14="http://schemas.microsoft.com/office/powerpoint/2010/main" val="291176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D707-A29F-884E-8438-6966B5E1998A}"/>
              </a:ext>
            </a:extLst>
          </p:cNvPr>
          <p:cNvSpPr>
            <a:spLocks noGrp="1"/>
          </p:cNvSpPr>
          <p:nvPr>
            <p:ph type="title"/>
          </p:nvPr>
        </p:nvSpPr>
        <p:spPr/>
        <p:txBody>
          <a:bodyPr/>
          <a:lstStyle/>
          <a:p>
            <a:r>
              <a:rPr lang="en-US" dirty="0"/>
              <a:t>VML Transportation Committee meeting</a:t>
            </a:r>
          </a:p>
        </p:txBody>
      </p:sp>
      <p:sp>
        <p:nvSpPr>
          <p:cNvPr id="3" name="Text Placeholder 2">
            <a:extLst>
              <a:ext uri="{FF2B5EF4-FFF2-40B4-BE49-F238E27FC236}">
                <a16:creationId xmlns:a16="http://schemas.microsoft.com/office/drawing/2014/main" id="{99C91D88-BB3C-FA4B-9537-E2FE39A15DE2}"/>
              </a:ext>
            </a:extLst>
          </p:cNvPr>
          <p:cNvSpPr>
            <a:spLocks noGrp="1"/>
          </p:cNvSpPr>
          <p:nvPr>
            <p:ph type="body" idx="1"/>
          </p:nvPr>
        </p:nvSpPr>
        <p:spPr/>
        <p:txBody>
          <a:bodyPr/>
          <a:lstStyle/>
          <a:p>
            <a:r>
              <a:rPr lang="en-US" dirty="0"/>
              <a:t>JULIE BROWN, DIRECTOR LAD</a:t>
            </a:r>
          </a:p>
          <a:p>
            <a:r>
              <a:rPr lang="en-US" dirty="0"/>
              <a:t>TODD HALACY, ASSISTANT DIVISION ADMINISTRATOR LAD</a:t>
            </a:r>
          </a:p>
          <a:p>
            <a:endParaRPr lang="en-US" dirty="0"/>
          </a:p>
        </p:txBody>
      </p:sp>
      <p:sp>
        <p:nvSpPr>
          <p:cNvPr id="5" name="Text Placeholder 4">
            <a:extLst>
              <a:ext uri="{FF2B5EF4-FFF2-40B4-BE49-F238E27FC236}">
                <a16:creationId xmlns:a16="http://schemas.microsoft.com/office/drawing/2014/main" id="{26B08F59-1431-2940-9A63-CA888CBE95C2}"/>
              </a:ext>
            </a:extLst>
          </p:cNvPr>
          <p:cNvSpPr>
            <a:spLocks noGrp="1"/>
          </p:cNvSpPr>
          <p:nvPr>
            <p:ph type="body" idx="11"/>
          </p:nvPr>
        </p:nvSpPr>
        <p:spPr/>
        <p:txBody>
          <a:bodyPr/>
          <a:lstStyle/>
          <a:p>
            <a:r>
              <a:rPr lang="en-US" dirty="0"/>
              <a:t>July 18, 2019</a:t>
            </a:r>
          </a:p>
          <a:p>
            <a:endParaRPr lang="en-US" dirty="0"/>
          </a:p>
        </p:txBody>
      </p:sp>
    </p:spTree>
    <p:extLst>
      <p:ext uri="{BB962C8B-B14F-4D97-AF65-F5344CB8AC3E}">
        <p14:creationId xmlns:p14="http://schemas.microsoft.com/office/powerpoint/2010/main" val="354654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09600" y="1257585"/>
            <a:ext cx="11176000" cy="49146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E5815"/>
              </a:buClr>
              <a:buSzPts val="2000"/>
              <a:buFont typeface="Arial"/>
              <a:buChar char="•"/>
            </a:pPr>
            <a:r>
              <a:rPr lang="en-US" sz="2000" b="1" i="0" u="none" strike="noStrike" cap="none" dirty="0">
                <a:solidFill>
                  <a:srgbClr val="FE5815"/>
                </a:solidFill>
                <a:latin typeface="Arial"/>
                <a:ea typeface="Arial"/>
                <a:cs typeface="Arial"/>
                <a:sym typeface="Arial"/>
              </a:rPr>
              <a:t>Accept applications on an annual basis to support pavement overlay, rehabilitation, or reconstruction projects</a:t>
            </a:r>
            <a:endParaRPr sz="2800" b="1" i="0" u="none" strike="noStrike" cap="none" dirty="0">
              <a:solidFill>
                <a:srgbClr val="FE5815"/>
              </a:solidFill>
              <a:latin typeface="Arial"/>
              <a:ea typeface="Arial"/>
              <a:cs typeface="Arial"/>
              <a:sym typeface="Arial"/>
            </a:endParaRPr>
          </a:p>
          <a:p>
            <a:pPr marL="742950" marR="0" lvl="1" indent="-285750" algn="l" rtl="0">
              <a:lnSpc>
                <a:spcPct val="100000"/>
              </a:lnSpc>
              <a:spcBef>
                <a:spcPts val="400"/>
              </a:spcBef>
              <a:spcAft>
                <a:spcPts val="0"/>
              </a:spcAft>
              <a:buClr>
                <a:srgbClr val="003C6C"/>
              </a:buClr>
              <a:buSzPts val="2000"/>
              <a:buFont typeface="Arial"/>
              <a:buChar char="•"/>
            </a:pPr>
            <a:r>
              <a:rPr lang="en-US" sz="2000" b="1" i="0" u="none" strike="noStrike" cap="none" dirty="0">
                <a:solidFill>
                  <a:schemeClr val="tx1"/>
                </a:solidFill>
                <a:latin typeface="Arial"/>
                <a:ea typeface="Arial"/>
                <a:cs typeface="Arial"/>
                <a:sym typeface="Arial"/>
              </a:rPr>
              <a:t>Maximum request of $1M per locality, per year</a:t>
            </a:r>
            <a:endParaRPr sz="2400" b="1" i="0" u="none" strike="noStrike" cap="none" dirty="0">
              <a:solidFill>
                <a:schemeClr val="tx1"/>
              </a:solidFill>
              <a:latin typeface="Arial"/>
              <a:ea typeface="Arial"/>
              <a:cs typeface="Arial"/>
              <a:sym typeface="Arial"/>
            </a:endParaRPr>
          </a:p>
          <a:p>
            <a:pPr marL="742950" marR="0" lvl="1" indent="-285750" algn="l" rtl="0">
              <a:lnSpc>
                <a:spcPct val="100000"/>
              </a:lnSpc>
              <a:spcBef>
                <a:spcPts val="400"/>
              </a:spcBef>
              <a:spcAft>
                <a:spcPts val="0"/>
              </a:spcAft>
              <a:buClr>
                <a:srgbClr val="003C6C"/>
              </a:buClr>
              <a:buSzPts val="2000"/>
              <a:buFont typeface="Arial"/>
              <a:buChar char="•"/>
            </a:pPr>
            <a:r>
              <a:rPr lang="en-US" sz="2000" b="1" i="0" u="none" strike="noStrike" cap="none" dirty="0">
                <a:solidFill>
                  <a:schemeClr val="tx1"/>
                </a:solidFill>
                <a:latin typeface="Arial"/>
                <a:ea typeface="Arial"/>
                <a:cs typeface="Arial"/>
                <a:sym typeface="Arial"/>
              </a:rPr>
              <a:t>Roadway must have Combined Condition Index (CCI) rating of less than 60</a:t>
            </a:r>
            <a:endParaRPr sz="2400" b="1" i="0" u="none" strike="noStrike" cap="none" dirty="0">
              <a:solidFill>
                <a:schemeClr val="tx1"/>
              </a:solidFill>
              <a:latin typeface="Arial"/>
              <a:ea typeface="Arial"/>
              <a:cs typeface="Arial"/>
              <a:sym typeface="Arial"/>
            </a:endParaRPr>
          </a:p>
          <a:p>
            <a:pPr marL="742950" marR="0" lvl="1" indent="-285750" algn="l" rtl="0">
              <a:lnSpc>
                <a:spcPct val="100000"/>
              </a:lnSpc>
              <a:spcBef>
                <a:spcPts val="400"/>
              </a:spcBef>
              <a:spcAft>
                <a:spcPts val="0"/>
              </a:spcAft>
              <a:buClr>
                <a:srgbClr val="003C6C"/>
              </a:buClr>
              <a:buSzPts val="2000"/>
              <a:buFont typeface="Arial"/>
              <a:buChar char="•"/>
            </a:pPr>
            <a:r>
              <a:rPr lang="en-US" sz="2000" b="1" i="0" u="none" strike="noStrike" cap="none" dirty="0">
                <a:solidFill>
                  <a:schemeClr val="tx1"/>
                </a:solidFill>
                <a:latin typeface="Arial"/>
                <a:ea typeface="Arial"/>
                <a:cs typeface="Arial"/>
                <a:sym typeface="Arial"/>
              </a:rPr>
              <a:t>Projects must be advertised within 6 months of allocation</a:t>
            </a:r>
            <a:endParaRPr sz="2400" b="1" i="0" u="none" strike="noStrike" cap="none" dirty="0">
              <a:solidFill>
                <a:schemeClr val="tx1"/>
              </a:solidFill>
              <a:latin typeface="Arial"/>
              <a:ea typeface="Arial"/>
              <a:cs typeface="Arial"/>
              <a:sym typeface="Arial"/>
            </a:endParaRPr>
          </a:p>
          <a:p>
            <a:pPr marL="742950" marR="0" lvl="1" indent="-285750" algn="l" rtl="0">
              <a:lnSpc>
                <a:spcPct val="100000"/>
              </a:lnSpc>
              <a:spcBef>
                <a:spcPts val="400"/>
              </a:spcBef>
              <a:spcAft>
                <a:spcPts val="0"/>
              </a:spcAft>
              <a:buClr>
                <a:srgbClr val="003C6C"/>
              </a:buClr>
              <a:buSzPts val="2000"/>
              <a:buFont typeface="Arial"/>
              <a:buChar char="•"/>
            </a:pPr>
            <a:r>
              <a:rPr lang="en-US" sz="2000" b="1" i="0" u="none" strike="noStrike" cap="none" dirty="0">
                <a:solidFill>
                  <a:schemeClr val="tx1"/>
                </a:solidFill>
                <a:latin typeface="Arial"/>
                <a:ea typeface="Arial"/>
                <a:cs typeface="Arial"/>
                <a:sym typeface="Arial"/>
              </a:rPr>
              <a:t>Maintenance of Effort Certification required</a:t>
            </a:r>
            <a:endParaRPr sz="2400" b="1" i="0" u="none" strike="noStrike" cap="none" dirty="0">
              <a:solidFill>
                <a:schemeClr val="tx1"/>
              </a:solidFill>
              <a:latin typeface="Arial"/>
              <a:ea typeface="Arial"/>
              <a:cs typeface="Arial"/>
              <a:sym typeface="Arial"/>
            </a:endParaRPr>
          </a:p>
          <a:p>
            <a:pPr marL="342900" marR="0" lvl="0" indent="-342900" algn="l" rtl="0">
              <a:lnSpc>
                <a:spcPct val="100000"/>
              </a:lnSpc>
              <a:spcBef>
                <a:spcPts val="400"/>
              </a:spcBef>
              <a:spcAft>
                <a:spcPts val="0"/>
              </a:spcAft>
              <a:buClr>
                <a:srgbClr val="FE5815"/>
              </a:buClr>
              <a:buSzPts val="2000"/>
              <a:buFont typeface="Arial"/>
              <a:buChar char="•"/>
            </a:pPr>
            <a:r>
              <a:rPr lang="en-US" sz="2000" b="1" i="0" u="none" strike="noStrike" cap="none" dirty="0">
                <a:solidFill>
                  <a:srgbClr val="FE5815"/>
                </a:solidFill>
                <a:latin typeface="Arial"/>
                <a:ea typeface="Arial"/>
                <a:cs typeface="Arial"/>
                <a:sym typeface="Arial"/>
              </a:rPr>
              <a:t>Prioritize projects for funding based on technical score that considers pavement condition, traffic volume, and past expenditures</a:t>
            </a:r>
            <a:endParaRPr sz="2800" b="1" i="0" u="none" strike="noStrike" cap="none" dirty="0">
              <a:solidFill>
                <a:srgbClr val="FE5815"/>
              </a:solidFill>
              <a:latin typeface="Arial"/>
              <a:ea typeface="Arial"/>
              <a:cs typeface="Arial"/>
              <a:sym typeface="Arial"/>
            </a:endParaRPr>
          </a:p>
          <a:p>
            <a:pPr marL="742950" marR="0" lvl="1" indent="-285750" algn="l" rtl="0">
              <a:lnSpc>
                <a:spcPct val="100000"/>
              </a:lnSpc>
              <a:spcBef>
                <a:spcPts val="400"/>
              </a:spcBef>
              <a:spcAft>
                <a:spcPts val="0"/>
              </a:spcAft>
              <a:buClr>
                <a:srgbClr val="003C6C"/>
              </a:buClr>
              <a:buSzPts val="2000"/>
              <a:buFont typeface="Arial"/>
              <a:buChar char="•"/>
            </a:pPr>
            <a:r>
              <a:rPr lang="en-US" sz="2000" b="1" i="0" u="none" strike="noStrike" cap="none" dirty="0">
                <a:solidFill>
                  <a:schemeClr val="tx1"/>
                </a:solidFill>
                <a:latin typeface="Arial"/>
                <a:ea typeface="Arial"/>
                <a:cs typeface="Arial"/>
                <a:sym typeface="Arial"/>
              </a:rPr>
              <a:t>Pavement condition (CCI) – 45%</a:t>
            </a:r>
            <a:endParaRPr sz="2400" b="1" i="0" u="none" strike="noStrike" cap="none" dirty="0">
              <a:solidFill>
                <a:schemeClr val="tx1"/>
              </a:solidFill>
              <a:latin typeface="Arial"/>
              <a:ea typeface="Arial"/>
              <a:cs typeface="Arial"/>
              <a:sym typeface="Arial"/>
            </a:endParaRPr>
          </a:p>
          <a:p>
            <a:pPr marL="742950" marR="0" lvl="1" indent="-285750" algn="l" rtl="0">
              <a:lnSpc>
                <a:spcPct val="100000"/>
              </a:lnSpc>
              <a:spcBef>
                <a:spcPts val="400"/>
              </a:spcBef>
              <a:spcAft>
                <a:spcPts val="0"/>
              </a:spcAft>
              <a:buClr>
                <a:srgbClr val="003C6C"/>
              </a:buClr>
              <a:buSzPts val="2000"/>
              <a:buFont typeface="Arial"/>
              <a:buChar char="•"/>
            </a:pPr>
            <a:r>
              <a:rPr lang="en-US" sz="2000" b="1" i="0" u="none" strike="noStrike" cap="none" dirty="0">
                <a:solidFill>
                  <a:schemeClr val="tx1"/>
                </a:solidFill>
                <a:latin typeface="Arial"/>
                <a:ea typeface="Arial"/>
                <a:cs typeface="Arial"/>
                <a:sym typeface="Arial"/>
              </a:rPr>
              <a:t>On the National Highway System (NHS) – 10%</a:t>
            </a:r>
            <a:endParaRPr sz="2400" b="1" i="0" u="none" strike="noStrike" cap="none" dirty="0">
              <a:solidFill>
                <a:schemeClr val="tx1"/>
              </a:solidFill>
              <a:latin typeface="Arial"/>
              <a:ea typeface="Arial"/>
              <a:cs typeface="Arial"/>
              <a:sym typeface="Arial"/>
            </a:endParaRPr>
          </a:p>
          <a:p>
            <a:pPr marL="742950" marR="0" lvl="1" indent="-285750" algn="l" rtl="0">
              <a:lnSpc>
                <a:spcPct val="100000"/>
              </a:lnSpc>
              <a:spcBef>
                <a:spcPts val="400"/>
              </a:spcBef>
              <a:spcAft>
                <a:spcPts val="0"/>
              </a:spcAft>
              <a:buClr>
                <a:srgbClr val="003C6C"/>
              </a:buClr>
              <a:buSzPts val="2000"/>
              <a:buFont typeface="Arial"/>
              <a:buChar char="•"/>
            </a:pPr>
            <a:r>
              <a:rPr lang="en-US" sz="2000" b="1" i="0" u="none" strike="noStrike" cap="none" dirty="0">
                <a:solidFill>
                  <a:schemeClr val="tx1"/>
                </a:solidFill>
                <a:latin typeface="Arial"/>
                <a:ea typeface="Arial"/>
                <a:cs typeface="Arial"/>
                <a:sym typeface="Arial"/>
              </a:rPr>
              <a:t>Traffic volume – 30%</a:t>
            </a:r>
            <a:endParaRPr sz="2400" b="1" i="0" u="none" strike="noStrike" cap="none" dirty="0">
              <a:solidFill>
                <a:schemeClr val="tx1"/>
              </a:solidFill>
              <a:latin typeface="Arial"/>
              <a:ea typeface="Arial"/>
              <a:cs typeface="Arial"/>
              <a:sym typeface="Arial"/>
            </a:endParaRPr>
          </a:p>
          <a:p>
            <a:pPr marL="742950" marR="0" lvl="1" indent="-285750" algn="l" rtl="0">
              <a:lnSpc>
                <a:spcPct val="100000"/>
              </a:lnSpc>
              <a:spcBef>
                <a:spcPts val="400"/>
              </a:spcBef>
              <a:spcAft>
                <a:spcPts val="0"/>
              </a:spcAft>
              <a:buClr>
                <a:srgbClr val="003C6C"/>
              </a:buClr>
              <a:buSzPts val="2000"/>
              <a:buFont typeface="Arial"/>
              <a:buChar char="•"/>
            </a:pPr>
            <a:r>
              <a:rPr lang="en-US" sz="2000" b="1" i="0" u="none" strike="noStrike" cap="none" dirty="0">
                <a:solidFill>
                  <a:schemeClr val="tx1"/>
                </a:solidFill>
                <a:latin typeface="Arial"/>
                <a:ea typeface="Arial"/>
                <a:cs typeface="Arial"/>
                <a:sym typeface="Arial"/>
              </a:rPr>
              <a:t>Prior expenditures – 15%</a:t>
            </a:r>
            <a:endParaRPr sz="2400" b="1" i="0" u="none" strike="noStrike" cap="none" dirty="0">
              <a:solidFill>
                <a:schemeClr val="tx1"/>
              </a:solidFill>
              <a:latin typeface="Arial"/>
              <a:ea typeface="Arial"/>
              <a:cs typeface="Arial"/>
              <a:sym typeface="Arial"/>
            </a:endParaRPr>
          </a:p>
          <a:p>
            <a:pPr marL="342900" marR="0" lvl="0" indent="-342900" algn="l" rtl="0">
              <a:lnSpc>
                <a:spcPct val="100000"/>
              </a:lnSpc>
              <a:spcBef>
                <a:spcPts val="400"/>
              </a:spcBef>
              <a:spcAft>
                <a:spcPts val="0"/>
              </a:spcAft>
              <a:buClr>
                <a:srgbClr val="FE5815"/>
              </a:buClr>
              <a:buSzPts val="2000"/>
              <a:buFont typeface="Arial"/>
              <a:buChar char="•"/>
            </a:pPr>
            <a:r>
              <a:rPr lang="en-US" sz="2000" b="1" i="0" u="none" strike="noStrike" cap="none" dirty="0">
                <a:solidFill>
                  <a:srgbClr val="FE5815"/>
                </a:solidFill>
                <a:latin typeface="Arial"/>
                <a:ea typeface="Arial"/>
                <a:cs typeface="Arial"/>
                <a:sym typeface="Arial"/>
              </a:rPr>
              <a:t>Same criteria used to select projects for CTB Formula and State of Good Repair funding</a:t>
            </a:r>
          </a:p>
          <a:p>
            <a:pPr marL="342900" marR="0" lvl="0" indent="-342900" algn="l" rtl="0">
              <a:lnSpc>
                <a:spcPct val="100000"/>
              </a:lnSpc>
              <a:spcBef>
                <a:spcPts val="400"/>
              </a:spcBef>
              <a:spcAft>
                <a:spcPts val="0"/>
              </a:spcAft>
              <a:buClr>
                <a:srgbClr val="FE5815"/>
              </a:buClr>
              <a:buSzPts val="2000"/>
              <a:buFont typeface="Arial"/>
              <a:buChar char="•"/>
            </a:pPr>
            <a:r>
              <a:rPr lang="en-US" sz="2000" dirty="0"/>
              <a:t>The SGR local program is currently exempt from the federal process until FY2021</a:t>
            </a:r>
            <a:endParaRPr sz="2800" b="1" i="0" u="none" strike="noStrike" cap="none" dirty="0">
              <a:solidFill>
                <a:srgbClr val="FE5815"/>
              </a:solidFill>
              <a:latin typeface="Arial"/>
              <a:ea typeface="Arial"/>
              <a:cs typeface="Arial"/>
              <a:sym typeface="Arial"/>
            </a:endParaRPr>
          </a:p>
          <a:p>
            <a:pPr marL="342900" marR="0" lvl="0" indent="-342900" algn="l" rtl="0">
              <a:lnSpc>
                <a:spcPct val="100000"/>
              </a:lnSpc>
              <a:spcBef>
                <a:spcPts val="560"/>
              </a:spcBef>
              <a:spcAft>
                <a:spcPts val="0"/>
              </a:spcAft>
              <a:buClr>
                <a:srgbClr val="000000"/>
              </a:buClr>
              <a:buSzPts val="1400"/>
              <a:buFont typeface="Arial"/>
              <a:buNone/>
            </a:pPr>
            <a:endParaRPr sz="2800" b="1" i="0" u="none" strike="noStrike" cap="none" dirty="0">
              <a:solidFill>
                <a:srgbClr val="FE5815"/>
              </a:solidFill>
              <a:latin typeface="Arial"/>
              <a:ea typeface="Arial"/>
              <a:cs typeface="Arial"/>
              <a:sym typeface="Arial"/>
            </a:endParaRPr>
          </a:p>
        </p:txBody>
      </p:sp>
      <p:sp>
        <p:nvSpPr>
          <p:cNvPr id="316" name="Shape 3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800" b="1" i="0" u="none" strike="noStrike" cap="none" dirty="0">
                <a:solidFill>
                  <a:schemeClr val="tx1"/>
                </a:solidFill>
                <a:latin typeface="Arial"/>
                <a:ea typeface="Arial"/>
                <a:cs typeface="Arial"/>
                <a:sym typeface="Arial"/>
              </a:rPr>
              <a:t>State of </a:t>
            </a:r>
            <a:r>
              <a:rPr lang="en-US" sz="2800" dirty="0">
                <a:solidFill>
                  <a:schemeClr val="tx1"/>
                </a:solidFill>
              </a:rPr>
              <a:t>Good Repair (SGR)/</a:t>
            </a:r>
            <a:r>
              <a:rPr lang="en-US" sz="2800" b="1" i="0" u="none" strike="noStrike" cap="none" dirty="0">
                <a:solidFill>
                  <a:schemeClr val="tx1"/>
                </a:solidFill>
                <a:latin typeface="Arial"/>
                <a:ea typeface="Arial"/>
                <a:cs typeface="Arial"/>
                <a:sym typeface="Arial"/>
              </a:rPr>
              <a:t>Primary Extension Paving     Program Criteria</a:t>
            </a:r>
            <a:endParaRPr sz="3200" b="1" i="0" u="none" strike="noStrike" cap="none" dirty="0">
              <a:solidFill>
                <a:schemeClr val="tx1"/>
              </a:solidFill>
              <a:latin typeface="Arial"/>
              <a:ea typeface="Arial"/>
              <a:cs typeface="Arial"/>
              <a:sym typeface="Arial"/>
            </a:endParaRPr>
          </a:p>
        </p:txBody>
      </p:sp>
      <p:sp>
        <p:nvSpPr>
          <p:cNvPr id="317" name="Shape 317"/>
          <p:cNvSpPr txBox="1">
            <a:spLocks noGrp="1"/>
          </p:cNvSpPr>
          <p:nvPr>
            <p:ph type="ftr" idx="4294967295"/>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A5A5A5"/>
                </a:solidFill>
                <a:latin typeface="Arial"/>
                <a:ea typeface="Arial"/>
                <a:cs typeface="Arial"/>
                <a:sym typeface="Arial"/>
              </a:rPr>
              <a:t>Virginia Department of Transportation</a:t>
            </a:r>
            <a:endParaRPr sz="800" b="0" i="0" u="none" strike="noStrike" cap="none" dirty="0">
              <a:solidFill>
                <a:srgbClr val="A5A5A5"/>
              </a:solidFill>
              <a:latin typeface="Arial"/>
              <a:ea typeface="Arial"/>
              <a:cs typeface="Arial"/>
              <a:sym typeface="Arial"/>
            </a:endParaRPr>
          </a:p>
        </p:txBody>
      </p:sp>
    </p:spTree>
    <p:extLst>
      <p:ext uri="{BB962C8B-B14F-4D97-AF65-F5344CB8AC3E}">
        <p14:creationId xmlns:p14="http://schemas.microsoft.com/office/powerpoint/2010/main" val="187855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762000" y="1295400"/>
            <a:ext cx="111760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Char char="•"/>
            </a:pPr>
            <a:r>
              <a:rPr lang="en-US" sz="2400" b="1" i="0" u="none" strike="noStrike" cap="none" dirty="0">
                <a:solidFill>
                  <a:schemeClr val="accent2">
                    <a:lumMod val="75000"/>
                  </a:schemeClr>
                </a:solidFill>
                <a:latin typeface="Arial"/>
                <a:ea typeface="Arial"/>
                <a:cs typeface="Arial"/>
                <a:sym typeface="Arial"/>
              </a:rPr>
              <a:t>Call for applications on November 1, 2018</a:t>
            </a:r>
            <a:endParaRPr sz="2800" b="1" i="0" u="none" strike="noStrike" cap="none" dirty="0">
              <a:solidFill>
                <a:schemeClr val="accent2">
                  <a:lumMod val="75000"/>
                </a:schemeClr>
              </a:solidFill>
              <a:latin typeface="Arial"/>
              <a:ea typeface="Arial"/>
              <a:cs typeface="Arial"/>
              <a:sym typeface="Arial"/>
            </a:endParaRPr>
          </a:p>
          <a:p>
            <a:pPr marL="342900" marR="0" lvl="0" indent="-342900" algn="l" rtl="0">
              <a:lnSpc>
                <a:spcPct val="100000"/>
              </a:lnSpc>
              <a:spcBef>
                <a:spcPts val="480"/>
              </a:spcBef>
              <a:spcAft>
                <a:spcPts val="0"/>
              </a:spcAft>
              <a:buClr>
                <a:schemeClr val="dk2"/>
              </a:buClr>
              <a:buSzPts val="2400"/>
              <a:buFont typeface="Arial"/>
              <a:buChar char="•"/>
            </a:pPr>
            <a:r>
              <a:rPr lang="en-US" sz="2400" b="1" i="0" u="none" strike="noStrike" cap="none" dirty="0">
                <a:solidFill>
                  <a:schemeClr val="accent2">
                    <a:lumMod val="75000"/>
                  </a:schemeClr>
                </a:solidFill>
                <a:latin typeface="Arial"/>
                <a:ea typeface="Arial"/>
                <a:cs typeface="Arial"/>
                <a:sym typeface="Arial"/>
              </a:rPr>
              <a:t>All applications due by January </a:t>
            </a:r>
            <a:r>
              <a:rPr lang="en-US" sz="2400" dirty="0">
                <a:solidFill>
                  <a:schemeClr val="accent2">
                    <a:lumMod val="75000"/>
                  </a:schemeClr>
                </a:solidFill>
              </a:rPr>
              <a:t>7</a:t>
            </a:r>
            <a:r>
              <a:rPr lang="en-US" sz="2400" b="1" i="0" u="none" strike="noStrike" cap="none" dirty="0">
                <a:solidFill>
                  <a:schemeClr val="accent2">
                    <a:lumMod val="75000"/>
                  </a:schemeClr>
                </a:solidFill>
                <a:latin typeface="Arial"/>
                <a:ea typeface="Arial"/>
                <a:cs typeface="Arial"/>
                <a:sym typeface="Arial"/>
              </a:rPr>
              <a:t>, 2019</a:t>
            </a:r>
            <a:endParaRPr sz="2800" b="1" i="0" u="none" strike="noStrike" cap="none" dirty="0">
              <a:solidFill>
                <a:schemeClr val="accent2">
                  <a:lumMod val="75000"/>
                </a:schemeClr>
              </a:solidFill>
              <a:latin typeface="Arial"/>
              <a:ea typeface="Arial"/>
              <a:cs typeface="Arial"/>
              <a:sym typeface="Arial"/>
            </a:endParaRPr>
          </a:p>
          <a:p>
            <a:pPr marL="342900" marR="0" lvl="0" indent="-342900" algn="l" rtl="0">
              <a:lnSpc>
                <a:spcPct val="100000"/>
              </a:lnSpc>
              <a:spcBef>
                <a:spcPts val="480"/>
              </a:spcBef>
              <a:spcAft>
                <a:spcPts val="0"/>
              </a:spcAft>
              <a:buClr>
                <a:schemeClr val="dk2"/>
              </a:buClr>
              <a:buSzPts val="2400"/>
              <a:buFont typeface="Arial"/>
              <a:buChar char="•"/>
            </a:pPr>
            <a:r>
              <a:rPr lang="en-US" sz="2400" b="1" i="0" u="none" strike="noStrike" cap="none" dirty="0">
                <a:solidFill>
                  <a:schemeClr val="accent2">
                    <a:lumMod val="75000"/>
                  </a:schemeClr>
                </a:solidFill>
                <a:latin typeface="Arial"/>
                <a:ea typeface="Arial"/>
                <a:cs typeface="Arial"/>
                <a:sym typeface="Arial"/>
              </a:rPr>
              <a:t>Second year applications were entered using VDOT’s Smart Portal</a:t>
            </a:r>
            <a:endParaRPr sz="2400" b="1" i="0" u="none" strike="noStrike" cap="none" dirty="0">
              <a:solidFill>
                <a:schemeClr val="accent2">
                  <a:lumMod val="75000"/>
                </a:schemeClr>
              </a:solidFill>
              <a:latin typeface="Arial"/>
              <a:ea typeface="Arial"/>
              <a:cs typeface="Arial"/>
              <a:sym typeface="Arial"/>
            </a:endParaRPr>
          </a:p>
          <a:p>
            <a:pPr marL="342900" marR="0" lvl="0" indent="-342900" algn="l" rtl="0">
              <a:lnSpc>
                <a:spcPct val="100000"/>
              </a:lnSpc>
              <a:spcBef>
                <a:spcPts val="480"/>
              </a:spcBef>
              <a:spcAft>
                <a:spcPts val="0"/>
              </a:spcAft>
              <a:buClr>
                <a:schemeClr val="dk2"/>
              </a:buClr>
              <a:buSzPts val="2400"/>
              <a:buFont typeface="Arial"/>
              <a:buChar char="•"/>
            </a:pPr>
            <a:r>
              <a:rPr lang="en-US" sz="2400" b="1" i="0" u="none" strike="noStrike" cap="none" dirty="0">
                <a:solidFill>
                  <a:schemeClr val="accent2">
                    <a:lumMod val="75000"/>
                  </a:schemeClr>
                </a:solidFill>
                <a:latin typeface="Arial"/>
                <a:ea typeface="Arial"/>
                <a:cs typeface="Arial"/>
                <a:sym typeface="Arial"/>
              </a:rPr>
              <a:t>Scored 122 applications with requests over $30.3M </a:t>
            </a:r>
            <a:endParaRPr sz="2800" b="1" i="0" u="none" strike="noStrike" cap="none" dirty="0">
              <a:solidFill>
                <a:schemeClr val="accent2">
                  <a:lumMod val="75000"/>
                </a:schemeClr>
              </a:solidFill>
              <a:latin typeface="Arial"/>
              <a:ea typeface="Arial"/>
              <a:cs typeface="Arial"/>
              <a:sym typeface="Arial"/>
            </a:endParaRPr>
          </a:p>
          <a:p>
            <a:pPr marL="342900" marR="0" lvl="0" indent="-342900" algn="l" rtl="0">
              <a:lnSpc>
                <a:spcPct val="100000"/>
              </a:lnSpc>
              <a:spcBef>
                <a:spcPts val="480"/>
              </a:spcBef>
              <a:spcAft>
                <a:spcPts val="0"/>
              </a:spcAft>
              <a:buClr>
                <a:schemeClr val="dk2"/>
              </a:buClr>
              <a:buSzPts val="2400"/>
              <a:buFont typeface="Arial"/>
              <a:buChar char="•"/>
            </a:pPr>
            <a:r>
              <a:rPr lang="en-US" sz="2400" b="1" i="0" u="none" strike="noStrike" cap="none" dirty="0">
                <a:solidFill>
                  <a:schemeClr val="accent2">
                    <a:lumMod val="75000"/>
                  </a:schemeClr>
                </a:solidFill>
                <a:latin typeface="Arial"/>
                <a:ea typeface="Arial"/>
                <a:cs typeface="Arial"/>
                <a:sym typeface="Arial"/>
              </a:rPr>
              <a:t>Applications received from 45 localities representing all 9 districts</a:t>
            </a:r>
            <a:endParaRPr sz="2800" b="1" i="0" u="none" strike="noStrike" cap="none" dirty="0">
              <a:solidFill>
                <a:schemeClr val="accent2">
                  <a:lumMod val="75000"/>
                </a:schemeClr>
              </a:solidFill>
              <a:latin typeface="Arial"/>
              <a:ea typeface="Arial"/>
              <a:cs typeface="Arial"/>
              <a:sym typeface="Arial"/>
            </a:endParaRPr>
          </a:p>
          <a:p>
            <a:pPr marL="342900" marR="0" lvl="0" indent="-342900" algn="l" rtl="0">
              <a:lnSpc>
                <a:spcPct val="100000"/>
              </a:lnSpc>
              <a:spcBef>
                <a:spcPts val="480"/>
              </a:spcBef>
              <a:spcAft>
                <a:spcPts val="0"/>
              </a:spcAft>
              <a:buClr>
                <a:schemeClr val="dk2"/>
              </a:buClr>
              <a:buSzPts val="2400"/>
              <a:buFont typeface="Arial"/>
              <a:buChar char="•"/>
            </a:pPr>
            <a:r>
              <a:rPr lang="en-US" sz="2400" b="1" i="0" u="none" strike="noStrike" cap="none" dirty="0">
                <a:solidFill>
                  <a:schemeClr val="accent2">
                    <a:lumMod val="75000"/>
                  </a:schemeClr>
                </a:solidFill>
                <a:latin typeface="Arial"/>
                <a:ea typeface="Arial"/>
                <a:cs typeface="Arial"/>
                <a:sym typeface="Arial"/>
              </a:rPr>
              <a:t>Funding for locality’s primary extensions available from both State of Good Repair (SGR) funds and CTB formula funds </a:t>
            </a:r>
          </a:p>
          <a:p>
            <a:pPr marL="0" marR="0" lvl="0" indent="0" algn="l" rtl="0">
              <a:lnSpc>
                <a:spcPct val="100000"/>
              </a:lnSpc>
              <a:spcBef>
                <a:spcPts val="480"/>
              </a:spcBef>
              <a:spcAft>
                <a:spcPts val="0"/>
              </a:spcAft>
              <a:buClr>
                <a:schemeClr val="dk2"/>
              </a:buClr>
              <a:buSzPts val="2400"/>
            </a:pPr>
            <a:r>
              <a:rPr lang="en-US" sz="2400" dirty="0">
                <a:solidFill>
                  <a:schemeClr val="accent2">
                    <a:lumMod val="75000"/>
                  </a:schemeClr>
                </a:solidFill>
              </a:rPr>
              <a:t>	</a:t>
            </a:r>
            <a:r>
              <a:rPr lang="en-US" sz="2400" b="1" i="0" u="none" strike="noStrike" cap="none" dirty="0">
                <a:solidFill>
                  <a:schemeClr val="accent2">
                    <a:lumMod val="75000"/>
                  </a:schemeClr>
                </a:solidFill>
                <a:latin typeface="Arial"/>
                <a:ea typeface="Arial"/>
                <a:cs typeface="Arial"/>
                <a:sym typeface="Arial"/>
              </a:rPr>
              <a:t>(</a:t>
            </a:r>
            <a:r>
              <a:rPr lang="en-US" sz="2400" b="1" i="1" u="none" strike="noStrike" cap="none" dirty="0">
                <a:solidFill>
                  <a:schemeClr val="accent2">
                    <a:lumMod val="75000"/>
                  </a:schemeClr>
                </a:solidFill>
                <a:latin typeface="Arial"/>
                <a:ea typeface="Arial"/>
                <a:cs typeface="Arial"/>
                <a:sym typeface="Arial"/>
              </a:rPr>
              <a:t>NOTE: $22.2M available for FY20</a:t>
            </a:r>
            <a:r>
              <a:rPr lang="en-US" sz="2400" b="1" i="0" u="none" strike="noStrike" cap="none" dirty="0">
                <a:solidFill>
                  <a:schemeClr val="accent2">
                    <a:lumMod val="75000"/>
                  </a:schemeClr>
                </a:solidFill>
                <a:latin typeface="Arial"/>
                <a:ea typeface="Arial"/>
                <a:cs typeface="Arial"/>
                <a:sym typeface="Arial"/>
              </a:rPr>
              <a:t>)</a:t>
            </a:r>
            <a:endParaRPr sz="2800" b="1" i="0" u="none" strike="noStrike" cap="none" dirty="0">
              <a:solidFill>
                <a:schemeClr val="accent2">
                  <a:lumMod val="75000"/>
                </a:schemeClr>
              </a:solidFill>
              <a:latin typeface="Arial"/>
              <a:ea typeface="Arial"/>
              <a:cs typeface="Arial"/>
              <a:sym typeface="Arial"/>
            </a:endParaRPr>
          </a:p>
          <a:p>
            <a:pPr marL="342900" marR="0" lvl="0" indent="-342900" algn="l" rtl="0">
              <a:lnSpc>
                <a:spcPct val="100000"/>
              </a:lnSpc>
              <a:spcBef>
                <a:spcPts val="480"/>
              </a:spcBef>
              <a:spcAft>
                <a:spcPts val="0"/>
              </a:spcAft>
              <a:buClr>
                <a:schemeClr val="dk2"/>
              </a:buClr>
              <a:buSzPts val="2400"/>
              <a:buFont typeface="Arial"/>
              <a:buChar char="•"/>
            </a:pPr>
            <a:r>
              <a:rPr lang="en-US" sz="2400" b="1" i="0" u="none" strike="noStrike" cap="none" dirty="0">
                <a:solidFill>
                  <a:schemeClr val="accent2">
                    <a:lumMod val="75000"/>
                  </a:schemeClr>
                </a:solidFill>
                <a:latin typeface="Arial"/>
                <a:ea typeface="Arial"/>
                <a:cs typeface="Arial"/>
                <a:sym typeface="Arial"/>
              </a:rPr>
              <a:t>Prioritized and selected primary extension projects using SGR funds first followed by the CTB formula funds</a:t>
            </a:r>
            <a:endParaRPr sz="2800" b="1" i="0" u="none" strike="noStrike" cap="none" dirty="0">
              <a:solidFill>
                <a:schemeClr val="accent2">
                  <a:lumMod val="75000"/>
                </a:schemeClr>
              </a:solidFill>
              <a:latin typeface="Arial"/>
              <a:ea typeface="Arial"/>
              <a:cs typeface="Arial"/>
              <a:sym typeface="Arial"/>
            </a:endParaRPr>
          </a:p>
          <a:p>
            <a:pPr marL="342900" marR="0" lvl="0" indent="-342900" algn="l" rtl="0">
              <a:lnSpc>
                <a:spcPct val="100000"/>
              </a:lnSpc>
              <a:spcBef>
                <a:spcPts val="480"/>
              </a:spcBef>
              <a:spcAft>
                <a:spcPts val="0"/>
              </a:spcAft>
              <a:buClr>
                <a:schemeClr val="dk2"/>
              </a:buClr>
              <a:buSzPts val="2400"/>
              <a:buFont typeface="Arial"/>
              <a:buChar char="•"/>
            </a:pPr>
            <a:r>
              <a:rPr lang="en-US" sz="2400" b="1" i="0" u="none" strike="noStrike" cap="none" dirty="0">
                <a:solidFill>
                  <a:schemeClr val="accent2">
                    <a:lumMod val="75000"/>
                  </a:schemeClr>
                </a:solidFill>
                <a:latin typeface="Arial"/>
                <a:ea typeface="Arial"/>
                <a:cs typeface="Arial"/>
                <a:sym typeface="Arial"/>
              </a:rPr>
              <a:t>84 total paving projects have received FY20 funding representing 35 localities </a:t>
            </a:r>
          </a:p>
          <a:p>
            <a:pPr marL="342900" marR="0" lvl="0" indent="-342900" algn="l" rtl="0">
              <a:lnSpc>
                <a:spcPct val="100000"/>
              </a:lnSpc>
              <a:spcBef>
                <a:spcPts val="480"/>
              </a:spcBef>
              <a:spcAft>
                <a:spcPts val="0"/>
              </a:spcAft>
              <a:buClr>
                <a:schemeClr val="dk2"/>
              </a:buClr>
              <a:buSzPts val="2400"/>
              <a:buFont typeface="Arial"/>
              <a:buChar char="•"/>
            </a:pPr>
            <a:endParaRPr sz="2800" b="1" i="0" u="none" strike="noStrike" cap="none" dirty="0">
              <a:solidFill>
                <a:srgbClr val="FE5815"/>
              </a:solidFill>
              <a:latin typeface="Arial"/>
              <a:ea typeface="Arial"/>
              <a:cs typeface="Arial"/>
              <a:sym typeface="Arial"/>
            </a:endParaRPr>
          </a:p>
          <a:p>
            <a:pPr marL="342900" marR="0" lvl="0" indent="-342900" algn="l" rtl="0">
              <a:lnSpc>
                <a:spcPct val="100000"/>
              </a:lnSpc>
              <a:spcBef>
                <a:spcPts val="560"/>
              </a:spcBef>
              <a:spcAft>
                <a:spcPts val="0"/>
              </a:spcAft>
              <a:buClr>
                <a:srgbClr val="000000"/>
              </a:buClr>
              <a:buSzPts val="1400"/>
              <a:buFont typeface="Arial"/>
              <a:buNone/>
            </a:pPr>
            <a:endParaRPr sz="2800" b="1" i="0" u="none" strike="noStrike" cap="none" dirty="0">
              <a:solidFill>
                <a:srgbClr val="FE5815"/>
              </a:solidFill>
              <a:latin typeface="Arial"/>
              <a:ea typeface="Arial"/>
              <a:cs typeface="Arial"/>
              <a:sym typeface="Arial"/>
            </a:endParaRPr>
          </a:p>
        </p:txBody>
      </p:sp>
      <p:sp>
        <p:nvSpPr>
          <p:cNvPr id="323" name="Shape 3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800" b="1" i="0" u="none" strike="noStrike" cap="none" dirty="0">
                <a:solidFill>
                  <a:schemeClr val="tx1"/>
                </a:solidFill>
                <a:latin typeface="Arial"/>
                <a:ea typeface="Arial"/>
                <a:cs typeface="Arial"/>
                <a:sym typeface="Arial"/>
              </a:rPr>
              <a:t>FY20 SGR/ Primary Extension Paving Applications:  </a:t>
            </a:r>
            <a:br>
              <a:rPr lang="en-US" sz="2800" b="1" i="0" u="none" strike="noStrike" cap="none" dirty="0">
                <a:solidFill>
                  <a:schemeClr val="tx1"/>
                </a:solidFill>
                <a:latin typeface="Arial"/>
                <a:ea typeface="Arial"/>
                <a:cs typeface="Arial"/>
                <a:sym typeface="Arial"/>
              </a:rPr>
            </a:br>
            <a:r>
              <a:rPr lang="en-US" sz="2800" b="1" i="0" u="none" strike="noStrike" cap="none" dirty="0">
                <a:solidFill>
                  <a:schemeClr val="tx1"/>
                </a:solidFill>
                <a:latin typeface="Arial"/>
                <a:ea typeface="Arial"/>
                <a:cs typeface="Arial"/>
                <a:sym typeface="Arial"/>
              </a:rPr>
              <a:t>General Information</a:t>
            </a:r>
            <a:endParaRPr sz="3200" b="1" i="0" u="none" strike="noStrike" cap="none" dirty="0">
              <a:solidFill>
                <a:schemeClr val="tx1"/>
              </a:solidFill>
              <a:latin typeface="Arial"/>
              <a:ea typeface="Arial"/>
              <a:cs typeface="Arial"/>
              <a:sym typeface="Arial"/>
            </a:endParaRPr>
          </a:p>
        </p:txBody>
      </p:sp>
      <p:sp>
        <p:nvSpPr>
          <p:cNvPr id="324" name="Shape 324"/>
          <p:cNvSpPr txBox="1">
            <a:spLocks noGrp="1"/>
          </p:cNvSpPr>
          <p:nvPr>
            <p:ph type="ftr" idx="4294967295"/>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A5A5A5"/>
                </a:solidFill>
                <a:latin typeface="Arial"/>
                <a:ea typeface="Arial"/>
                <a:cs typeface="Arial"/>
                <a:sym typeface="Arial"/>
              </a:rPr>
              <a:t>Virginia Department of Transportation</a:t>
            </a:r>
            <a:endParaRPr sz="800" b="0" i="0" u="none" strike="noStrike" cap="none" dirty="0">
              <a:solidFill>
                <a:srgbClr val="A5A5A5"/>
              </a:solidFill>
              <a:latin typeface="Arial"/>
              <a:ea typeface="Arial"/>
              <a:cs typeface="Arial"/>
              <a:sym typeface="Arial"/>
            </a:endParaRPr>
          </a:p>
        </p:txBody>
      </p:sp>
    </p:spTree>
    <p:extLst>
      <p:ext uri="{BB962C8B-B14F-4D97-AF65-F5344CB8AC3E}">
        <p14:creationId xmlns:p14="http://schemas.microsoft.com/office/powerpoint/2010/main" val="233881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609600" y="1143000"/>
            <a:ext cx="11176000" cy="5257800"/>
          </a:xfrm>
        </p:spPr>
        <p:txBody>
          <a:bodyPr/>
          <a:lstStyle/>
          <a:p>
            <a:pPr>
              <a:buFontTx/>
              <a:buChar char="•"/>
            </a:pPr>
            <a:r>
              <a:rPr lang="en-US" altLang="en-US" sz="2000" dirty="0">
                <a:solidFill>
                  <a:schemeClr val="tx1"/>
                </a:solidFill>
              </a:rPr>
              <a:t>Accept applications on an annual basis to support bridge rehabilitation, or reconstruction projects</a:t>
            </a:r>
          </a:p>
          <a:p>
            <a:pPr lvl="1">
              <a:buFont typeface="Arial" pitchFamily="34" charset="0"/>
              <a:buChar char="•"/>
            </a:pPr>
            <a:r>
              <a:rPr lang="en-US" altLang="en-US" sz="2000" dirty="0">
                <a:solidFill>
                  <a:schemeClr val="accent2">
                    <a:lumMod val="75000"/>
                  </a:schemeClr>
                </a:solidFill>
              </a:rPr>
              <a:t>Bridge must be structurally deficient</a:t>
            </a:r>
          </a:p>
          <a:p>
            <a:pPr lvl="1">
              <a:buFont typeface="Arial" pitchFamily="34" charset="0"/>
              <a:buChar char="•"/>
            </a:pPr>
            <a:r>
              <a:rPr lang="en-US" altLang="en-US" sz="2000" dirty="0">
                <a:solidFill>
                  <a:schemeClr val="accent2">
                    <a:lumMod val="75000"/>
                  </a:schemeClr>
                </a:solidFill>
              </a:rPr>
              <a:t>National Bridge Inventory Only</a:t>
            </a:r>
          </a:p>
          <a:p>
            <a:pPr lvl="1">
              <a:buFont typeface="Arial" pitchFamily="34" charset="0"/>
              <a:buChar char="•"/>
            </a:pPr>
            <a:r>
              <a:rPr lang="en-US" altLang="en-US" sz="2000" dirty="0">
                <a:solidFill>
                  <a:schemeClr val="accent2">
                    <a:lumMod val="75000"/>
                  </a:schemeClr>
                </a:solidFill>
              </a:rPr>
              <a:t>The bridge must not have been replaced or undergone a deck and/or superstructure replacement during the ten (10) years prior to the date of application</a:t>
            </a:r>
          </a:p>
          <a:p>
            <a:pPr lvl="1">
              <a:buFont typeface="Arial" pitchFamily="34" charset="0"/>
              <a:buChar char="•"/>
            </a:pPr>
            <a:r>
              <a:rPr lang="en-US" altLang="en-US" sz="2000" dirty="0">
                <a:solidFill>
                  <a:schemeClr val="accent2">
                    <a:lumMod val="75000"/>
                  </a:schemeClr>
                </a:solidFill>
              </a:rPr>
              <a:t>Proposed work must take bridge out of structurally deficient status</a:t>
            </a:r>
          </a:p>
          <a:p>
            <a:pPr lvl="1">
              <a:buFont typeface="Arial" pitchFamily="34" charset="0"/>
              <a:buChar char="•"/>
            </a:pPr>
            <a:r>
              <a:rPr lang="en-US" altLang="en-US" sz="2000" dirty="0">
                <a:solidFill>
                  <a:schemeClr val="accent2">
                    <a:lumMod val="75000"/>
                  </a:schemeClr>
                </a:solidFill>
              </a:rPr>
              <a:t>Localities must be current on bridge inspections</a:t>
            </a:r>
          </a:p>
          <a:p>
            <a:pPr lvl="1">
              <a:buFont typeface="Arial" pitchFamily="34" charset="0"/>
              <a:buChar char="•"/>
            </a:pPr>
            <a:r>
              <a:rPr lang="en-US" altLang="en-US" sz="2000" dirty="0">
                <a:solidFill>
                  <a:schemeClr val="accent2">
                    <a:lumMod val="75000"/>
                  </a:schemeClr>
                </a:solidFill>
              </a:rPr>
              <a:t>Starting in 2021, the prior fiscal year bridge maintenance expenditures, as reported to the Weldon Cooper Center, to be a minimum of 2%</a:t>
            </a:r>
          </a:p>
          <a:p>
            <a:pPr lvl="1">
              <a:buFont typeface="Arial" pitchFamily="34" charset="0"/>
              <a:buChar char="•"/>
            </a:pPr>
            <a:r>
              <a:rPr lang="en-US" altLang="en-US" sz="2000" dirty="0">
                <a:solidFill>
                  <a:schemeClr val="accent2">
                    <a:lumMod val="75000"/>
                  </a:schemeClr>
                </a:solidFill>
              </a:rPr>
              <a:t>Project receiving funding under this program must initiate the Preliminary Engineering or the Construction Phase within 24 months of award of funding or become subject to deallocation</a:t>
            </a:r>
          </a:p>
          <a:p>
            <a:pPr>
              <a:buFontTx/>
              <a:buChar char="•"/>
            </a:pPr>
            <a:r>
              <a:rPr lang="en-US" altLang="en-US" sz="2000" dirty="0">
                <a:solidFill>
                  <a:schemeClr val="tx1"/>
                </a:solidFill>
              </a:rPr>
              <a:t>Prioritize projects for funding based on technical score that considers bridge prioritization and cost effectiveness</a:t>
            </a:r>
          </a:p>
        </p:txBody>
      </p:sp>
      <p:sp>
        <p:nvSpPr>
          <p:cNvPr id="2662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defRPr b="1">
                <a:solidFill>
                  <a:srgbClr val="FF8000"/>
                </a:solidFill>
                <a:latin typeface="Arial" pitchFamily="34" charset="0"/>
                <a:ea typeface="ＭＳ Ｐゴシック" pitchFamily="34" charset="-128"/>
              </a:defRPr>
            </a:lvl1pPr>
            <a:lvl2pPr marL="742950" indent="-285750" algn="l">
              <a:spcBef>
                <a:spcPct val="20000"/>
              </a:spcBef>
              <a:defRPr sz="1600" b="1">
                <a:solidFill>
                  <a:srgbClr val="00408D"/>
                </a:solidFill>
                <a:latin typeface="Arial" pitchFamily="34" charset="0"/>
                <a:ea typeface="ＭＳ Ｐゴシック" pitchFamily="34" charset="-128"/>
              </a:defRPr>
            </a:lvl2pPr>
            <a:lvl3pPr marL="1143000" indent="-228600" algn="l">
              <a:spcBef>
                <a:spcPct val="20000"/>
              </a:spcBef>
              <a:buChar char="•"/>
              <a:defRPr sz="1400">
                <a:solidFill>
                  <a:srgbClr val="00408D"/>
                </a:solidFill>
                <a:latin typeface="Arial" pitchFamily="34" charset="0"/>
                <a:ea typeface="ＭＳ Ｐゴシック" pitchFamily="34" charset="-128"/>
              </a:defRPr>
            </a:lvl3pPr>
            <a:lvl4pPr marL="1600200" indent="-228600" algn="l">
              <a:spcBef>
                <a:spcPct val="20000"/>
              </a:spcBef>
              <a:buChar char="–"/>
              <a:defRPr sz="1400">
                <a:solidFill>
                  <a:srgbClr val="00408D"/>
                </a:solidFill>
                <a:latin typeface="Arial" pitchFamily="34" charset="0"/>
                <a:ea typeface="ＭＳ Ｐゴシック" pitchFamily="34" charset="-128"/>
              </a:defRPr>
            </a:lvl4pPr>
            <a:lvl5pPr marL="2057400" indent="-228600" algn="l">
              <a:spcBef>
                <a:spcPct val="20000"/>
              </a:spcBef>
              <a:buChar char="»"/>
              <a:defRPr sz="1400">
                <a:solidFill>
                  <a:srgbClr val="00408D"/>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9pPr>
          </a:lstStyle>
          <a:p>
            <a:pPr algn="r">
              <a:spcBef>
                <a:spcPct val="0"/>
              </a:spcBef>
            </a:pPr>
            <a:fld id="{297EE476-A736-4429-8047-498777E84489}" type="slidenum">
              <a:rPr lang="en-US" altLang="en-US" b="0" smtClean="0"/>
              <a:pPr algn="r">
                <a:spcBef>
                  <a:spcPct val="0"/>
                </a:spcBef>
              </a:pPr>
              <a:t>22</a:t>
            </a:fld>
            <a:endParaRPr lang="en-US" altLang="en-US" b="0" dirty="0"/>
          </a:p>
        </p:txBody>
      </p:sp>
      <p:sp>
        <p:nvSpPr>
          <p:cNvPr id="26626" name="Title 1"/>
          <p:cNvSpPr>
            <a:spLocks noGrp="1"/>
          </p:cNvSpPr>
          <p:nvPr>
            <p:ph type="title"/>
          </p:nvPr>
        </p:nvSpPr>
        <p:spPr>
          <a:xfrm>
            <a:off x="609600" y="381000"/>
            <a:ext cx="11176000" cy="533400"/>
          </a:xfrm>
        </p:spPr>
        <p:txBody>
          <a:bodyPr>
            <a:normAutofit fontScale="90000"/>
          </a:bodyPr>
          <a:lstStyle/>
          <a:p>
            <a:pPr algn="ctr"/>
            <a:r>
              <a:rPr lang="en-US" altLang="en-US" dirty="0">
                <a:solidFill>
                  <a:schemeClr val="tx1"/>
                </a:solidFill>
              </a:rPr>
              <a:t>SGR – Scoring Process – Bridges (Locally Owned)</a:t>
            </a:r>
          </a:p>
        </p:txBody>
      </p:sp>
    </p:spTree>
    <p:extLst>
      <p:ext uri="{BB962C8B-B14F-4D97-AF65-F5344CB8AC3E}">
        <p14:creationId xmlns:p14="http://schemas.microsoft.com/office/powerpoint/2010/main" val="266479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9918" y="370539"/>
            <a:ext cx="11176000" cy="533400"/>
          </a:xfrm>
        </p:spPr>
        <p:txBody>
          <a:bodyPr>
            <a:normAutofit fontScale="90000"/>
          </a:bodyPr>
          <a:lstStyle/>
          <a:p>
            <a:r>
              <a:rPr lang="en-US" dirty="0">
                <a:solidFill>
                  <a:schemeClr val="tx1"/>
                </a:solidFill>
              </a:rPr>
              <a:t>Statewide LAP Program Snapshot</a:t>
            </a:r>
          </a:p>
        </p:txBody>
      </p:sp>
      <p:sp>
        <p:nvSpPr>
          <p:cNvPr id="4" name="Footer Placeholder 3"/>
          <p:cNvSpPr>
            <a:spLocks noGrp="1"/>
          </p:cNvSpPr>
          <p:nvPr>
            <p:ph type="ftr" sz="quarter" idx="3"/>
          </p:nvPr>
        </p:nvSpPr>
        <p:spPr/>
        <p:txBody>
          <a:bodyPr/>
          <a:lstStyle/>
          <a:p>
            <a:r>
              <a:rPr lang="en-US" dirty="0"/>
              <a:t>Virginia Department of Transportation</a:t>
            </a:r>
          </a:p>
        </p:txBody>
      </p:sp>
      <p:sp>
        <p:nvSpPr>
          <p:cNvPr id="2" name="TextBox 1"/>
          <p:cNvSpPr txBox="1"/>
          <p:nvPr/>
        </p:nvSpPr>
        <p:spPr>
          <a:xfrm>
            <a:off x="378854" y="5715000"/>
            <a:ext cx="6781800" cy="646331"/>
          </a:xfrm>
          <a:prstGeom prst="rect">
            <a:avLst/>
          </a:prstGeom>
          <a:noFill/>
        </p:spPr>
        <p:txBody>
          <a:bodyPr wrap="square" rtlCol="0">
            <a:spAutoFit/>
          </a:bodyPr>
          <a:lstStyle/>
          <a:p>
            <a:r>
              <a:rPr lang="en-US" sz="1800" dirty="0"/>
              <a:t>*Table values represent all current “Active” projects in VDOT’s Project Pool application</a:t>
            </a:r>
          </a:p>
        </p:txBody>
      </p:sp>
      <p:graphicFrame>
        <p:nvGraphicFramePr>
          <p:cNvPr id="8" name="Chart 7" title="LAP % of CN $$"/>
          <p:cNvGraphicFramePr>
            <a:graphicFrameLocks/>
          </p:cNvGraphicFramePr>
          <p:nvPr/>
        </p:nvGraphicFramePr>
        <p:xfrm>
          <a:off x="7848600" y="457200"/>
          <a:ext cx="3486149" cy="2779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title="LAP % of CN $$"/>
          <p:cNvGraphicFramePr>
            <a:graphicFrameLocks/>
          </p:cNvGraphicFramePr>
          <p:nvPr/>
        </p:nvGraphicFramePr>
        <p:xfrm>
          <a:off x="7848600" y="3236488"/>
          <a:ext cx="3486149" cy="30119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p:cNvGraphicFramePr>
            <a:graphicFrameLocks noGrp="1"/>
          </p:cNvGraphicFramePr>
          <p:nvPr/>
        </p:nvGraphicFramePr>
        <p:xfrm>
          <a:off x="509918" y="1030563"/>
          <a:ext cx="6805282" cy="4608237"/>
        </p:xfrm>
        <a:graphic>
          <a:graphicData uri="http://schemas.openxmlformats.org/drawingml/2006/table">
            <a:tbl>
              <a:tblPr>
                <a:tableStyleId>{5C22544A-7EE6-4342-B048-85BDC9FD1C3A}</a:tableStyleId>
              </a:tblPr>
              <a:tblGrid>
                <a:gridCol w="1575877">
                  <a:extLst>
                    <a:ext uri="{9D8B030D-6E8A-4147-A177-3AD203B41FA5}">
                      <a16:colId xmlns:a16="http://schemas.microsoft.com/office/drawing/2014/main" val="2173432535"/>
                    </a:ext>
                  </a:extLst>
                </a:gridCol>
                <a:gridCol w="844219">
                  <a:extLst>
                    <a:ext uri="{9D8B030D-6E8A-4147-A177-3AD203B41FA5}">
                      <a16:colId xmlns:a16="http://schemas.microsoft.com/office/drawing/2014/main" val="2165429412"/>
                    </a:ext>
                  </a:extLst>
                </a:gridCol>
                <a:gridCol w="1413386">
                  <a:extLst>
                    <a:ext uri="{9D8B030D-6E8A-4147-A177-3AD203B41FA5}">
                      <a16:colId xmlns:a16="http://schemas.microsoft.com/office/drawing/2014/main" val="2976235024"/>
                    </a:ext>
                  </a:extLst>
                </a:gridCol>
                <a:gridCol w="1828800">
                  <a:extLst>
                    <a:ext uri="{9D8B030D-6E8A-4147-A177-3AD203B41FA5}">
                      <a16:colId xmlns:a16="http://schemas.microsoft.com/office/drawing/2014/main" val="2784243510"/>
                    </a:ext>
                  </a:extLst>
                </a:gridCol>
                <a:gridCol w="1143000">
                  <a:extLst>
                    <a:ext uri="{9D8B030D-6E8A-4147-A177-3AD203B41FA5}">
                      <a16:colId xmlns:a16="http://schemas.microsoft.com/office/drawing/2014/main" val="1611281908"/>
                    </a:ext>
                  </a:extLst>
                </a:gridCol>
              </a:tblGrid>
              <a:tr h="612321">
                <a:tc>
                  <a:txBody>
                    <a:bodyPr/>
                    <a:lstStyle/>
                    <a:p>
                      <a:pPr algn="ctr" fontAlgn="b"/>
                      <a:r>
                        <a:rPr lang="en-US" sz="1600" b="1" u="none" strike="noStrike" dirty="0">
                          <a:solidFill>
                            <a:schemeClr val="bg1"/>
                          </a:solidFill>
                          <a:effectLst/>
                        </a:rPr>
                        <a:t>District</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tc>
                  <a:txBody>
                    <a:bodyPr/>
                    <a:lstStyle/>
                    <a:p>
                      <a:pPr algn="ctr" fontAlgn="b"/>
                      <a:r>
                        <a:rPr lang="en-US" sz="1600" b="1" u="none" strike="noStrike" dirty="0">
                          <a:solidFill>
                            <a:schemeClr val="bg1"/>
                          </a:solidFill>
                          <a:effectLst/>
                        </a:rPr>
                        <a:t>Projects</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tc>
                  <a:txBody>
                    <a:bodyPr/>
                    <a:lstStyle/>
                    <a:p>
                      <a:pPr algn="ctr" fontAlgn="b"/>
                      <a:r>
                        <a:rPr lang="en-US" sz="1600" b="1" u="none" strike="noStrike" dirty="0">
                          <a:solidFill>
                            <a:schemeClr val="bg1"/>
                          </a:solidFill>
                          <a:effectLst/>
                        </a:rPr>
                        <a:t>% of LAP CN Projects</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tc>
                  <a:txBody>
                    <a:bodyPr/>
                    <a:lstStyle/>
                    <a:p>
                      <a:pPr algn="ctr" fontAlgn="b"/>
                      <a:r>
                        <a:rPr lang="en-US" sz="1600" b="1" u="none" strike="noStrike" dirty="0">
                          <a:solidFill>
                            <a:schemeClr val="bg1"/>
                          </a:solidFill>
                          <a:effectLst/>
                        </a:rPr>
                        <a:t> CN $ </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tc>
                  <a:txBody>
                    <a:bodyPr/>
                    <a:lstStyle/>
                    <a:p>
                      <a:pPr algn="ctr" fontAlgn="b"/>
                      <a:r>
                        <a:rPr lang="en-US" sz="1600" b="1" u="none" strike="noStrike" dirty="0">
                          <a:solidFill>
                            <a:schemeClr val="bg1"/>
                          </a:solidFill>
                          <a:effectLst/>
                        </a:rPr>
                        <a:t>% of LAP CN $</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3160969312"/>
                  </a:ext>
                </a:extLst>
              </a:tr>
              <a:tr h="332993">
                <a:tc>
                  <a:txBody>
                    <a:bodyPr/>
                    <a:lstStyle/>
                    <a:p>
                      <a:pPr algn="l" fontAlgn="b"/>
                      <a:r>
                        <a:rPr lang="en-US" sz="1600" b="0" u="none" strike="noStrike" dirty="0">
                          <a:effectLst/>
                        </a:rPr>
                        <a:t>Bristol</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154</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4.8%</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600" b="0" u="none" strike="noStrike" dirty="0">
                          <a:effectLst/>
                        </a:rPr>
                        <a:t> $      95,518,037 </a:t>
                      </a:r>
                      <a:endParaRPr lang="en-US" sz="16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600" b="0" u="none" strike="noStrike" dirty="0">
                          <a:effectLst/>
                        </a:rPr>
                        <a:t>0.7%</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21712696"/>
                  </a:ext>
                </a:extLst>
              </a:tr>
              <a:tr h="332993">
                <a:tc>
                  <a:txBody>
                    <a:bodyPr/>
                    <a:lstStyle/>
                    <a:p>
                      <a:pPr algn="l" fontAlgn="b"/>
                      <a:r>
                        <a:rPr lang="en-US" sz="1600" b="0" u="none" strike="noStrike" dirty="0">
                          <a:effectLst/>
                        </a:rPr>
                        <a:t>Culpeper</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66</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2.1%</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l" fontAlgn="b"/>
                      <a:r>
                        <a:rPr lang="en-US" sz="1600" b="0" u="none" strike="noStrike" dirty="0">
                          <a:effectLst/>
                        </a:rPr>
                        <a:t> $      98,962,052 </a:t>
                      </a:r>
                      <a:endParaRPr lang="en-US" sz="1600" b="0" i="0" u="none" strike="noStrike" dirty="0">
                        <a:solidFill>
                          <a:srgbClr val="000000"/>
                        </a:solidFill>
                        <a:effectLst/>
                        <a:latin typeface="Arial" panose="020B0604020202020204" pitchFamily="34" charset="0"/>
                      </a:endParaRPr>
                    </a:p>
                  </a:txBody>
                  <a:tcPr marL="114300" marR="9525" marT="9525" marB="0" anchor="b">
                    <a:solidFill>
                      <a:schemeClr val="accent2">
                        <a:lumMod val="40000"/>
                        <a:lumOff val="60000"/>
                      </a:schemeClr>
                    </a:solidFill>
                  </a:tcPr>
                </a:tc>
                <a:tc>
                  <a:txBody>
                    <a:bodyPr/>
                    <a:lstStyle/>
                    <a:p>
                      <a:pPr algn="r" fontAlgn="b"/>
                      <a:r>
                        <a:rPr lang="en-US" sz="1600" b="0" u="none" strike="noStrike" dirty="0">
                          <a:effectLst/>
                        </a:rPr>
                        <a:t>0.7%</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965943619"/>
                  </a:ext>
                </a:extLst>
              </a:tr>
              <a:tr h="332993">
                <a:tc>
                  <a:txBody>
                    <a:bodyPr/>
                    <a:lstStyle/>
                    <a:p>
                      <a:pPr algn="l" fontAlgn="b"/>
                      <a:r>
                        <a:rPr lang="en-US" sz="1600" b="0" u="none" strike="noStrike" dirty="0">
                          <a:effectLst/>
                        </a:rPr>
                        <a:t>District-Wide</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2</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0.0%</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600" b="0" u="none" strike="noStrike" dirty="0">
                          <a:effectLst/>
                        </a:rPr>
                        <a:t> $           175,692 </a:t>
                      </a:r>
                      <a:endParaRPr lang="en-US" sz="16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600" b="0" u="none" strike="noStrike" dirty="0">
                          <a:effectLst/>
                        </a:rPr>
                        <a:t>0.0%</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44942544"/>
                  </a:ext>
                </a:extLst>
              </a:tr>
              <a:tr h="332993">
                <a:tc>
                  <a:txBody>
                    <a:bodyPr/>
                    <a:lstStyle/>
                    <a:p>
                      <a:pPr algn="l" fontAlgn="b"/>
                      <a:r>
                        <a:rPr lang="en-US" sz="1600" b="0" u="none" strike="noStrike" dirty="0">
                          <a:effectLst/>
                        </a:rPr>
                        <a:t>Fredericksburg</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38</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1.2%</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l" fontAlgn="b"/>
                      <a:r>
                        <a:rPr lang="en-US" sz="1600" b="0" u="none" strike="noStrike" dirty="0">
                          <a:effectLst/>
                        </a:rPr>
                        <a:t> $      28,866,613 </a:t>
                      </a:r>
                      <a:endParaRPr lang="en-US" sz="1600" b="0" i="0" u="none" strike="noStrike" dirty="0">
                        <a:solidFill>
                          <a:srgbClr val="000000"/>
                        </a:solidFill>
                        <a:effectLst/>
                        <a:latin typeface="Arial" panose="020B0604020202020204" pitchFamily="34" charset="0"/>
                      </a:endParaRPr>
                    </a:p>
                  </a:txBody>
                  <a:tcPr marL="114300" marR="9525" marT="9525" marB="0" anchor="b">
                    <a:solidFill>
                      <a:schemeClr val="accent2">
                        <a:lumMod val="40000"/>
                        <a:lumOff val="60000"/>
                      </a:schemeClr>
                    </a:solidFill>
                  </a:tcPr>
                </a:tc>
                <a:tc>
                  <a:txBody>
                    <a:bodyPr/>
                    <a:lstStyle/>
                    <a:p>
                      <a:pPr algn="r" fontAlgn="b"/>
                      <a:r>
                        <a:rPr lang="en-US" sz="1600" b="0" u="none" strike="noStrike" dirty="0">
                          <a:effectLst/>
                        </a:rPr>
                        <a:t>0.2%</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724114642"/>
                  </a:ext>
                </a:extLst>
              </a:tr>
              <a:tr h="332993">
                <a:tc>
                  <a:txBody>
                    <a:bodyPr/>
                    <a:lstStyle/>
                    <a:p>
                      <a:pPr algn="l" fontAlgn="b"/>
                      <a:r>
                        <a:rPr lang="en-US" sz="1600" b="0" u="none" strike="noStrike" dirty="0">
                          <a:effectLst/>
                        </a:rPr>
                        <a:t>HR</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276</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8.6%</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600" b="0" u="none" strike="noStrike" dirty="0">
                          <a:effectLst/>
                        </a:rPr>
                        <a:t> $     804,560,177 </a:t>
                      </a:r>
                      <a:endParaRPr lang="en-US" sz="16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600" b="0" u="none" strike="noStrike" dirty="0">
                          <a:effectLst/>
                        </a:rPr>
                        <a:t>5.6%</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02139234"/>
                  </a:ext>
                </a:extLst>
              </a:tr>
              <a:tr h="332993">
                <a:tc>
                  <a:txBody>
                    <a:bodyPr/>
                    <a:lstStyle/>
                    <a:p>
                      <a:pPr algn="l" fontAlgn="b"/>
                      <a:r>
                        <a:rPr lang="en-US" sz="1600" b="0" u="none" strike="noStrike" dirty="0">
                          <a:effectLst/>
                        </a:rPr>
                        <a:t>Lynchburg</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74</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2.3%</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l" fontAlgn="b"/>
                      <a:r>
                        <a:rPr lang="en-US" sz="1600" b="0" u="none" strike="noStrike" dirty="0">
                          <a:effectLst/>
                        </a:rPr>
                        <a:t> $      63,912,772 </a:t>
                      </a:r>
                      <a:endParaRPr lang="en-US" sz="1600" b="0" i="0" u="none" strike="noStrike" dirty="0">
                        <a:solidFill>
                          <a:srgbClr val="000000"/>
                        </a:solidFill>
                        <a:effectLst/>
                        <a:latin typeface="Arial" panose="020B0604020202020204" pitchFamily="34" charset="0"/>
                      </a:endParaRPr>
                    </a:p>
                  </a:txBody>
                  <a:tcPr marL="114300" marR="9525" marT="9525" marB="0" anchor="b">
                    <a:solidFill>
                      <a:schemeClr val="accent2">
                        <a:lumMod val="40000"/>
                        <a:lumOff val="60000"/>
                      </a:schemeClr>
                    </a:solidFill>
                  </a:tcPr>
                </a:tc>
                <a:tc>
                  <a:txBody>
                    <a:bodyPr/>
                    <a:lstStyle/>
                    <a:p>
                      <a:pPr algn="r" fontAlgn="b"/>
                      <a:r>
                        <a:rPr lang="en-US" sz="1600" b="0" u="none" strike="noStrike" dirty="0">
                          <a:effectLst/>
                        </a:rPr>
                        <a:t>0.4%</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534345178"/>
                  </a:ext>
                </a:extLst>
              </a:tr>
              <a:tr h="332993">
                <a:tc>
                  <a:txBody>
                    <a:bodyPr/>
                    <a:lstStyle/>
                    <a:p>
                      <a:pPr algn="l" fontAlgn="b"/>
                      <a:r>
                        <a:rPr lang="en-US" sz="1600" b="0" u="none" strike="noStrike" dirty="0">
                          <a:effectLst/>
                        </a:rPr>
                        <a:t>Northern VA</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274</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8.6%</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600" b="0" u="none" strike="noStrike" dirty="0">
                          <a:effectLst/>
                        </a:rPr>
                        <a:t> $     994,816,516 </a:t>
                      </a:r>
                      <a:endParaRPr lang="en-US" sz="16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600" b="0" u="none" strike="noStrike" dirty="0">
                          <a:effectLst/>
                        </a:rPr>
                        <a:t>6.9%</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10769893"/>
                  </a:ext>
                </a:extLst>
              </a:tr>
              <a:tr h="332993">
                <a:tc>
                  <a:txBody>
                    <a:bodyPr/>
                    <a:lstStyle/>
                    <a:p>
                      <a:pPr algn="l" fontAlgn="b"/>
                      <a:r>
                        <a:rPr lang="en-US" sz="1600" b="0" u="none" strike="noStrike" dirty="0">
                          <a:effectLst/>
                        </a:rPr>
                        <a:t>Richmond</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213</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6.7%</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l" fontAlgn="b"/>
                      <a:r>
                        <a:rPr lang="en-US" sz="1600" b="0" u="none" strike="noStrike" dirty="0">
                          <a:effectLst/>
                        </a:rPr>
                        <a:t> $     425,071,715 </a:t>
                      </a:r>
                      <a:endParaRPr lang="en-US" sz="1600" b="0" i="0" u="none" strike="noStrike" dirty="0">
                        <a:solidFill>
                          <a:srgbClr val="000000"/>
                        </a:solidFill>
                        <a:effectLst/>
                        <a:latin typeface="Arial" panose="020B0604020202020204" pitchFamily="34" charset="0"/>
                      </a:endParaRPr>
                    </a:p>
                  </a:txBody>
                  <a:tcPr marL="114300" marR="9525" marT="9525" marB="0" anchor="b">
                    <a:solidFill>
                      <a:schemeClr val="accent2">
                        <a:lumMod val="40000"/>
                        <a:lumOff val="60000"/>
                      </a:schemeClr>
                    </a:solidFill>
                  </a:tcPr>
                </a:tc>
                <a:tc>
                  <a:txBody>
                    <a:bodyPr/>
                    <a:lstStyle/>
                    <a:p>
                      <a:pPr algn="r" fontAlgn="b"/>
                      <a:r>
                        <a:rPr lang="en-US" sz="1600" b="0" u="none" strike="noStrike" dirty="0">
                          <a:effectLst/>
                        </a:rPr>
                        <a:t>3.0%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94760842"/>
                  </a:ext>
                </a:extLst>
              </a:tr>
              <a:tr h="332993">
                <a:tc>
                  <a:txBody>
                    <a:bodyPr/>
                    <a:lstStyle/>
                    <a:p>
                      <a:pPr algn="l" fontAlgn="b"/>
                      <a:r>
                        <a:rPr lang="en-US" sz="1600" b="0" u="none" strike="noStrike" dirty="0">
                          <a:effectLst/>
                        </a:rPr>
                        <a:t>Salem</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104</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3.3%</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600" b="0" u="none" strike="noStrike" dirty="0">
                          <a:effectLst/>
                        </a:rPr>
                        <a:t> $     144,462,506 </a:t>
                      </a:r>
                      <a:endParaRPr lang="en-US" sz="16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600" b="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2910919"/>
                  </a:ext>
                </a:extLst>
              </a:tr>
              <a:tr h="332993">
                <a:tc>
                  <a:txBody>
                    <a:bodyPr/>
                    <a:lstStyle/>
                    <a:p>
                      <a:pPr algn="l" fontAlgn="b"/>
                      <a:r>
                        <a:rPr lang="en-US" sz="1600" b="0" u="none" strike="noStrike" dirty="0">
                          <a:effectLst/>
                        </a:rPr>
                        <a:t>Statewide</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12</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r" fontAlgn="b"/>
                      <a:r>
                        <a:rPr lang="en-US" sz="1600" b="0" u="none" strike="noStrike" dirty="0">
                          <a:effectLst/>
                        </a:rPr>
                        <a:t>0.4%</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l" fontAlgn="b"/>
                      <a:r>
                        <a:rPr lang="en-US" sz="1600" b="0" u="none" strike="noStrike" dirty="0">
                          <a:effectLst/>
                        </a:rPr>
                        <a:t> $        2,162,727 </a:t>
                      </a:r>
                      <a:endParaRPr lang="en-US" sz="1600" b="0" i="0" u="none" strike="noStrike" dirty="0">
                        <a:solidFill>
                          <a:srgbClr val="000000"/>
                        </a:solidFill>
                        <a:effectLst/>
                        <a:latin typeface="Arial" panose="020B0604020202020204" pitchFamily="34" charset="0"/>
                      </a:endParaRPr>
                    </a:p>
                  </a:txBody>
                  <a:tcPr marL="114300" marR="9525" marT="9525" marB="0" anchor="b">
                    <a:solidFill>
                      <a:schemeClr val="accent2">
                        <a:lumMod val="40000"/>
                        <a:lumOff val="60000"/>
                      </a:schemeClr>
                    </a:solidFill>
                  </a:tcPr>
                </a:tc>
                <a:tc>
                  <a:txBody>
                    <a:bodyPr/>
                    <a:lstStyle/>
                    <a:p>
                      <a:pPr algn="r" fontAlgn="b"/>
                      <a:r>
                        <a:rPr lang="en-US" sz="1600" b="0" u="none" strike="noStrike" dirty="0">
                          <a:effectLst/>
                        </a:rPr>
                        <a:t>0.0%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108000602"/>
                  </a:ext>
                </a:extLst>
              </a:tr>
              <a:tr h="332993">
                <a:tc>
                  <a:txBody>
                    <a:bodyPr/>
                    <a:lstStyle/>
                    <a:p>
                      <a:pPr algn="l" fontAlgn="b"/>
                      <a:r>
                        <a:rPr lang="en-US" sz="1600" b="0" u="none" strike="noStrike" dirty="0">
                          <a:effectLst/>
                        </a:rPr>
                        <a:t>Staunton</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127</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effectLst/>
                        </a:rPr>
                        <a:t>4.0%</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600" b="0" u="none" strike="noStrike" dirty="0">
                          <a:effectLst/>
                        </a:rPr>
                        <a:t> $     123,005,953 </a:t>
                      </a:r>
                      <a:endParaRPr lang="en-US" sz="16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600" b="0" u="none" strike="noStrike" dirty="0">
                          <a:effectLst/>
                        </a:rPr>
                        <a:t>0.9%</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73884643"/>
                  </a:ext>
                </a:extLst>
              </a:tr>
              <a:tr h="332993">
                <a:tc>
                  <a:txBody>
                    <a:bodyPr/>
                    <a:lstStyle/>
                    <a:p>
                      <a:pPr algn="l" fontAlgn="b"/>
                      <a:r>
                        <a:rPr lang="en-US" sz="1600" b="1" u="none" strike="noStrike" dirty="0">
                          <a:solidFill>
                            <a:schemeClr val="bg1"/>
                          </a:solidFill>
                          <a:effectLst/>
                        </a:rPr>
                        <a:t>Total</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tc>
                  <a:txBody>
                    <a:bodyPr/>
                    <a:lstStyle/>
                    <a:p>
                      <a:pPr algn="r" fontAlgn="b"/>
                      <a:r>
                        <a:rPr lang="en-US" sz="1600" b="1" u="none" strike="noStrike" dirty="0">
                          <a:solidFill>
                            <a:schemeClr val="bg1"/>
                          </a:solidFill>
                          <a:effectLst/>
                        </a:rPr>
                        <a:t>1340</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tc>
                  <a:txBody>
                    <a:bodyPr/>
                    <a:lstStyle/>
                    <a:p>
                      <a:pPr algn="r" fontAlgn="b"/>
                      <a:r>
                        <a:rPr lang="en-US" sz="1600" b="1" u="none" strike="noStrike" dirty="0">
                          <a:solidFill>
                            <a:schemeClr val="bg1"/>
                          </a:solidFill>
                          <a:effectLst/>
                        </a:rPr>
                        <a:t>42%</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tc>
                  <a:txBody>
                    <a:bodyPr/>
                    <a:lstStyle/>
                    <a:p>
                      <a:pPr algn="l" fontAlgn="b"/>
                      <a:r>
                        <a:rPr lang="en-US" sz="1600" b="1" u="none" strike="noStrike" dirty="0">
                          <a:solidFill>
                            <a:schemeClr val="bg1"/>
                          </a:solidFill>
                          <a:effectLst/>
                        </a:rPr>
                        <a:t> $2,781,484,760 </a:t>
                      </a:r>
                      <a:endParaRPr lang="en-US" sz="1600" b="1" i="0" u="none" strike="noStrike" dirty="0">
                        <a:solidFill>
                          <a:schemeClr val="bg1"/>
                        </a:solidFill>
                        <a:effectLst/>
                        <a:latin typeface="Arial" panose="020B0604020202020204" pitchFamily="34" charset="0"/>
                      </a:endParaRPr>
                    </a:p>
                  </a:txBody>
                  <a:tcPr marL="114300" marR="9525" marT="9525" marB="0" anchor="b">
                    <a:solidFill>
                      <a:schemeClr val="accent1"/>
                    </a:solidFill>
                  </a:tcPr>
                </a:tc>
                <a:tc>
                  <a:txBody>
                    <a:bodyPr/>
                    <a:lstStyle/>
                    <a:p>
                      <a:pPr algn="r" fontAlgn="b"/>
                      <a:r>
                        <a:rPr lang="en-US" sz="1600" b="1" u="none" strike="noStrike" dirty="0">
                          <a:solidFill>
                            <a:schemeClr val="bg1"/>
                          </a:solidFill>
                          <a:effectLst/>
                        </a:rPr>
                        <a:t>19.3%</a:t>
                      </a:r>
                      <a:endParaRPr lang="en-US" sz="1600" b="1" i="0" u="none" strike="noStrike" dirty="0">
                        <a:solidFill>
                          <a:schemeClr val="bg1"/>
                        </a:solidFill>
                        <a:effectLst/>
                        <a:latin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3685552425"/>
                  </a:ext>
                </a:extLst>
              </a:tr>
            </a:tbl>
          </a:graphicData>
        </a:graphic>
      </p:graphicFrame>
    </p:spTree>
    <p:extLst>
      <p:ext uri="{BB962C8B-B14F-4D97-AF65-F5344CB8AC3E}">
        <p14:creationId xmlns:p14="http://schemas.microsoft.com/office/powerpoint/2010/main" val="309604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940800" cy="1143000"/>
          </a:xfrm>
        </p:spPr>
        <p:txBody>
          <a:bodyPr>
            <a:normAutofit/>
          </a:bodyPr>
          <a:lstStyle/>
          <a:p>
            <a:r>
              <a:rPr lang="en-US" kern="1400" dirty="0">
                <a:solidFill>
                  <a:schemeClr val="tx1"/>
                </a:solidFill>
                <a:latin typeface="Calibri"/>
              </a:rPr>
              <a:t>Dashboard Score by District</a:t>
            </a:r>
            <a:br>
              <a:rPr lang="en-US" kern="1400" dirty="0">
                <a:solidFill>
                  <a:schemeClr val="tx1"/>
                </a:solidFill>
                <a:latin typeface="Gill Sans MT"/>
              </a:rPr>
            </a:br>
            <a:endParaRPr lang="en-US" dirty="0">
              <a:solidFill>
                <a:schemeClr val="tx1"/>
              </a:solidFill>
            </a:endParaRPr>
          </a:p>
        </p:txBody>
      </p:sp>
      <p:graphicFrame>
        <p:nvGraphicFramePr>
          <p:cNvPr id="5" name="Table Placeholder 4"/>
          <p:cNvGraphicFramePr>
            <a:graphicFrameLocks noGrp="1"/>
          </p:cNvGraphicFramePr>
          <p:nvPr>
            <p:ph type="tbl" idx="1"/>
          </p:nvPr>
        </p:nvGraphicFramePr>
        <p:xfrm>
          <a:off x="3657600" y="1066803"/>
          <a:ext cx="8153400" cy="5105400"/>
        </p:xfrm>
        <a:graphic>
          <a:graphicData uri="http://schemas.openxmlformats.org/drawingml/2006/table">
            <a:tbl>
              <a:tblPr/>
              <a:tblGrid>
                <a:gridCol w="2941182">
                  <a:extLst>
                    <a:ext uri="{9D8B030D-6E8A-4147-A177-3AD203B41FA5}">
                      <a16:colId xmlns:a16="http://schemas.microsoft.com/office/drawing/2014/main" val="20000"/>
                    </a:ext>
                  </a:extLst>
                </a:gridCol>
                <a:gridCol w="2606109">
                  <a:extLst>
                    <a:ext uri="{9D8B030D-6E8A-4147-A177-3AD203B41FA5}">
                      <a16:colId xmlns:a16="http://schemas.microsoft.com/office/drawing/2014/main" val="20001"/>
                    </a:ext>
                  </a:extLst>
                </a:gridCol>
                <a:gridCol w="2606109">
                  <a:extLst>
                    <a:ext uri="{9D8B030D-6E8A-4147-A177-3AD203B41FA5}">
                      <a16:colId xmlns:a16="http://schemas.microsoft.com/office/drawing/2014/main" val="20002"/>
                    </a:ext>
                  </a:extLst>
                </a:gridCol>
              </a:tblGrid>
              <a:tr h="346609">
                <a:tc gridSpan="3">
                  <a:txBody>
                    <a:bodyPr/>
                    <a:lstStyle/>
                    <a:p>
                      <a:pPr marR="0" indent="0" algn="ctr" rtl="0">
                        <a:spcBef>
                          <a:spcPts val="0"/>
                        </a:spcBef>
                        <a:spcAft>
                          <a:spcPts val="1400"/>
                        </a:spcAft>
                      </a:pPr>
                      <a:endParaRPr lang="en-US" sz="2000" kern="1400" dirty="0">
                        <a:solidFill>
                          <a:srgbClr val="000000"/>
                        </a:solidFill>
                        <a:effectLst/>
                        <a:latin typeface="Gill Sans MT"/>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2121">
                <a:tc>
                  <a:txBody>
                    <a:bodyPr/>
                    <a:lstStyle/>
                    <a:p>
                      <a:pPr marR="0" indent="0" algn="l" rtl="0">
                        <a:spcBef>
                          <a:spcPts val="0"/>
                        </a:spcBef>
                        <a:spcAft>
                          <a:spcPts val="1400"/>
                        </a:spcAft>
                      </a:pPr>
                      <a:r>
                        <a:rPr lang="en-US" sz="2000" b="1" kern="1400" dirty="0">
                          <a:solidFill>
                            <a:schemeClr val="tx1"/>
                          </a:solidFill>
                          <a:effectLst/>
                          <a:latin typeface="Calibri"/>
                        </a:rPr>
                        <a:t>As of 5/22/2019</a:t>
                      </a:r>
                      <a:endParaRPr lang="en-US" sz="2000" kern="1400" dirty="0">
                        <a:solidFill>
                          <a:schemeClr val="tx1"/>
                        </a:solidFill>
                        <a:effectLst/>
                        <a:latin typeface="Gill Sans MT"/>
                      </a:endParaRPr>
                    </a:p>
                  </a:txBody>
                  <a:tcPr marL="9525" marR="9525" marT="9525" marB="0" anchor="b">
                    <a:lnL>
                      <a:noFill/>
                    </a:lnL>
                    <a:lnR>
                      <a:noFill/>
                    </a:lnR>
                    <a:lnT>
                      <a:noFill/>
                    </a:lnT>
                    <a:lnB>
                      <a:noFill/>
                    </a:lnB>
                    <a:solidFill>
                      <a:srgbClr val="ED7D31"/>
                    </a:solidFill>
                  </a:tcPr>
                </a:tc>
                <a:tc>
                  <a:txBody>
                    <a:bodyPr/>
                    <a:lstStyle/>
                    <a:p>
                      <a:pPr marR="0" indent="0" algn="ctr" rtl="0">
                        <a:spcBef>
                          <a:spcPts val="0"/>
                        </a:spcBef>
                        <a:spcAft>
                          <a:spcPts val="1400"/>
                        </a:spcAft>
                      </a:pPr>
                      <a:r>
                        <a:rPr lang="en-US" sz="2000" b="1" kern="1400" dirty="0">
                          <a:solidFill>
                            <a:schemeClr val="tx1"/>
                          </a:solidFill>
                          <a:effectLst/>
                          <a:latin typeface="Calibri"/>
                        </a:rPr>
                        <a:t>On-Time</a:t>
                      </a:r>
                      <a:br>
                        <a:rPr lang="en-US" sz="2000" b="1" kern="1400" dirty="0">
                          <a:solidFill>
                            <a:schemeClr val="tx1"/>
                          </a:solidFill>
                          <a:effectLst/>
                          <a:latin typeface="Calibri"/>
                        </a:rPr>
                      </a:br>
                      <a:r>
                        <a:rPr lang="en-US" sz="2000" b="1" kern="1400" dirty="0">
                          <a:solidFill>
                            <a:schemeClr val="tx1"/>
                          </a:solidFill>
                          <a:effectLst/>
                          <a:latin typeface="Calibri"/>
                        </a:rPr>
                        <a:t>Development</a:t>
                      </a:r>
                      <a:endParaRPr lang="en-US" sz="2000" kern="1400" dirty="0">
                        <a:solidFill>
                          <a:schemeClr val="tx1"/>
                        </a:solidFill>
                        <a:effectLst/>
                        <a:latin typeface="Gill Sans MT"/>
                      </a:endParaRPr>
                    </a:p>
                  </a:txBody>
                  <a:tcPr marL="9525" marR="9525" marT="9525" marB="0" anchor="b">
                    <a:lnL>
                      <a:noFill/>
                    </a:lnL>
                    <a:lnR>
                      <a:noFill/>
                    </a:lnR>
                    <a:lnT>
                      <a:noFill/>
                    </a:lnT>
                    <a:lnB>
                      <a:noFill/>
                    </a:lnB>
                    <a:solidFill>
                      <a:srgbClr val="ED7D31"/>
                    </a:solidFill>
                  </a:tcPr>
                </a:tc>
                <a:tc>
                  <a:txBody>
                    <a:bodyPr/>
                    <a:lstStyle/>
                    <a:p>
                      <a:pPr marR="0" indent="0" algn="ctr" rtl="0">
                        <a:spcBef>
                          <a:spcPts val="0"/>
                        </a:spcBef>
                        <a:spcAft>
                          <a:spcPts val="1400"/>
                        </a:spcAft>
                      </a:pPr>
                      <a:r>
                        <a:rPr lang="en-US" sz="2000" b="1" kern="1400" dirty="0">
                          <a:solidFill>
                            <a:schemeClr val="tx1"/>
                          </a:solidFill>
                          <a:effectLst/>
                          <a:latin typeface="Calibri"/>
                        </a:rPr>
                        <a:t>On-Budget</a:t>
                      </a:r>
                      <a:br>
                        <a:rPr lang="en-US" sz="2000" b="1" kern="1400" dirty="0">
                          <a:solidFill>
                            <a:schemeClr val="tx1"/>
                          </a:solidFill>
                          <a:effectLst/>
                          <a:latin typeface="Calibri"/>
                        </a:rPr>
                      </a:br>
                      <a:r>
                        <a:rPr lang="en-US" sz="2000" b="1" kern="1400" dirty="0">
                          <a:solidFill>
                            <a:schemeClr val="tx1"/>
                          </a:solidFill>
                          <a:effectLst/>
                          <a:latin typeface="Calibri"/>
                        </a:rPr>
                        <a:t>Development</a:t>
                      </a:r>
                      <a:endParaRPr lang="en-US" sz="2000" kern="1400" dirty="0">
                        <a:solidFill>
                          <a:schemeClr val="tx1"/>
                        </a:solidFill>
                        <a:effectLst/>
                        <a:latin typeface="Gill Sans MT"/>
                      </a:endParaRPr>
                    </a:p>
                  </a:txBody>
                  <a:tcPr marL="9525" marR="9525" marT="9525" marB="0" anchor="b">
                    <a:lnL>
                      <a:noFill/>
                    </a:lnL>
                    <a:lnR>
                      <a:noFill/>
                    </a:lnR>
                    <a:lnT>
                      <a:noFill/>
                    </a:lnT>
                    <a:lnB>
                      <a:noFill/>
                    </a:lnB>
                    <a:solidFill>
                      <a:srgbClr val="ED7D31"/>
                    </a:solidFill>
                  </a:tcPr>
                </a:tc>
                <a:extLst>
                  <a:ext uri="{0D108BD9-81ED-4DB2-BD59-A6C34878D82A}">
                    <a16:rowId xmlns:a16="http://schemas.microsoft.com/office/drawing/2014/main" val="10001"/>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Bristol</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67%</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67%</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10002"/>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Culpeper</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59%</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82%</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Fredericksburg</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75%</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100%</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10004"/>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Hampton Roads</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65%</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61%</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Lynchburg</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92%</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83%</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10006"/>
                  </a:ext>
                </a:extLst>
              </a:tr>
              <a:tr h="732121">
                <a:tc>
                  <a:txBody>
                    <a:bodyPr/>
                    <a:lstStyle/>
                    <a:p>
                      <a:pPr marR="0" indent="0" algn="l" rtl="0">
                        <a:spcBef>
                          <a:spcPts val="0"/>
                        </a:spcBef>
                        <a:spcAft>
                          <a:spcPts val="1400"/>
                        </a:spcAft>
                      </a:pPr>
                      <a:r>
                        <a:rPr lang="en-US" sz="2000" kern="1400" dirty="0">
                          <a:solidFill>
                            <a:schemeClr val="tx1"/>
                          </a:solidFill>
                          <a:effectLst/>
                          <a:latin typeface="Calibri"/>
                        </a:rPr>
                        <a:t>Northern </a:t>
                      </a:r>
                      <a:br>
                        <a:rPr lang="en-US" sz="2000" kern="1400" dirty="0">
                          <a:solidFill>
                            <a:schemeClr val="tx1"/>
                          </a:solidFill>
                          <a:effectLst/>
                          <a:latin typeface="Calibri"/>
                        </a:rPr>
                      </a:br>
                      <a:r>
                        <a:rPr lang="en-US" sz="2000" kern="1400" dirty="0">
                          <a:solidFill>
                            <a:schemeClr val="tx1"/>
                          </a:solidFill>
                          <a:effectLst/>
                          <a:latin typeface="Calibri"/>
                        </a:rPr>
                        <a:t>Virginia</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44%</a:t>
                      </a:r>
                      <a:endParaRPr lang="en-US" sz="2000" kern="1400" dirty="0">
                        <a:solidFill>
                          <a:schemeClr val="tx1"/>
                        </a:solidFill>
                        <a:effectLst/>
                        <a:latin typeface="Gill Sans M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70%</a:t>
                      </a:r>
                      <a:endParaRPr lang="en-US" sz="2000" kern="1400" dirty="0">
                        <a:solidFill>
                          <a:schemeClr val="tx1"/>
                        </a:solidFill>
                        <a:effectLst/>
                        <a:latin typeface="Gill Sans MT"/>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07"/>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Richmond</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68%</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64%</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10008"/>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Salem</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74%</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77%</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Staunton</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58%</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marR="0" indent="0" algn="ctr" rtl="0">
                        <a:spcBef>
                          <a:spcPts val="0"/>
                        </a:spcBef>
                        <a:spcAft>
                          <a:spcPts val="1400"/>
                        </a:spcAft>
                      </a:pPr>
                      <a:r>
                        <a:rPr lang="en-US" sz="2000" kern="1400" dirty="0">
                          <a:solidFill>
                            <a:schemeClr val="tx1"/>
                          </a:solidFill>
                          <a:effectLst/>
                          <a:latin typeface="Calibri"/>
                        </a:rPr>
                        <a:t>67%</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10010"/>
                  </a:ext>
                </a:extLst>
              </a:tr>
              <a:tr h="366061">
                <a:tc>
                  <a:txBody>
                    <a:bodyPr/>
                    <a:lstStyle/>
                    <a:p>
                      <a:pPr marR="0" indent="0" algn="l" rtl="0">
                        <a:spcBef>
                          <a:spcPts val="0"/>
                        </a:spcBef>
                        <a:spcAft>
                          <a:spcPts val="1400"/>
                        </a:spcAft>
                      </a:pPr>
                      <a:r>
                        <a:rPr lang="en-US" sz="2000" kern="1400" dirty="0">
                          <a:solidFill>
                            <a:schemeClr val="tx1"/>
                          </a:solidFill>
                          <a:effectLst/>
                          <a:latin typeface="Calibri"/>
                        </a:rPr>
                        <a:t>Statewide</a:t>
                      </a:r>
                      <a:endParaRPr lang="en-US" sz="2000" kern="1400" dirty="0">
                        <a:solidFill>
                          <a:schemeClr val="tx1"/>
                        </a:solidFill>
                        <a:effectLst/>
                        <a:latin typeface="Gill Sans MT"/>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64%</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CE4D6"/>
                    </a:solidFill>
                  </a:tcPr>
                </a:tc>
                <a:tc>
                  <a:txBody>
                    <a:bodyPr/>
                    <a:lstStyle/>
                    <a:p>
                      <a:pPr marR="0" indent="0" algn="ctr" rtl="0">
                        <a:spcBef>
                          <a:spcPts val="0"/>
                        </a:spcBef>
                        <a:spcAft>
                          <a:spcPts val="1400"/>
                        </a:spcAft>
                      </a:pPr>
                      <a:r>
                        <a:rPr lang="en-US" sz="2000" kern="1400" dirty="0">
                          <a:solidFill>
                            <a:schemeClr val="tx1"/>
                          </a:solidFill>
                          <a:effectLst/>
                          <a:latin typeface="Calibri"/>
                        </a:rPr>
                        <a:t>70%</a:t>
                      </a:r>
                      <a:endParaRPr lang="en-US" sz="2000" kern="1400" dirty="0">
                        <a:solidFill>
                          <a:schemeClr val="tx1"/>
                        </a:solidFill>
                        <a:effectLst/>
                        <a:latin typeface="Gill Sans MT"/>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0"/>
          </p:nvPr>
        </p:nvSpPr>
        <p:spPr/>
        <p:txBody>
          <a:bodyPr/>
          <a:lstStyle/>
          <a:p>
            <a:pPr>
              <a:defRPr/>
            </a:pPr>
            <a:fld id="{322576D8-6AB0-4655-8B63-6282990592CB}" type="slidenum">
              <a:rPr lang="en-US" smtClean="0"/>
              <a:pPr>
                <a:defRPr/>
              </a:pPr>
              <a:t>24</a:t>
            </a:fld>
            <a:endParaRPr lang="en-US" dirty="0"/>
          </a:p>
        </p:txBody>
      </p:sp>
      <p:sp>
        <p:nvSpPr>
          <p:cNvPr id="6" name="Control 1"/>
          <p:cNvSpPr>
            <a:spLocks noChangeArrowheads="1" noChangeShapeType="1"/>
          </p:cNvSpPr>
          <p:nvPr/>
        </p:nvSpPr>
        <p:spPr bwMode="auto">
          <a:xfrm>
            <a:off x="381000" y="1676400"/>
            <a:ext cx="3048000" cy="3886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sz="2400" dirty="0"/>
          </a:p>
          <a:p>
            <a:endParaRPr lang="en-US" sz="2400" dirty="0"/>
          </a:p>
          <a:p>
            <a:endParaRPr lang="en-US" sz="2400" dirty="0"/>
          </a:p>
          <a:p>
            <a:r>
              <a:rPr lang="en-US" sz="2400" dirty="0"/>
              <a:t>On Delivery Goal 70%</a:t>
            </a:r>
          </a:p>
          <a:p>
            <a:endParaRPr lang="en-US" sz="2400" dirty="0"/>
          </a:p>
          <a:p>
            <a:r>
              <a:rPr lang="en-US" sz="2400" dirty="0"/>
              <a:t>On Budget Delivery Goal 74%</a:t>
            </a:r>
          </a:p>
          <a:p>
            <a:r>
              <a:rPr lang="en-US" dirty="0"/>
              <a:t> </a:t>
            </a:r>
          </a:p>
        </p:txBody>
      </p:sp>
    </p:spTree>
    <p:extLst>
      <p:ext uri="{BB962C8B-B14F-4D97-AF65-F5344CB8AC3E}">
        <p14:creationId xmlns:p14="http://schemas.microsoft.com/office/powerpoint/2010/main" val="2817911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tbl" idx="1"/>
          </p:nvPr>
        </p:nvPicPr>
        <p:blipFill rotWithShape="1">
          <a:blip r:embed="rId3">
            <a:extLst>
              <a:ext uri="{28A0092B-C50C-407E-A947-70E740481C1C}">
                <a14:useLocalDpi xmlns:a14="http://schemas.microsoft.com/office/drawing/2010/main" val="0"/>
              </a:ext>
            </a:extLst>
          </a:blip>
          <a:srcRect l="49143" t="12983" r="1074" b="17543"/>
          <a:stretch/>
        </p:blipFill>
        <p:spPr bwMode="auto">
          <a:xfrm>
            <a:off x="511970" y="203124"/>
            <a:ext cx="11146630" cy="65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322576D8-6AB0-4655-8B63-6282990592CB}" type="slidenum">
              <a:rPr lang="en-US" smtClean="0"/>
              <a:pPr>
                <a:defRPr/>
              </a:pPr>
              <a:t>25</a:t>
            </a:fld>
            <a:endParaRPr lang="en-US" dirty="0"/>
          </a:p>
        </p:txBody>
      </p:sp>
    </p:spTree>
    <p:extLst>
      <p:ext uri="{BB962C8B-B14F-4D97-AF65-F5344CB8AC3E}">
        <p14:creationId xmlns:p14="http://schemas.microsoft.com/office/powerpoint/2010/main" val="1739013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0"/>
          </p:nvPr>
        </p:nvSpPr>
        <p:spPr/>
        <p:txBody>
          <a:bodyPr/>
          <a:lstStyle/>
          <a:p>
            <a:pPr>
              <a:defRPr/>
            </a:pPr>
            <a:fld id="{EF965E35-D7CB-4BF5-B8CC-092BC7E95269}" type="slidenum">
              <a:rPr lang="en-US" smtClean="0"/>
              <a:pPr>
                <a:defRPr/>
              </a:pPr>
              <a:t>26</a:t>
            </a:fld>
            <a:endParaRPr lang="en-US" dirty="0"/>
          </a:p>
        </p:txBody>
      </p:sp>
      <p:sp>
        <p:nvSpPr>
          <p:cNvPr id="2" name="Title 1"/>
          <p:cNvSpPr>
            <a:spLocks noGrp="1"/>
          </p:cNvSpPr>
          <p:nvPr>
            <p:ph type="title"/>
          </p:nvPr>
        </p:nvSpPr>
        <p:spPr/>
        <p:txBody>
          <a:bodyPr/>
          <a:lstStyle/>
          <a:p>
            <a:pPr algn="ctr"/>
            <a:r>
              <a:rPr lang="en-US" sz="3200" b="1" dirty="0">
                <a:solidFill>
                  <a:srgbClr val="0E3793"/>
                </a:solidFill>
              </a:rPr>
              <a:t>Non-VDOT Administered Projects</a:t>
            </a:r>
            <a:endParaRPr lang="en-US" sz="3200" dirty="0">
              <a:solidFill>
                <a:srgbClr val="0E3793"/>
              </a:solidFill>
            </a:endParaRPr>
          </a:p>
        </p:txBody>
      </p:sp>
      <p:sp>
        <p:nvSpPr>
          <p:cNvPr id="15" name="Footer Placeholder 3"/>
          <p:cNvSpPr>
            <a:spLocks noGrp="1"/>
          </p:cNvSpPr>
          <p:nvPr>
            <p:ph type="ftr" sz="quarter" idx="3"/>
          </p:nvPr>
        </p:nvSpPr>
        <p:spPr/>
        <p:txBody>
          <a:bodyPr/>
          <a:lstStyle/>
          <a:p>
            <a:r>
              <a:rPr lang="en-US" dirty="0"/>
              <a:t>Virginia Department of Transportation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9111" y="3423108"/>
            <a:ext cx="2438400" cy="716281"/>
          </a:xfrm>
          <a:prstGeom prst="rect">
            <a:avLst/>
          </a:prstGeom>
        </p:spPr>
      </p:pic>
      <p:graphicFrame>
        <p:nvGraphicFramePr>
          <p:cNvPr id="12" name="Diagram 11"/>
          <p:cNvGraphicFramePr/>
          <p:nvPr/>
        </p:nvGraphicFramePr>
        <p:xfrm>
          <a:off x="1016000" y="1752600"/>
          <a:ext cx="81280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8821" y="2638249"/>
            <a:ext cx="2222500" cy="581025"/>
          </a:xfrm>
          <a:prstGeom prst="rect">
            <a:avLst/>
          </a:prstGeom>
        </p:spPr>
      </p:pic>
      <p:sp>
        <p:nvSpPr>
          <p:cNvPr id="14" name="Title 1"/>
          <p:cNvSpPr txBox="1">
            <a:spLocks/>
          </p:cNvSpPr>
          <p:nvPr/>
        </p:nvSpPr>
        <p:spPr bwMode="auto">
          <a:xfrm>
            <a:off x="4343400" y="990600"/>
            <a:ext cx="254000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003296"/>
                </a:solidFill>
                <a:latin typeface="+mj-lt"/>
                <a:ea typeface="+mj-ea"/>
                <a:cs typeface="+mj-cs"/>
              </a:defRPr>
            </a:lvl1pPr>
            <a:lvl2pPr algn="ctr" rtl="0" fontAlgn="base">
              <a:spcBef>
                <a:spcPct val="0"/>
              </a:spcBef>
              <a:spcAft>
                <a:spcPct val="0"/>
              </a:spcAft>
              <a:defRPr sz="4400">
                <a:solidFill>
                  <a:srgbClr val="003296"/>
                </a:solidFill>
                <a:latin typeface="Calibri" pitchFamily="34" charset="0"/>
              </a:defRPr>
            </a:lvl2pPr>
            <a:lvl3pPr algn="ctr" rtl="0" fontAlgn="base">
              <a:spcBef>
                <a:spcPct val="0"/>
              </a:spcBef>
              <a:spcAft>
                <a:spcPct val="0"/>
              </a:spcAft>
              <a:defRPr sz="4400">
                <a:solidFill>
                  <a:srgbClr val="003296"/>
                </a:solidFill>
                <a:latin typeface="Calibri" pitchFamily="34" charset="0"/>
              </a:defRPr>
            </a:lvl3pPr>
            <a:lvl4pPr algn="ctr" rtl="0" fontAlgn="base">
              <a:spcBef>
                <a:spcPct val="0"/>
              </a:spcBef>
              <a:spcAft>
                <a:spcPct val="0"/>
              </a:spcAft>
              <a:defRPr sz="4400">
                <a:solidFill>
                  <a:srgbClr val="003296"/>
                </a:solidFill>
                <a:latin typeface="Calibri" pitchFamily="34" charset="0"/>
              </a:defRPr>
            </a:lvl4pPr>
            <a:lvl5pPr algn="ctr" rtl="0" fontAlgn="base">
              <a:spcBef>
                <a:spcPct val="0"/>
              </a:spcBef>
              <a:spcAft>
                <a:spcPct val="0"/>
              </a:spcAft>
              <a:defRPr sz="4400">
                <a:solidFill>
                  <a:srgbClr val="003296"/>
                </a:solidFill>
                <a:latin typeface="Calibri" pitchFamily="34" charset="0"/>
              </a:defRPr>
            </a:lvl5pPr>
            <a:lvl6pPr marL="457200" algn="ctr" rtl="0" fontAlgn="base">
              <a:spcBef>
                <a:spcPct val="0"/>
              </a:spcBef>
              <a:spcAft>
                <a:spcPct val="0"/>
              </a:spcAft>
              <a:defRPr sz="4400">
                <a:solidFill>
                  <a:srgbClr val="003296"/>
                </a:solidFill>
                <a:latin typeface="Calibri" pitchFamily="34" charset="0"/>
              </a:defRPr>
            </a:lvl6pPr>
            <a:lvl7pPr marL="914400" algn="ctr" rtl="0" fontAlgn="base">
              <a:spcBef>
                <a:spcPct val="0"/>
              </a:spcBef>
              <a:spcAft>
                <a:spcPct val="0"/>
              </a:spcAft>
              <a:defRPr sz="4400">
                <a:solidFill>
                  <a:srgbClr val="003296"/>
                </a:solidFill>
                <a:latin typeface="Calibri" pitchFamily="34" charset="0"/>
              </a:defRPr>
            </a:lvl7pPr>
            <a:lvl8pPr marL="1371600" algn="ctr" rtl="0" fontAlgn="base">
              <a:spcBef>
                <a:spcPct val="0"/>
              </a:spcBef>
              <a:spcAft>
                <a:spcPct val="0"/>
              </a:spcAft>
              <a:defRPr sz="4400">
                <a:solidFill>
                  <a:srgbClr val="003296"/>
                </a:solidFill>
                <a:latin typeface="Calibri" pitchFamily="34" charset="0"/>
              </a:defRPr>
            </a:lvl8pPr>
            <a:lvl9pPr marL="1828800" algn="ctr" rtl="0" fontAlgn="base">
              <a:spcBef>
                <a:spcPct val="0"/>
              </a:spcBef>
              <a:spcAft>
                <a:spcPct val="0"/>
              </a:spcAft>
              <a:defRPr sz="4400">
                <a:solidFill>
                  <a:srgbClr val="003296"/>
                </a:solidFill>
                <a:latin typeface="Calibri" pitchFamily="34" charset="0"/>
              </a:defRPr>
            </a:lvl9pPr>
          </a:lstStyle>
          <a:p>
            <a:pPr eaLnBrk="1" hangingPunct="1"/>
            <a:r>
              <a:rPr lang="en-US" sz="3200" b="1" dirty="0"/>
              <a:t>(NVAP)</a:t>
            </a:r>
            <a:endParaRPr lang="en-US" sz="3200" dirty="0"/>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59111" y="1952448"/>
            <a:ext cx="2590800" cy="51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95641" y="4343401"/>
            <a:ext cx="1699511" cy="82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60000" y="4343401"/>
            <a:ext cx="1751205" cy="83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07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t>BUSINESS PLAN UPDATE</a:t>
            </a:r>
          </a:p>
          <a:p>
            <a:pPr>
              <a:buFont typeface="Arial" panose="020B0604020202020204" pitchFamily="34" charset="0"/>
              <a:buChar char="•"/>
            </a:pPr>
            <a:r>
              <a:rPr lang="en-US" dirty="0"/>
              <a:t>PILOT FOR ELECTRONIC SIGNATURES FOR AGREEMENTS</a:t>
            </a:r>
          </a:p>
          <a:p>
            <a:pPr>
              <a:buFont typeface="Arial" panose="020B0604020202020204" pitchFamily="34" charset="0"/>
              <a:buChar char="•"/>
            </a:pPr>
            <a:r>
              <a:rPr lang="en-US" dirty="0"/>
              <a:t>UTILITY COORDINATION </a:t>
            </a:r>
          </a:p>
          <a:p>
            <a:pPr>
              <a:buFont typeface="Arial" panose="020B0604020202020204" pitchFamily="34" charset="0"/>
              <a:buChar char="•"/>
            </a:pPr>
            <a:r>
              <a:rPr lang="en-US" dirty="0"/>
              <a:t>SPECIAL HAULING VEHICLES/ EMERGENCY VEHICLE POSTING</a:t>
            </a:r>
          </a:p>
          <a:p>
            <a:pPr>
              <a:buFont typeface="Arial" panose="020B0604020202020204" pitchFamily="34" charset="0"/>
              <a:buChar char="•"/>
            </a:pPr>
            <a:r>
              <a:rPr lang="en-US" dirty="0"/>
              <a:t>PRE-AWARD EVALUATION TEMPLATES</a:t>
            </a:r>
          </a:p>
          <a:p>
            <a:pPr>
              <a:buFont typeface="Arial" panose="020B0604020202020204" pitchFamily="34" charset="0"/>
              <a:buChar char="•"/>
            </a:pPr>
            <a:r>
              <a:rPr lang="en-US" dirty="0"/>
              <a:t>EXTERNAL ACCESS TO VDOT SYSTEMS</a:t>
            </a:r>
          </a:p>
          <a:p>
            <a:pPr>
              <a:buFont typeface="Arial" panose="020B0604020202020204" pitchFamily="34" charset="0"/>
              <a:buChar char="•"/>
            </a:pPr>
            <a:r>
              <a:rPr lang="en-US" dirty="0"/>
              <a:t>QUALIFICATIONS PROGRAM</a:t>
            </a:r>
          </a:p>
        </p:txBody>
      </p:sp>
      <p:sp>
        <p:nvSpPr>
          <p:cNvPr id="5" name="Slide Number Placeholder 4"/>
          <p:cNvSpPr>
            <a:spLocks noGrp="1"/>
          </p:cNvSpPr>
          <p:nvPr>
            <p:ph type="sldNum" sz="quarter" idx="10"/>
          </p:nvPr>
        </p:nvSpPr>
        <p:spPr/>
        <p:txBody>
          <a:bodyPr/>
          <a:lstStyle/>
          <a:p>
            <a:pPr>
              <a:defRPr/>
            </a:pPr>
            <a:fld id="{7D3F973C-A8FB-4726-9A82-AA4992463DE4}" type="slidenum">
              <a:rPr lang="en-US" smtClean="0"/>
              <a:pPr>
                <a:defRPr/>
              </a:pPr>
              <a:t>27</a:t>
            </a:fld>
            <a:endParaRPr lang="en-US" dirty="0"/>
          </a:p>
        </p:txBody>
      </p:sp>
      <p:sp>
        <p:nvSpPr>
          <p:cNvPr id="3" name="Title 2"/>
          <p:cNvSpPr>
            <a:spLocks noGrp="1"/>
          </p:cNvSpPr>
          <p:nvPr>
            <p:ph type="title"/>
          </p:nvPr>
        </p:nvSpPr>
        <p:spPr/>
        <p:txBody>
          <a:bodyPr/>
          <a:lstStyle/>
          <a:p>
            <a:pPr algn="ctr"/>
            <a:r>
              <a:rPr lang="en-US" dirty="0"/>
              <a:t>VDOT INITIATIVES</a:t>
            </a:r>
          </a:p>
        </p:txBody>
      </p:sp>
    </p:spTree>
    <p:extLst>
      <p:ext uri="{BB962C8B-B14F-4D97-AF65-F5344CB8AC3E}">
        <p14:creationId xmlns:p14="http://schemas.microsoft.com/office/powerpoint/2010/main" val="49713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rotWithShape="1">
          <a:blip r:embed="rId3"/>
          <a:stretch/>
        </p:blipFill>
        <p:spPr bwMode="auto">
          <a:xfrm>
            <a:off x="2070957" y="1600200"/>
            <a:ext cx="8050085" cy="4525963"/>
          </a:xfrm>
          <a:prstGeom prst="rect">
            <a:avLst/>
          </a:prstGeom>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0"/>
          </p:nvPr>
        </p:nvSpPr>
        <p:spPr/>
        <p:txBody>
          <a:bodyPr/>
          <a:lstStyle/>
          <a:p>
            <a:pPr>
              <a:defRPr/>
            </a:pPr>
            <a:fld id="{7D3F973C-A8FB-4726-9A82-AA4992463DE4}" type="slidenum">
              <a:rPr lang="en-US" smtClean="0"/>
              <a:pPr>
                <a:defRPr/>
              </a:pPr>
              <a:t>28</a:t>
            </a:fld>
            <a:endParaRPr lang="en-US" dirty="0"/>
          </a:p>
        </p:txBody>
      </p:sp>
      <p:sp>
        <p:nvSpPr>
          <p:cNvPr id="3" name="Title 2"/>
          <p:cNvSpPr>
            <a:spLocks noGrp="1"/>
          </p:cNvSpPr>
          <p:nvPr>
            <p:ph type="title"/>
          </p:nvPr>
        </p:nvSpPr>
        <p:spPr/>
        <p:txBody>
          <a:bodyPr/>
          <a:lstStyle/>
          <a:p>
            <a:pPr algn="ctr"/>
            <a:r>
              <a:rPr lang="en-US" dirty="0"/>
              <a:t>Local Programs Workshop</a:t>
            </a:r>
          </a:p>
        </p:txBody>
      </p:sp>
    </p:spTree>
    <p:extLst>
      <p:ext uri="{BB962C8B-B14F-4D97-AF65-F5344CB8AC3E}">
        <p14:creationId xmlns:p14="http://schemas.microsoft.com/office/powerpoint/2010/main" val="408135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10972800" cy="4876800"/>
          </a:xfrm>
        </p:spPr>
        <p:txBody>
          <a:bodyPr/>
          <a:lstStyle/>
          <a:p>
            <a:pPr marL="457200" indent="-457200">
              <a:buFont typeface="Arial" panose="020B0604020202020204" pitchFamily="34" charset="0"/>
              <a:buChar char="•"/>
            </a:pPr>
            <a:r>
              <a:rPr lang="en-US" dirty="0">
                <a:solidFill>
                  <a:schemeClr val="accent2">
                    <a:lumMod val="75000"/>
                  </a:schemeClr>
                </a:solidFill>
              </a:rPr>
              <a:t>Special Funding Programs</a:t>
            </a:r>
          </a:p>
          <a:p>
            <a:pPr marL="800100" lvl="1" indent="-342900">
              <a:buFont typeface="Arial" panose="020B0604020202020204" pitchFamily="34" charset="0"/>
              <a:buChar char="•"/>
            </a:pPr>
            <a:r>
              <a:rPr lang="en-US" dirty="0"/>
              <a:t>Revenue Sharing</a:t>
            </a:r>
          </a:p>
          <a:p>
            <a:pPr marL="800100" lvl="1" indent="-342900">
              <a:buFont typeface="Arial" panose="020B0604020202020204" pitchFamily="34" charset="0"/>
              <a:buChar char="•"/>
            </a:pPr>
            <a:r>
              <a:rPr lang="en-US" dirty="0"/>
              <a:t>Transportation Alternatives</a:t>
            </a:r>
          </a:p>
          <a:p>
            <a:pPr marL="400050">
              <a:buFont typeface="Arial" panose="020B0604020202020204" pitchFamily="34" charset="0"/>
              <a:buChar char="•"/>
            </a:pPr>
            <a:r>
              <a:rPr lang="en-US" dirty="0"/>
              <a:t>Urban Maintenance Program</a:t>
            </a:r>
          </a:p>
          <a:p>
            <a:pPr marL="400050">
              <a:buFont typeface="Arial" panose="020B0604020202020204" pitchFamily="34" charset="0"/>
              <a:buChar char="•"/>
            </a:pPr>
            <a:r>
              <a:rPr lang="en-US" dirty="0"/>
              <a:t>SGR/Primary Extension</a:t>
            </a:r>
          </a:p>
          <a:p>
            <a:pPr marL="400050">
              <a:buFont typeface="Arial" panose="020B0604020202020204" pitchFamily="34" charset="0"/>
              <a:buChar char="•"/>
            </a:pPr>
            <a:r>
              <a:rPr lang="en-US" dirty="0"/>
              <a:t>Performance Reporting</a:t>
            </a:r>
          </a:p>
          <a:p>
            <a:pPr marL="400050">
              <a:buFont typeface="Arial" panose="020B0604020202020204" pitchFamily="34" charset="0"/>
              <a:buChar char="•"/>
            </a:pPr>
            <a:r>
              <a:rPr lang="en-US" dirty="0"/>
              <a:t>Other VDOT Initiatives</a:t>
            </a:r>
          </a:p>
          <a:p>
            <a:pPr marL="57150" indent="0">
              <a:buNone/>
            </a:pPr>
            <a:endParaRPr lang="en-US" dirty="0"/>
          </a:p>
          <a:p>
            <a:pPr lvl="1"/>
            <a:endParaRPr lang="en-US" dirty="0"/>
          </a:p>
        </p:txBody>
      </p:sp>
      <p:sp>
        <p:nvSpPr>
          <p:cNvPr id="4" name="Slide Number Placeholder 3"/>
          <p:cNvSpPr>
            <a:spLocks noGrp="1"/>
          </p:cNvSpPr>
          <p:nvPr>
            <p:ph type="sldNum" sz="quarter" idx="10"/>
          </p:nvPr>
        </p:nvSpPr>
        <p:spPr>
          <a:xfrm>
            <a:off x="11353800" y="6400800"/>
            <a:ext cx="228600" cy="320676"/>
          </a:xfrm>
          <a:prstGeom prst="rect">
            <a:avLst/>
          </a:prstGeom>
        </p:spPr>
        <p:txBody>
          <a:bodyPr/>
          <a:lstStyle/>
          <a:p>
            <a:pPr>
              <a:defRPr/>
            </a:pPr>
            <a:fld id="{0354A27F-09E7-48B2-857E-407AE32BB590}" type="slidenum">
              <a:rPr lang="en-US" sz="800" smtClean="0"/>
              <a:pPr>
                <a:defRPr/>
              </a:pPr>
              <a:t>3</a:t>
            </a:fld>
            <a:endParaRPr lang="en-US" sz="800" dirty="0"/>
          </a:p>
        </p:txBody>
      </p:sp>
      <p:sp>
        <p:nvSpPr>
          <p:cNvPr id="2" name="Title 1"/>
          <p:cNvSpPr>
            <a:spLocks noGrp="1"/>
          </p:cNvSpPr>
          <p:nvPr>
            <p:ph type="title"/>
          </p:nvPr>
        </p:nvSpPr>
        <p:spPr/>
        <p:txBody>
          <a:bodyPr/>
          <a:lstStyle/>
          <a:p>
            <a:pPr algn="ctr"/>
            <a:r>
              <a:rPr lang="en-US" dirty="0"/>
              <a:t>Today’s Agenda</a:t>
            </a:r>
          </a:p>
        </p:txBody>
      </p:sp>
    </p:spTree>
    <p:extLst>
      <p:ext uri="{BB962C8B-B14F-4D97-AF65-F5344CB8AC3E}">
        <p14:creationId xmlns:p14="http://schemas.microsoft.com/office/powerpoint/2010/main" val="20268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14400" y="1371600"/>
          <a:ext cx="9753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923581" y="228600"/>
            <a:ext cx="1028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rgbClr val="FF8000"/>
                </a:solidFill>
                <a:latin typeface="+mj-lt"/>
                <a:ea typeface="+mj-ea"/>
                <a:cs typeface="+mj-cs"/>
              </a:defRPr>
            </a:lvl1pPr>
            <a:lvl2pPr algn="ctr" rtl="0" eaLnBrk="0" fontAlgn="base" hangingPunct="0">
              <a:spcBef>
                <a:spcPct val="0"/>
              </a:spcBef>
              <a:spcAft>
                <a:spcPct val="0"/>
              </a:spcAft>
              <a:defRPr sz="2400" b="1">
                <a:solidFill>
                  <a:srgbClr val="FF8000"/>
                </a:solidFill>
                <a:latin typeface="Arial" charset="0"/>
                <a:ea typeface="ＭＳ Ｐゴシック" pitchFamily="34" charset="-128"/>
              </a:defRPr>
            </a:lvl2pPr>
            <a:lvl3pPr algn="ctr" rtl="0" eaLnBrk="0" fontAlgn="base" hangingPunct="0">
              <a:spcBef>
                <a:spcPct val="0"/>
              </a:spcBef>
              <a:spcAft>
                <a:spcPct val="0"/>
              </a:spcAft>
              <a:defRPr sz="2400" b="1">
                <a:solidFill>
                  <a:srgbClr val="FF8000"/>
                </a:solidFill>
                <a:latin typeface="Arial" charset="0"/>
                <a:ea typeface="ＭＳ Ｐゴシック" pitchFamily="34" charset="-128"/>
              </a:defRPr>
            </a:lvl3pPr>
            <a:lvl4pPr algn="ctr" rtl="0" eaLnBrk="0" fontAlgn="base" hangingPunct="0">
              <a:spcBef>
                <a:spcPct val="0"/>
              </a:spcBef>
              <a:spcAft>
                <a:spcPct val="0"/>
              </a:spcAft>
              <a:defRPr sz="2400" b="1">
                <a:solidFill>
                  <a:srgbClr val="FF8000"/>
                </a:solidFill>
                <a:latin typeface="Arial" charset="0"/>
                <a:ea typeface="ＭＳ Ｐゴシック" pitchFamily="34" charset="-128"/>
              </a:defRPr>
            </a:lvl4pPr>
            <a:lvl5pPr algn="ctr" rtl="0" eaLnBrk="0" fontAlgn="base" hangingPunct="0">
              <a:spcBef>
                <a:spcPct val="0"/>
              </a:spcBef>
              <a:spcAft>
                <a:spcPct val="0"/>
              </a:spcAft>
              <a:defRPr sz="2400" b="1">
                <a:solidFill>
                  <a:srgbClr val="FF8000"/>
                </a:solidFill>
                <a:latin typeface="Arial" charset="0"/>
                <a:ea typeface="ＭＳ Ｐゴシック" pitchFamily="34" charset="-128"/>
              </a:defRPr>
            </a:lvl5pPr>
            <a:lvl6pPr marL="457200" algn="ctr" rtl="0" fontAlgn="base">
              <a:spcBef>
                <a:spcPct val="0"/>
              </a:spcBef>
              <a:spcAft>
                <a:spcPct val="0"/>
              </a:spcAft>
              <a:defRPr sz="2400" b="1">
                <a:solidFill>
                  <a:srgbClr val="FF8000"/>
                </a:solidFill>
                <a:latin typeface="Arial" charset="0"/>
                <a:ea typeface="ＭＳ Ｐゴシック" pitchFamily="34" charset="-128"/>
              </a:defRPr>
            </a:lvl6pPr>
            <a:lvl7pPr marL="914400" algn="ctr" rtl="0" fontAlgn="base">
              <a:spcBef>
                <a:spcPct val="0"/>
              </a:spcBef>
              <a:spcAft>
                <a:spcPct val="0"/>
              </a:spcAft>
              <a:defRPr sz="2400" b="1">
                <a:solidFill>
                  <a:srgbClr val="FF8000"/>
                </a:solidFill>
                <a:latin typeface="Arial" charset="0"/>
                <a:ea typeface="ＭＳ Ｐゴシック" pitchFamily="34" charset="-128"/>
              </a:defRPr>
            </a:lvl7pPr>
            <a:lvl8pPr marL="1371600" algn="ctr" rtl="0" fontAlgn="base">
              <a:spcBef>
                <a:spcPct val="0"/>
              </a:spcBef>
              <a:spcAft>
                <a:spcPct val="0"/>
              </a:spcAft>
              <a:defRPr sz="2400" b="1">
                <a:solidFill>
                  <a:srgbClr val="FF8000"/>
                </a:solidFill>
                <a:latin typeface="Arial" charset="0"/>
                <a:ea typeface="ＭＳ Ｐゴシック" pitchFamily="34" charset="-128"/>
              </a:defRPr>
            </a:lvl8pPr>
            <a:lvl9pPr marL="1828800" algn="ctr" rtl="0" fontAlgn="base">
              <a:spcBef>
                <a:spcPct val="0"/>
              </a:spcBef>
              <a:spcAft>
                <a:spcPct val="0"/>
              </a:spcAft>
              <a:defRPr sz="2400" b="1">
                <a:solidFill>
                  <a:srgbClr val="FF8000"/>
                </a:solidFill>
                <a:latin typeface="Arial" charset="0"/>
                <a:ea typeface="ＭＳ Ｐゴシック" pitchFamily="34" charset="-128"/>
              </a:defRPr>
            </a:lvl9pPr>
          </a:lstStyle>
          <a:p>
            <a:r>
              <a:rPr lang="en-US" sz="2800" kern="0" dirty="0">
                <a:solidFill>
                  <a:schemeClr val="accent2">
                    <a:lumMod val="75000"/>
                  </a:schemeClr>
                </a:solidFill>
              </a:rPr>
              <a:t>Local Assistance Division</a:t>
            </a:r>
          </a:p>
        </p:txBody>
      </p:sp>
    </p:spTree>
    <p:extLst>
      <p:ext uri="{BB962C8B-B14F-4D97-AF65-F5344CB8AC3E}">
        <p14:creationId xmlns:p14="http://schemas.microsoft.com/office/powerpoint/2010/main" val="174588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152825" y="134204"/>
            <a:ext cx="11756036" cy="2703271"/>
          </a:xfrm>
          <a:prstGeom prst="rect">
            <a:avLst/>
          </a:prstGeom>
          <a:solidFill>
            <a:schemeClr val="bg2">
              <a:lumMod val="75000"/>
            </a:schemeClr>
          </a:solidFill>
          <a:ln w="63500" cmpd="tri">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593147" y="1462830"/>
            <a:ext cx="4718719" cy="3873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50817" y="4048634"/>
            <a:ext cx="11756036" cy="2666631"/>
          </a:xfrm>
          <a:prstGeom prst="rect">
            <a:avLst/>
          </a:prstGeom>
          <a:solidFill>
            <a:schemeClr val="bg2">
              <a:lumMod val="75000"/>
            </a:schemeClr>
          </a:solidFill>
          <a:ln w="63500" cmpd="tri">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Circular Arrow 16"/>
          <p:cNvSpPr/>
          <p:nvPr/>
        </p:nvSpPr>
        <p:spPr>
          <a:xfrm rot="10800000">
            <a:off x="3106898" y="1494738"/>
            <a:ext cx="5737401" cy="4190996"/>
          </a:xfrm>
          <a:prstGeom prst="circularArrow">
            <a:avLst/>
          </a:prstGeom>
          <a:gradFill>
            <a:gsLst>
              <a:gs pos="0">
                <a:schemeClr val="accent6">
                  <a:lumMod val="75000"/>
                </a:schemeClr>
              </a:gs>
              <a:gs pos="100000">
                <a:schemeClr val="accent6">
                  <a:lumMod val="60000"/>
                  <a:lumOff val="40000"/>
                </a:schemeClr>
              </a:gs>
              <a:gs pos="1000">
                <a:schemeClr val="accent6">
                  <a:lumMod val="75000"/>
                </a:schemeClr>
              </a:gs>
            </a:gsLst>
            <a:lin ang="10800000" scaled="1"/>
          </a:gra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cxnSp>
        <p:nvCxnSpPr>
          <p:cNvPr id="93" name="Straight Connector 92"/>
          <p:cNvCxnSpPr>
            <a:stCxn id="92" idx="3"/>
          </p:cNvCxnSpPr>
          <p:nvPr/>
        </p:nvCxnSpPr>
        <p:spPr>
          <a:xfrm flipV="1">
            <a:off x="3776685" y="5015249"/>
            <a:ext cx="743313" cy="75601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Circular Arrow 15"/>
          <p:cNvSpPr/>
          <p:nvPr/>
        </p:nvSpPr>
        <p:spPr>
          <a:xfrm>
            <a:off x="3052298" y="1161414"/>
            <a:ext cx="5748407" cy="4191004"/>
          </a:xfrm>
          <a:prstGeom prst="circularArrow">
            <a:avLst/>
          </a:prstGeom>
          <a:gradFill flip="none" rotWithShape="1">
            <a:gsLst>
              <a:gs pos="0">
                <a:schemeClr val="accent6">
                  <a:lumMod val="75000"/>
                </a:schemeClr>
              </a:gs>
              <a:gs pos="100000">
                <a:schemeClr val="accent6">
                  <a:lumMod val="60000"/>
                  <a:lumOff val="40000"/>
                </a:schemeClr>
              </a:gs>
              <a:gs pos="1000">
                <a:schemeClr val="accent6">
                  <a:lumMod val="75000"/>
                </a:schemeClr>
              </a:gs>
            </a:gsLst>
            <a:lin ang="10800000" scaled="1"/>
            <a:tileRect/>
          </a:gra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1" name="Rectangle 10"/>
          <p:cNvSpPr/>
          <p:nvPr/>
        </p:nvSpPr>
        <p:spPr>
          <a:xfrm rot="157032">
            <a:off x="3847346" y="1695190"/>
            <a:ext cx="4243172" cy="2897201"/>
          </a:xfrm>
          <a:prstGeom prst="rect">
            <a:avLst/>
          </a:prstGeom>
          <a:noFill/>
        </p:spPr>
        <p:txBody>
          <a:bodyPr spcFirstLastPara="1" wrap="none" lIns="91440" tIns="45720" rIns="91440" bIns="45720" numCol="1" anchor="ctr">
            <a:prstTxWarp prst="textArchUp">
              <a:avLst>
                <a:gd name="adj" fmla="val 10986200"/>
              </a:avLst>
            </a:prstTxWarp>
            <a:spAutoFit/>
          </a:bodyPr>
          <a:lstStyle/>
          <a:p>
            <a:pPr algn="ctr"/>
            <a:r>
              <a:rPr lang="en-US" sz="5400" dirty="0">
                <a:ln w="0"/>
                <a:effectLst>
                  <a:outerShdw blurRad="38100" dist="19050" dir="2700000" algn="tl" rotWithShape="0">
                    <a:schemeClr val="dk1">
                      <a:alpha val="40000"/>
                    </a:schemeClr>
                  </a:outerShdw>
                </a:effectLst>
              </a:rPr>
              <a:t>Jan – Feb – Mar – April – May – June – July – Aug – Sep – Oct – Nov – Dec</a:t>
            </a:r>
          </a:p>
        </p:txBody>
      </p:sp>
      <p:cxnSp>
        <p:nvCxnSpPr>
          <p:cNvPr id="27" name="Straight Connector 26"/>
          <p:cNvCxnSpPr/>
          <p:nvPr/>
        </p:nvCxnSpPr>
        <p:spPr>
          <a:xfrm>
            <a:off x="4828081" y="769697"/>
            <a:ext cx="727449" cy="72504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04800" y="588816"/>
            <a:ext cx="4775200" cy="23600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1200"/>
              </a:spcAft>
            </a:pPr>
            <a:r>
              <a:rPr lang="en-US" sz="1200" dirty="0"/>
              <a:t>June: Obtain SMART SCALE Resolutions of support</a:t>
            </a:r>
          </a:p>
        </p:txBody>
      </p:sp>
      <p:cxnSp>
        <p:nvCxnSpPr>
          <p:cNvPr id="28" name="Straight Connector 27"/>
          <p:cNvCxnSpPr>
            <a:stCxn id="25" idx="3"/>
          </p:cNvCxnSpPr>
          <p:nvPr/>
        </p:nvCxnSpPr>
        <p:spPr>
          <a:xfrm>
            <a:off x="4561844" y="1006936"/>
            <a:ext cx="833993" cy="52028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94640" y="892636"/>
            <a:ext cx="4267200" cy="228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1200"/>
              </a:spcAft>
            </a:pPr>
            <a:r>
              <a:rPr lang="en-US" sz="1200" dirty="0"/>
              <a:t>June 1: SMART SCALE Pre-application Deadline</a:t>
            </a:r>
          </a:p>
        </p:txBody>
      </p:sp>
      <p:cxnSp>
        <p:nvCxnSpPr>
          <p:cNvPr id="30" name="Straight Connector 29"/>
          <p:cNvCxnSpPr>
            <a:stCxn id="65" idx="3"/>
          </p:cNvCxnSpPr>
          <p:nvPr/>
        </p:nvCxnSpPr>
        <p:spPr>
          <a:xfrm>
            <a:off x="3863561" y="1382405"/>
            <a:ext cx="622265" cy="458747"/>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6" idx="3"/>
          </p:cNvCxnSpPr>
          <p:nvPr/>
        </p:nvCxnSpPr>
        <p:spPr>
          <a:xfrm>
            <a:off x="3759203" y="1836530"/>
            <a:ext cx="486255" cy="22007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67" idx="3"/>
          </p:cNvCxnSpPr>
          <p:nvPr/>
        </p:nvCxnSpPr>
        <p:spPr>
          <a:xfrm>
            <a:off x="2999068" y="2268331"/>
            <a:ext cx="899360" cy="48617"/>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4" idx="3"/>
          </p:cNvCxnSpPr>
          <p:nvPr/>
        </p:nvCxnSpPr>
        <p:spPr>
          <a:xfrm>
            <a:off x="5262503" y="379602"/>
            <a:ext cx="472964" cy="108793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8" idx="3"/>
          </p:cNvCxnSpPr>
          <p:nvPr/>
        </p:nvCxnSpPr>
        <p:spPr>
          <a:xfrm>
            <a:off x="3084697" y="2614776"/>
            <a:ext cx="537275" cy="180413"/>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04802" y="241582"/>
            <a:ext cx="4957701" cy="2760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pPr>
            <a:r>
              <a:rPr lang="en-US" sz="1200" dirty="0"/>
              <a:t>Mid-June: CTB SYIP Approval (SGR, Rev Share, TAP, HSIP)</a:t>
            </a:r>
          </a:p>
        </p:txBody>
      </p:sp>
      <p:sp>
        <p:nvSpPr>
          <p:cNvPr id="65" name="Rectangle 64"/>
          <p:cNvSpPr/>
          <p:nvPr/>
        </p:nvSpPr>
        <p:spPr>
          <a:xfrm>
            <a:off x="294645" y="1179037"/>
            <a:ext cx="3568919" cy="40673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spcBef>
                <a:spcPct val="0"/>
              </a:spcBef>
            </a:pPr>
            <a:r>
              <a:rPr lang="en-US" sz="1200" dirty="0"/>
              <a:t>April: Draft SYIP released</a:t>
            </a:r>
          </a:p>
          <a:p>
            <a:pPr marL="0" lvl="1" defTabSz="533387">
              <a:spcBef>
                <a:spcPct val="0"/>
              </a:spcBef>
            </a:pPr>
            <a:r>
              <a:rPr lang="en-US" sz="1200" dirty="0"/>
              <a:t>(SGR, Rev Share, TAP, HSIP)</a:t>
            </a:r>
          </a:p>
        </p:txBody>
      </p:sp>
      <p:sp>
        <p:nvSpPr>
          <p:cNvPr id="66" name="Rectangle 65"/>
          <p:cNvSpPr/>
          <p:nvPr/>
        </p:nvSpPr>
        <p:spPr>
          <a:xfrm>
            <a:off x="294645" y="1654721"/>
            <a:ext cx="3464561" cy="36361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pPr>
            <a:r>
              <a:rPr lang="en-US" sz="1200" dirty="0"/>
              <a:t>Spring: SSYP (Tele-fee, Unpaved Roads) </a:t>
            </a:r>
          </a:p>
          <a:p>
            <a:pPr marL="0" lvl="1" defTabSz="533387">
              <a:lnSpc>
                <a:spcPct val="90000"/>
              </a:lnSpc>
              <a:spcBef>
                <a:spcPct val="0"/>
              </a:spcBef>
            </a:pPr>
            <a:r>
              <a:rPr lang="en-US" sz="1200" dirty="0"/>
              <a:t>Discussion/Prioritization</a:t>
            </a:r>
          </a:p>
        </p:txBody>
      </p:sp>
      <p:sp>
        <p:nvSpPr>
          <p:cNvPr id="67" name="Rectangle 66"/>
          <p:cNvSpPr/>
          <p:nvPr/>
        </p:nvSpPr>
        <p:spPr>
          <a:xfrm>
            <a:off x="285345" y="2084230"/>
            <a:ext cx="2713727" cy="36820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pPr>
            <a:r>
              <a:rPr lang="en-US" sz="1200" dirty="0"/>
              <a:t>3/1: SMART SCALE </a:t>
            </a:r>
          </a:p>
          <a:p>
            <a:pPr marL="0" lvl="1" defTabSz="533387">
              <a:lnSpc>
                <a:spcPct val="90000"/>
              </a:lnSpc>
              <a:spcBef>
                <a:spcPct val="0"/>
              </a:spcBef>
              <a:spcAft>
                <a:spcPts val="1200"/>
              </a:spcAft>
            </a:pPr>
            <a:r>
              <a:rPr lang="en-US" sz="1200" dirty="0"/>
              <a:t>Pre-Application Period Begins</a:t>
            </a:r>
          </a:p>
        </p:txBody>
      </p:sp>
      <p:sp>
        <p:nvSpPr>
          <p:cNvPr id="68" name="Rectangle 67"/>
          <p:cNvSpPr/>
          <p:nvPr/>
        </p:nvSpPr>
        <p:spPr>
          <a:xfrm>
            <a:off x="285348" y="2507821"/>
            <a:ext cx="2799353" cy="2139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600"/>
              </a:spcAft>
            </a:pPr>
            <a:r>
              <a:rPr lang="en-US" sz="1200" dirty="0"/>
              <a:t>1/31: SGR Applications Due</a:t>
            </a:r>
          </a:p>
        </p:txBody>
      </p:sp>
      <p:cxnSp>
        <p:nvCxnSpPr>
          <p:cNvPr id="83" name="Straight Connector 82"/>
          <p:cNvCxnSpPr>
            <a:stCxn id="82" idx="3"/>
          </p:cNvCxnSpPr>
          <p:nvPr/>
        </p:nvCxnSpPr>
        <p:spPr>
          <a:xfrm flipV="1">
            <a:off x="3022372" y="4166206"/>
            <a:ext cx="692139" cy="143806"/>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97918" y="4138152"/>
            <a:ext cx="2724455" cy="3437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pPr>
            <a:r>
              <a:rPr lang="en-US" sz="1200" dirty="0"/>
              <a:t>WINTER - Consideration of </a:t>
            </a:r>
          </a:p>
          <a:p>
            <a:pPr marL="0" lvl="1" defTabSz="533387">
              <a:lnSpc>
                <a:spcPct val="90000"/>
              </a:lnSpc>
              <a:spcBef>
                <a:spcPct val="0"/>
              </a:spcBef>
            </a:pPr>
            <a:r>
              <a:rPr lang="en-US" sz="1200" dirty="0"/>
              <a:t>Upcoming SMART SCALE apps</a:t>
            </a:r>
          </a:p>
        </p:txBody>
      </p:sp>
      <p:cxnSp>
        <p:nvCxnSpPr>
          <p:cNvPr id="87" name="Straight Connector 86"/>
          <p:cNvCxnSpPr>
            <a:stCxn id="86" idx="3"/>
          </p:cNvCxnSpPr>
          <p:nvPr/>
        </p:nvCxnSpPr>
        <p:spPr>
          <a:xfrm flipV="1">
            <a:off x="2603839" y="4435506"/>
            <a:ext cx="1225695" cy="211978"/>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3304" y="4533428"/>
            <a:ext cx="2310535" cy="22811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1800"/>
              </a:spcAft>
            </a:pPr>
            <a:r>
              <a:rPr lang="en-US" sz="1200" dirty="0"/>
              <a:t>October  SGR Portal Opens</a:t>
            </a:r>
          </a:p>
        </p:txBody>
      </p:sp>
      <p:cxnSp>
        <p:nvCxnSpPr>
          <p:cNvPr id="90" name="Straight Connector 89"/>
          <p:cNvCxnSpPr>
            <a:stCxn id="89" idx="3"/>
          </p:cNvCxnSpPr>
          <p:nvPr/>
        </p:nvCxnSpPr>
        <p:spPr>
          <a:xfrm flipV="1">
            <a:off x="2959251" y="4754010"/>
            <a:ext cx="1276973" cy="57281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292751" y="5135952"/>
            <a:ext cx="2666500" cy="3817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1800"/>
              </a:spcAft>
            </a:pPr>
            <a:r>
              <a:rPr lang="en-US" sz="1200" dirty="0"/>
              <a:t>10/1 Rev Share, TA Applications Due</a:t>
            </a:r>
          </a:p>
        </p:txBody>
      </p:sp>
      <p:sp>
        <p:nvSpPr>
          <p:cNvPr id="92" name="Rectangle 91"/>
          <p:cNvSpPr/>
          <p:nvPr/>
        </p:nvSpPr>
        <p:spPr>
          <a:xfrm>
            <a:off x="286148" y="5580389"/>
            <a:ext cx="3490537" cy="3817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1800"/>
              </a:spcAft>
            </a:pPr>
            <a:r>
              <a:rPr lang="en-US" sz="1200" dirty="0"/>
              <a:t>Sept: Obtain HSIP, Rev Share, TA Resolutions of Support</a:t>
            </a:r>
          </a:p>
        </p:txBody>
      </p:sp>
      <p:cxnSp>
        <p:nvCxnSpPr>
          <p:cNvPr id="99" name="Straight Connector 98"/>
          <p:cNvCxnSpPr>
            <a:stCxn id="100" idx="3"/>
          </p:cNvCxnSpPr>
          <p:nvPr/>
        </p:nvCxnSpPr>
        <p:spPr>
          <a:xfrm flipV="1">
            <a:off x="4071904" y="5288038"/>
            <a:ext cx="1027081" cy="859019"/>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285344" y="6011650"/>
            <a:ext cx="3786555" cy="27081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1800"/>
              </a:spcAft>
            </a:pPr>
            <a:r>
              <a:rPr lang="en-US" sz="1200" dirty="0"/>
              <a:t>8/1 Portal opens for HSIP (TBD for 2019)</a:t>
            </a:r>
          </a:p>
        </p:txBody>
      </p:sp>
      <p:cxnSp>
        <p:nvCxnSpPr>
          <p:cNvPr id="104" name="Straight Connector 103"/>
          <p:cNvCxnSpPr/>
          <p:nvPr/>
        </p:nvCxnSpPr>
        <p:spPr>
          <a:xfrm flipH="1">
            <a:off x="5067513" y="5314442"/>
            <a:ext cx="591248" cy="107545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85345" y="6344934"/>
            <a:ext cx="5075593" cy="2726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pPr>
            <a:r>
              <a:rPr lang="en-US" sz="1200" dirty="0"/>
              <a:t>7/1 CTB SYIP Funding Available when Agreement Executed</a:t>
            </a:r>
          </a:p>
        </p:txBody>
      </p:sp>
      <p:cxnSp>
        <p:nvCxnSpPr>
          <p:cNvPr id="123" name="Straight Connector 122"/>
          <p:cNvCxnSpPr/>
          <p:nvPr/>
        </p:nvCxnSpPr>
        <p:spPr>
          <a:xfrm flipH="1">
            <a:off x="6197603" y="423052"/>
            <a:ext cx="401391" cy="112192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6429830" y="255416"/>
            <a:ext cx="5283199" cy="273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pPr>
            <a:r>
              <a:rPr lang="en-US" sz="1200" dirty="0"/>
              <a:t>7/1 CTB SYIP Funding Available when Agreement Executed</a:t>
            </a:r>
          </a:p>
        </p:txBody>
      </p:sp>
      <p:cxnSp>
        <p:nvCxnSpPr>
          <p:cNvPr id="128" name="Straight Connector 127"/>
          <p:cNvCxnSpPr/>
          <p:nvPr/>
        </p:nvCxnSpPr>
        <p:spPr>
          <a:xfrm flipH="1">
            <a:off x="6807203" y="784700"/>
            <a:ext cx="534116" cy="825251"/>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7160703" y="601211"/>
            <a:ext cx="4556895" cy="2615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spcAft>
                <a:spcPts val="1200"/>
              </a:spcAft>
            </a:pPr>
            <a:r>
              <a:rPr lang="en-US" sz="1200" dirty="0"/>
              <a:t>August 1: SMART SCALE Final Application Deadline</a:t>
            </a:r>
          </a:p>
        </p:txBody>
      </p:sp>
      <p:cxnSp>
        <p:nvCxnSpPr>
          <p:cNvPr id="133" name="Straight Connector 132"/>
          <p:cNvCxnSpPr>
            <a:endCxn id="132" idx="1"/>
          </p:cNvCxnSpPr>
          <p:nvPr/>
        </p:nvCxnSpPr>
        <p:spPr>
          <a:xfrm flipV="1">
            <a:off x="6905380" y="1048321"/>
            <a:ext cx="1355643" cy="60051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8261026" y="921303"/>
            <a:ext cx="3474577" cy="2540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spcAft>
                <a:spcPts val="1800"/>
              </a:spcAft>
            </a:pPr>
            <a:r>
              <a:rPr lang="en-US" sz="1200" dirty="0"/>
              <a:t>8/1 Portal opens for HSIP</a:t>
            </a:r>
          </a:p>
        </p:txBody>
      </p:sp>
      <p:cxnSp>
        <p:nvCxnSpPr>
          <p:cNvPr id="138" name="Straight Connector 137"/>
          <p:cNvCxnSpPr/>
          <p:nvPr/>
        </p:nvCxnSpPr>
        <p:spPr>
          <a:xfrm flipV="1">
            <a:off x="7341316" y="1321501"/>
            <a:ext cx="1773392" cy="479592"/>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9016875" y="1245830"/>
            <a:ext cx="2713727" cy="36820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pPr>
            <a:r>
              <a:rPr lang="en-US" sz="1200" dirty="0"/>
              <a:t>9/1: SMART SCALE </a:t>
            </a:r>
          </a:p>
          <a:p>
            <a:pPr marL="0" lvl="1" defTabSz="533387">
              <a:lnSpc>
                <a:spcPct val="90000"/>
              </a:lnSpc>
              <a:spcBef>
                <a:spcPct val="0"/>
              </a:spcBef>
              <a:spcAft>
                <a:spcPts val="1200"/>
              </a:spcAft>
            </a:pPr>
            <a:r>
              <a:rPr lang="en-US" sz="1200" dirty="0"/>
              <a:t>Resolutions Due</a:t>
            </a:r>
          </a:p>
        </p:txBody>
      </p:sp>
      <p:cxnSp>
        <p:nvCxnSpPr>
          <p:cNvPr id="143" name="Straight Connector 142"/>
          <p:cNvCxnSpPr/>
          <p:nvPr/>
        </p:nvCxnSpPr>
        <p:spPr>
          <a:xfrm flipV="1">
            <a:off x="7518403" y="1759811"/>
            <a:ext cx="1491951" cy="185279"/>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8866369" y="1693022"/>
            <a:ext cx="2866521" cy="3538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spcAft>
                <a:spcPts val="1800"/>
              </a:spcAft>
            </a:pPr>
            <a:r>
              <a:rPr lang="en-US" sz="1200" dirty="0"/>
              <a:t>Sept/Oct: Obtain HSIP Resolutions of support</a:t>
            </a:r>
          </a:p>
        </p:txBody>
      </p:sp>
      <p:cxnSp>
        <p:nvCxnSpPr>
          <p:cNvPr id="170" name="Straight Connector 169"/>
          <p:cNvCxnSpPr/>
          <p:nvPr/>
        </p:nvCxnSpPr>
        <p:spPr>
          <a:xfrm flipV="1">
            <a:off x="8002466" y="2180909"/>
            <a:ext cx="1269575" cy="16133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066448" y="2402550"/>
            <a:ext cx="1553481" cy="102235"/>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9063433" y="2128760"/>
            <a:ext cx="2666500" cy="2287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spcAft>
                <a:spcPts val="1800"/>
              </a:spcAft>
            </a:pPr>
            <a:r>
              <a:rPr lang="en-US" sz="1200" dirty="0"/>
              <a:t>11/1 HSIP Applications Due</a:t>
            </a:r>
          </a:p>
        </p:txBody>
      </p:sp>
      <p:sp>
        <p:nvSpPr>
          <p:cNvPr id="147" name="Rectangle 146"/>
          <p:cNvSpPr/>
          <p:nvPr/>
        </p:nvSpPr>
        <p:spPr>
          <a:xfrm>
            <a:off x="9422354" y="2433025"/>
            <a:ext cx="2310535" cy="2301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1800"/>
              </a:spcAft>
            </a:pPr>
            <a:r>
              <a:rPr lang="en-US" sz="1200" dirty="0"/>
              <a:t>October SGR Portal Opens</a:t>
            </a:r>
          </a:p>
        </p:txBody>
      </p:sp>
      <p:cxnSp>
        <p:nvCxnSpPr>
          <p:cNvPr id="190" name="Straight Connector 189"/>
          <p:cNvCxnSpPr>
            <a:endCxn id="189" idx="1"/>
          </p:cNvCxnSpPr>
          <p:nvPr/>
        </p:nvCxnSpPr>
        <p:spPr>
          <a:xfrm>
            <a:off x="8311866" y="4048634"/>
            <a:ext cx="702697" cy="27556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endCxn id="192" idx="1"/>
          </p:cNvCxnSpPr>
          <p:nvPr/>
        </p:nvCxnSpPr>
        <p:spPr>
          <a:xfrm>
            <a:off x="8132636" y="4150249"/>
            <a:ext cx="785609" cy="57535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9014563" y="4152342"/>
            <a:ext cx="2724455" cy="3437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pPr>
            <a:r>
              <a:rPr lang="en-US" sz="1200" dirty="0"/>
              <a:t>January - SMART SCALE Scores Released</a:t>
            </a:r>
          </a:p>
        </p:txBody>
      </p:sp>
      <p:sp>
        <p:nvSpPr>
          <p:cNvPr id="192" name="Rectangle 191"/>
          <p:cNvSpPr/>
          <p:nvPr/>
        </p:nvSpPr>
        <p:spPr>
          <a:xfrm>
            <a:off x="8918245" y="4630167"/>
            <a:ext cx="2799353" cy="1908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spcAft>
                <a:spcPts val="600"/>
              </a:spcAft>
            </a:pPr>
            <a:r>
              <a:rPr lang="en-US" sz="1200" dirty="0"/>
              <a:t>1/31: SGR Applications Due</a:t>
            </a:r>
          </a:p>
        </p:txBody>
      </p:sp>
      <p:cxnSp>
        <p:nvCxnSpPr>
          <p:cNvPr id="203" name="Straight Connector 202"/>
          <p:cNvCxnSpPr>
            <a:endCxn id="202" idx="1"/>
          </p:cNvCxnSpPr>
          <p:nvPr/>
        </p:nvCxnSpPr>
        <p:spPr>
          <a:xfrm>
            <a:off x="7514586" y="4821785"/>
            <a:ext cx="783093" cy="35503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2" name="Rectangle 201"/>
          <p:cNvSpPr/>
          <p:nvPr/>
        </p:nvSpPr>
        <p:spPr>
          <a:xfrm>
            <a:off x="8297680" y="5006054"/>
            <a:ext cx="3464561" cy="34153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pPr>
            <a:r>
              <a:rPr lang="en-US" sz="1200" dirty="0"/>
              <a:t>Spring: SSYP (Tele-fee, Unpaved Roads) </a:t>
            </a:r>
          </a:p>
          <a:p>
            <a:pPr marL="0" lvl="1" algn="r" defTabSz="533387">
              <a:lnSpc>
                <a:spcPct val="90000"/>
              </a:lnSpc>
              <a:spcBef>
                <a:spcPct val="0"/>
              </a:spcBef>
            </a:pPr>
            <a:r>
              <a:rPr lang="en-US" sz="1200" dirty="0"/>
              <a:t>Discussion/Prioritization</a:t>
            </a:r>
          </a:p>
        </p:txBody>
      </p:sp>
      <p:cxnSp>
        <p:nvCxnSpPr>
          <p:cNvPr id="207" name="Straight Connector 206"/>
          <p:cNvCxnSpPr>
            <a:endCxn id="206" idx="1"/>
          </p:cNvCxnSpPr>
          <p:nvPr/>
        </p:nvCxnSpPr>
        <p:spPr>
          <a:xfrm>
            <a:off x="7401216" y="5080132"/>
            <a:ext cx="1549553" cy="576417"/>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8950768" y="5537493"/>
            <a:ext cx="2784835" cy="23811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spcAft>
                <a:spcPts val="1200"/>
              </a:spcAft>
            </a:pPr>
            <a:r>
              <a:rPr lang="en-US" sz="1200" dirty="0"/>
              <a:t>April: Draft SYIP released</a:t>
            </a:r>
          </a:p>
        </p:txBody>
      </p:sp>
      <p:cxnSp>
        <p:nvCxnSpPr>
          <p:cNvPr id="233" name="Straight Connector 232"/>
          <p:cNvCxnSpPr/>
          <p:nvPr/>
        </p:nvCxnSpPr>
        <p:spPr>
          <a:xfrm>
            <a:off x="6329644" y="5303728"/>
            <a:ext cx="470531" cy="104120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6830666" y="6282463"/>
            <a:ext cx="4957701" cy="2760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spcAft>
                <a:spcPts val="1200"/>
              </a:spcAft>
            </a:pPr>
            <a:r>
              <a:rPr lang="en-US" sz="1200" dirty="0"/>
              <a:t>Mid-June: CTB SYIP Approval (Smart Scale, HSIP, SGR)</a:t>
            </a:r>
          </a:p>
        </p:txBody>
      </p:sp>
      <p:sp>
        <p:nvSpPr>
          <p:cNvPr id="260" name="Rectangle 259"/>
          <p:cNvSpPr/>
          <p:nvPr/>
        </p:nvSpPr>
        <p:spPr>
          <a:xfrm rot="10800000">
            <a:off x="3820281" y="2243115"/>
            <a:ext cx="4298697" cy="2937967"/>
          </a:xfrm>
          <a:prstGeom prst="rect">
            <a:avLst/>
          </a:prstGeom>
          <a:noFill/>
        </p:spPr>
        <p:txBody>
          <a:bodyPr spcFirstLastPara="1" wrap="none" lIns="91440" tIns="45720" rIns="91440" bIns="45720" numCol="1" anchor="ctr">
            <a:prstTxWarp prst="textArchUp">
              <a:avLst>
                <a:gd name="adj" fmla="val 10980903"/>
              </a:avLst>
            </a:prstTxWarp>
            <a:spAutoFit/>
          </a:bodyPr>
          <a:lstStyle/>
          <a:p>
            <a:pPr algn="ctr"/>
            <a:r>
              <a:rPr lang="en-US" sz="5400" dirty="0">
                <a:ln w="0"/>
                <a:effectLst>
                  <a:outerShdw blurRad="38100" dist="19050" dir="2700000" algn="tl" rotWithShape="0">
                    <a:schemeClr val="dk1">
                      <a:alpha val="40000"/>
                    </a:schemeClr>
                  </a:outerShdw>
                </a:effectLst>
              </a:rPr>
              <a:t>Jan – Feb – Mar – April – May – June – July – Aug – Sep – Oct – Nov – Dec</a:t>
            </a:r>
          </a:p>
        </p:txBody>
      </p:sp>
      <p:sp>
        <p:nvSpPr>
          <p:cNvPr id="274" name="TextBox 273"/>
          <p:cNvSpPr txBox="1"/>
          <p:nvPr/>
        </p:nvSpPr>
        <p:spPr>
          <a:xfrm>
            <a:off x="4572003" y="2365766"/>
            <a:ext cx="2769316" cy="461665"/>
          </a:xfrm>
          <a:prstGeom prst="rect">
            <a:avLst/>
          </a:prstGeom>
          <a:noFill/>
        </p:spPr>
        <p:txBody>
          <a:bodyPr wrap="square" rtlCol="0">
            <a:spAutoFit/>
          </a:bodyPr>
          <a:lstStyle/>
          <a:p>
            <a:pPr algn="ctr"/>
            <a:r>
              <a:rPr lang="en-US" sz="2400" dirty="0">
                <a:ln w="3175">
                  <a:noFill/>
                </a:ln>
                <a:solidFill>
                  <a:schemeClr val="bg1"/>
                </a:solidFill>
              </a:rPr>
              <a:t>Even Years</a:t>
            </a:r>
          </a:p>
        </p:txBody>
      </p:sp>
      <p:sp>
        <p:nvSpPr>
          <p:cNvPr id="277" name="TextBox 276"/>
          <p:cNvSpPr txBox="1"/>
          <p:nvPr/>
        </p:nvSpPr>
        <p:spPr>
          <a:xfrm>
            <a:off x="4631899" y="3983835"/>
            <a:ext cx="2769316" cy="461665"/>
          </a:xfrm>
          <a:prstGeom prst="rect">
            <a:avLst/>
          </a:prstGeom>
          <a:noFill/>
        </p:spPr>
        <p:txBody>
          <a:bodyPr wrap="square" rtlCol="0">
            <a:spAutoFit/>
          </a:bodyPr>
          <a:lstStyle/>
          <a:p>
            <a:pPr algn="ctr"/>
            <a:r>
              <a:rPr lang="en-US" sz="2400" dirty="0">
                <a:ln w="3175">
                  <a:noFill/>
                </a:ln>
                <a:solidFill>
                  <a:schemeClr val="bg1"/>
                </a:solidFill>
              </a:rPr>
              <a:t>Odd Years</a:t>
            </a:r>
          </a:p>
        </p:txBody>
      </p:sp>
      <p:sp>
        <p:nvSpPr>
          <p:cNvPr id="282" name="TextBox 281"/>
          <p:cNvSpPr txBox="1"/>
          <p:nvPr/>
        </p:nvSpPr>
        <p:spPr>
          <a:xfrm>
            <a:off x="3829534" y="3230917"/>
            <a:ext cx="4431492" cy="1384995"/>
          </a:xfrm>
          <a:prstGeom prst="rect">
            <a:avLst/>
          </a:prstGeom>
          <a:noFill/>
        </p:spPr>
        <p:txBody>
          <a:bodyPr wrap="square" rtlCol="0">
            <a:spAutoFit/>
          </a:bodyPr>
          <a:lstStyle/>
          <a:p>
            <a:r>
              <a:rPr lang="en-US" b="1" dirty="0">
                <a:solidFill>
                  <a:schemeClr val="bg1"/>
                </a:solidFill>
              </a:rPr>
              <a:t>Two-Year Funding Planning Cycle</a:t>
            </a:r>
          </a:p>
          <a:p>
            <a:endParaRPr lang="en-US" b="1" dirty="0"/>
          </a:p>
        </p:txBody>
      </p:sp>
      <p:sp>
        <p:nvSpPr>
          <p:cNvPr id="36" name="TextBox 35"/>
          <p:cNvSpPr txBox="1"/>
          <p:nvPr/>
        </p:nvSpPr>
        <p:spPr>
          <a:xfrm>
            <a:off x="150817" y="2875839"/>
            <a:ext cx="3223195" cy="1338828"/>
          </a:xfrm>
          <a:prstGeom prst="rect">
            <a:avLst/>
          </a:prstGeom>
          <a:noFill/>
        </p:spPr>
        <p:txBody>
          <a:bodyPr wrap="square" rtlCol="0">
            <a:spAutoFit/>
          </a:bodyPr>
          <a:lstStyle/>
          <a:p>
            <a:r>
              <a:rPr lang="en-US" sz="1200" dirty="0"/>
              <a:t>     SMART SCALE</a:t>
            </a:r>
          </a:p>
          <a:p>
            <a:endParaRPr lang="en-US" sz="600" dirty="0"/>
          </a:p>
          <a:p>
            <a:r>
              <a:rPr lang="en-US" sz="1200" dirty="0"/>
              <a:t>     Six Year Improvement Program </a:t>
            </a:r>
          </a:p>
          <a:p>
            <a:r>
              <a:rPr lang="en-US" sz="1200" dirty="0"/>
              <a:t>     (SYIP)</a:t>
            </a:r>
          </a:p>
          <a:p>
            <a:endParaRPr lang="en-US" sz="400" dirty="0"/>
          </a:p>
          <a:p>
            <a:r>
              <a:rPr lang="en-US" sz="1200" dirty="0"/>
              <a:t>     Secondary Six-Year Program     </a:t>
            </a:r>
          </a:p>
          <a:p>
            <a:r>
              <a:rPr lang="en-US" sz="1200" dirty="0"/>
              <a:t>     (SSYP)</a:t>
            </a:r>
          </a:p>
          <a:p>
            <a:endParaRPr lang="en-US" sz="1100" dirty="0"/>
          </a:p>
        </p:txBody>
      </p:sp>
      <p:sp>
        <p:nvSpPr>
          <p:cNvPr id="37" name="TextBox 36"/>
          <p:cNvSpPr txBox="1"/>
          <p:nvPr/>
        </p:nvSpPr>
        <p:spPr>
          <a:xfrm>
            <a:off x="8570361" y="2898076"/>
            <a:ext cx="2997295" cy="1154162"/>
          </a:xfrm>
          <a:prstGeom prst="rect">
            <a:avLst/>
          </a:prstGeom>
          <a:noFill/>
        </p:spPr>
        <p:txBody>
          <a:bodyPr wrap="square" rtlCol="0">
            <a:spAutoFit/>
          </a:bodyPr>
          <a:lstStyle/>
          <a:p>
            <a:pPr algn="r"/>
            <a:r>
              <a:rPr lang="en-US" sz="1200" dirty="0"/>
              <a:t>State of Good Repair (SGR)</a:t>
            </a:r>
          </a:p>
          <a:p>
            <a:pPr algn="r"/>
            <a:endParaRPr lang="en-US" sz="300" dirty="0"/>
          </a:p>
          <a:p>
            <a:pPr algn="r"/>
            <a:r>
              <a:rPr lang="en-US" sz="1200" dirty="0"/>
              <a:t>Highway Safety Improvement Program (HSIP)</a:t>
            </a:r>
          </a:p>
          <a:p>
            <a:pPr algn="r"/>
            <a:r>
              <a:rPr lang="en-US" sz="300" dirty="0"/>
              <a:t> </a:t>
            </a:r>
          </a:p>
          <a:p>
            <a:pPr algn="r"/>
            <a:r>
              <a:rPr lang="en-US" sz="1200" dirty="0"/>
              <a:t>Revenue Sharing</a:t>
            </a:r>
          </a:p>
          <a:p>
            <a:pPr algn="r"/>
            <a:r>
              <a:rPr lang="en-US" sz="300" dirty="0"/>
              <a:t> </a:t>
            </a:r>
          </a:p>
          <a:p>
            <a:pPr algn="r"/>
            <a:r>
              <a:rPr lang="en-US" sz="1200" dirty="0"/>
              <a:t>Transportation Alternatives (TA) </a:t>
            </a:r>
            <a:endParaRPr lang="en-US" dirty="0"/>
          </a:p>
        </p:txBody>
      </p:sp>
      <p:sp>
        <p:nvSpPr>
          <p:cNvPr id="38" name="Rectangle 37"/>
          <p:cNvSpPr/>
          <p:nvPr/>
        </p:nvSpPr>
        <p:spPr>
          <a:xfrm>
            <a:off x="150816" y="2971800"/>
            <a:ext cx="255584" cy="152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ectangle 120"/>
          <p:cNvSpPr/>
          <p:nvPr/>
        </p:nvSpPr>
        <p:spPr>
          <a:xfrm>
            <a:off x="155721" y="3274495"/>
            <a:ext cx="255584"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a:off x="159353" y="3671896"/>
            <a:ext cx="255584" cy="152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11572380" y="2942903"/>
            <a:ext cx="255584" cy="152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Rectangle 125"/>
          <p:cNvSpPr/>
          <p:nvPr/>
        </p:nvSpPr>
        <p:spPr>
          <a:xfrm>
            <a:off x="11578799" y="3253683"/>
            <a:ext cx="255584"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ectangle 128"/>
          <p:cNvSpPr/>
          <p:nvPr/>
        </p:nvSpPr>
        <p:spPr>
          <a:xfrm>
            <a:off x="11585232" y="3586835"/>
            <a:ext cx="255584"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Rectangle 129"/>
          <p:cNvSpPr/>
          <p:nvPr/>
        </p:nvSpPr>
        <p:spPr>
          <a:xfrm>
            <a:off x="11578799" y="3810272"/>
            <a:ext cx="255584"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292750" y="4815217"/>
            <a:ext cx="2519045" cy="2649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33387">
              <a:lnSpc>
                <a:spcPct val="90000"/>
              </a:lnSpc>
              <a:spcBef>
                <a:spcPct val="0"/>
              </a:spcBef>
              <a:spcAft>
                <a:spcPts val="1800"/>
              </a:spcAft>
            </a:pPr>
            <a:r>
              <a:rPr lang="en-US" sz="1200" dirty="0"/>
              <a:t>11/1 HSIP Applications Due (TBD)</a:t>
            </a:r>
          </a:p>
        </p:txBody>
      </p:sp>
      <p:cxnSp>
        <p:nvCxnSpPr>
          <p:cNvPr id="75" name="Straight Connector 74"/>
          <p:cNvCxnSpPr>
            <a:stCxn id="71" idx="3"/>
          </p:cNvCxnSpPr>
          <p:nvPr/>
        </p:nvCxnSpPr>
        <p:spPr>
          <a:xfrm flipV="1">
            <a:off x="2811794" y="4525230"/>
            <a:ext cx="1086083" cy="4224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945886" y="5875387"/>
            <a:ext cx="4807647" cy="272723"/>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defTabSz="533387">
              <a:lnSpc>
                <a:spcPct val="90000"/>
              </a:lnSpc>
              <a:spcBef>
                <a:spcPct val="0"/>
              </a:spcBef>
              <a:spcAft>
                <a:spcPts val="1200"/>
              </a:spcAft>
            </a:pPr>
            <a:r>
              <a:rPr lang="en-US" sz="1200" dirty="0"/>
              <a:t>May: Portal Opens for Rev Share &amp; TA Pre-applications</a:t>
            </a:r>
          </a:p>
        </p:txBody>
      </p:sp>
      <p:cxnSp>
        <p:nvCxnSpPr>
          <p:cNvPr id="77" name="Straight Connector 76"/>
          <p:cNvCxnSpPr/>
          <p:nvPr/>
        </p:nvCxnSpPr>
        <p:spPr>
          <a:xfrm>
            <a:off x="6800175" y="5187724"/>
            <a:ext cx="601040" cy="68766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609600" y="1066800"/>
            <a:ext cx="11176000" cy="5257800"/>
          </a:xfrm>
        </p:spPr>
        <p:txBody>
          <a:bodyPr/>
          <a:lstStyle/>
          <a:p>
            <a:pPr lvl="1" eaLnBrk="1" hangingPunct="1">
              <a:lnSpc>
                <a:spcPct val="90000"/>
              </a:lnSpc>
              <a:spcBef>
                <a:spcPts val="300"/>
              </a:spcBef>
              <a:spcAft>
                <a:spcPts val="600"/>
              </a:spcAft>
              <a:buClr>
                <a:srgbClr val="FF8000"/>
              </a:buClr>
              <a:buFont typeface="Wingdings" pitchFamily="2" charset="2"/>
              <a:buChar char="§"/>
              <a:defRPr/>
            </a:pPr>
            <a:r>
              <a:rPr lang="en-US" sz="2400" dirty="0">
                <a:solidFill>
                  <a:schemeClr val="accent2">
                    <a:lumMod val="75000"/>
                  </a:schemeClr>
                </a:solidFill>
              </a:rPr>
              <a:t>50/50 matching program</a:t>
            </a:r>
          </a:p>
          <a:p>
            <a:pPr lvl="1" eaLnBrk="1" hangingPunct="1">
              <a:lnSpc>
                <a:spcPct val="90000"/>
              </a:lnSpc>
              <a:spcBef>
                <a:spcPts val="300"/>
              </a:spcBef>
              <a:spcAft>
                <a:spcPts val="600"/>
              </a:spcAft>
              <a:buClr>
                <a:srgbClr val="FF8000"/>
              </a:buClr>
              <a:buFont typeface="Wingdings" pitchFamily="2" charset="2"/>
              <a:buChar char="§"/>
              <a:defRPr/>
            </a:pPr>
            <a:r>
              <a:rPr lang="en-US" sz="2400" dirty="0">
                <a:solidFill>
                  <a:schemeClr val="accent2">
                    <a:lumMod val="75000"/>
                  </a:schemeClr>
                </a:solidFill>
              </a:rPr>
              <a:t>Open to Counties and Cities and Towns in the Urban System </a:t>
            </a:r>
          </a:p>
          <a:p>
            <a:pPr lvl="1" eaLnBrk="1" hangingPunct="1">
              <a:lnSpc>
                <a:spcPct val="90000"/>
              </a:lnSpc>
              <a:spcBef>
                <a:spcPts val="300"/>
              </a:spcBef>
              <a:spcAft>
                <a:spcPts val="600"/>
              </a:spcAft>
              <a:buClr>
                <a:srgbClr val="FF8000"/>
              </a:buClr>
              <a:buFont typeface="Wingdings" pitchFamily="2" charset="2"/>
              <a:buChar char="§"/>
              <a:defRPr/>
            </a:pPr>
            <a:r>
              <a:rPr lang="en-US" sz="2400" dirty="0">
                <a:solidFill>
                  <a:schemeClr val="accent2">
                    <a:lumMod val="75000"/>
                  </a:schemeClr>
                </a:solidFill>
              </a:rPr>
              <a:t>Program allocation up to $100 million</a:t>
            </a:r>
          </a:p>
          <a:p>
            <a:pPr lvl="1">
              <a:lnSpc>
                <a:spcPct val="90000"/>
              </a:lnSpc>
              <a:spcBef>
                <a:spcPts val="300"/>
              </a:spcBef>
              <a:spcAft>
                <a:spcPts val="600"/>
              </a:spcAft>
              <a:buClr>
                <a:srgbClr val="FF8000"/>
              </a:buClr>
              <a:buFont typeface="Wingdings" pitchFamily="2" charset="2"/>
              <a:buChar char="§"/>
              <a:defRPr/>
            </a:pPr>
            <a:r>
              <a:rPr lang="en-US" dirty="0">
                <a:solidFill>
                  <a:schemeClr val="accent2">
                    <a:lumMod val="75000"/>
                  </a:schemeClr>
                </a:solidFill>
              </a:rPr>
              <a:t>Projects prioritized based on Code</a:t>
            </a:r>
          </a:p>
          <a:p>
            <a:pPr lvl="2" indent="-274320">
              <a:lnSpc>
                <a:spcPct val="90000"/>
              </a:lnSpc>
              <a:spcBef>
                <a:spcPts val="300"/>
              </a:spcBef>
              <a:spcAft>
                <a:spcPts val="600"/>
              </a:spcAft>
              <a:buClr>
                <a:srgbClr val="00408D"/>
              </a:buClr>
              <a:buFont typeface="Symbol" panose="05050102010706020507" pitchFamily="18" charset="2"/>
              <a:buChar char="-"/>
              <a:defRPr/>
            </a:pPr>
            <a:r>
              <a:rPr lang="en-US" sz="2400" dirty="0">
                <a:solidFill>
                  <a:schemeClr val="tx1"/>
                </a:solidFill>
              </a:rPr>
              <a:t>Project previously received Revenue Sharing funds</a:t>
            </a:r>
          </a:p>
          <a:p>
            <a:pPr lvl="2" indent="-274320">
              <a:lnSpc>
                <a:spcPct val="90000"/>
              </a:lnSpc>
              <a:spcBef>
                <a:spcPts val="300"/>
              </a:spcBef>
              <a:spcAft>
                <a:spcPts val="600"/>
              </a:spcAft>
              <a:buClr>
                <a:srgbClr val="00408D"/>
              </a:buClr>
              <a:buFont typeface="Symbol" panose="05050102010706020507" pitchFamily="18" charset="2"/>
              <a:buChar char="-"/>
              <a:defRPr/>
            </a:pPr>
            <a:r>
              <a:rPr lang="en-US" sz="2400" spc="-80" dirty="0">
                <a:solidFill>
                  <a:schemeClr val="tx1"/>
                </a:solidFill>
              </a:rPr>
              <a:t>Project meets Statewide Transportation need or receipt of funding will accelerate project in locality’s capital plan </a:t>
            </a:r>
          </a:p>
          <a:p>
            <a:pPr lvl="2" indent="-274320">
              <a:lnSpc>
                <a:spcPct val="90000"/>
              </a:lnSpc>
              <a:spcBef>
                <a:spcPts val="300"/>
              </a:spcBef>
              <a:spcAft>
                <a:spcPts val="600"/>
              </a:spcAft>
              <a:buClr>
                <a:srgbClr val="00408D"/>
              </a:buClr>
              <a:buFont typeface="Symbol" panose="05050102010706020507" pitchFamily="18" charset="2"/>
              <a:buChar char="-"/>
              <a:defRPr/>
            </a:pPr>
            <a:r>
              <a:rPr lang="en-US" sz="2400" dirty="0">
                <a:solidFill>
                  <a:schemeClr val="tx1"/>
                </a:solidFill>
              </a:rPr>
              <a:t>Project addresses pavement or bridge deficiency</a:t>
            </a:r>
          </a:p>
          <a:p>
            <a:pPr lvl="1" eaLnBrk="1" hangingPunct="1">
              <a:lnSpc>
                <a:spcPct val="90000"/>
              </a:lnSpc>
              <a:spcBef>
                <a:spcPts val="300"/>
              </a:spcBef>
              <a:spcAft>
                <a:spcPts val="600"/>
              </a:spcAft>
              <a:buClr>
                <a:srgbClr val="FF8000"/>
              </a:buClr>
              <a:buFont typeface="Wingdings" pitchFamily="2" charset="2"/>
              <a:buChar char="§"/>
              <a:defRPr/>
            </a:pPr>
            <a:r>
              <a:rPr lang="en-US" dirty="0">
                <a:solidFill>
                  <a:schemeClr val="accent2">
                    <a:lumMod val="75000"/>
                  </a:schemeClr>
                </a:solidFill>
              </a:rPr>
              <a:t>Locality Limit $5M/Year-</a:t>
            </a:r>
            <a:r>
              <a:rPr lang="en-US" sz="2400" dirty="0">
                <a:solidFill>
                  <a:schemeClr val="accent2">
                    <a:lumMod val="75000"/>
                  </a:schemeClr>
                </a:solidFill>
              </a:rPr>
              <a:t>Lifetime Project Limit $10M </a:t>
            </a:r>
          </a:p>
          <a:p>
            <a:pPr lvl="1" eaLnBrk="1" hangingPunct="1">
              <a:lnSpc>
                <a:spcPct val="90000"/>
              </a:lnSpc>
              <a:spcBef>
                <a:spcPts val="300"/>
              </a:spcBef>
              <a:spcAft>
                <a:spcPts val="600"/>
              </a:spcAft>
              <a:buClr>
                <a:srgbClr val="FF8000"/>
              </a:buClr>
              <a:buFont typeface="Wingdings" pitchFamily="2" charset="2"/>
              <a:buChar char="§"/>
              <a:defRPr/>
            </a:pPr>
            <a:r>
              <a:rPr lang="en-US" dirty="0">
                <a:solidFill>
                  <a:schemeClr val="accent2">
                    <a:lumMod val="75000"/>
                  </a:schemeClr>
                </a:solidFill>
              </a:rPr>
              <a:t>Stricter Transfer Limits in Place</a:t>
            </a:r>
          </a:p>
          <a:p>
            <a:pPr lvl="1" eaLnBrk="1" hangingPunct="1">
              <a:lnSpc>
                <a:spcPct val="90000"/>
              </a:lnSpc>
              <a:spcBef>
                <a:spcPts val="300"/>
              </a:spcBef>
              <a:spcAft>
                <a:spcPts val="600"/>
              </a:spcAft>
              <a:buClr>
                <a:srgbClr val="FF8000"/>
              </a:buClr>
              <a:buFont typeface="Wingdings" pitchFamily="2" charset="2"/>
              <a:buChar char="§"/>
              <a:defRPr/>
            </a:pPr>
            <a:r>
              <a:rPr lang="en-US" dirty="0">
                <a:solidFill>
                  <a:schemeClr val="accent2">
                    <a:lumMod val="75000"/>
                  </a:schemeClr>
                </a:solidFill>
              </a:rPr>
              <a:t>Policy modifications resulting in more deallocations available statewide</a:t>
            </a:r>
            <a:endParaRPr lang="en-US" sz="2400" dirty="0">
              <a:solidFill>
                <a:schemeClr val="accent2">
                  <a:lumMod val="75000"/>
                </a:schemeClr>
              </a:solidFill>
            </a:endParaRPr>
          </a:p>
          <a:p>
            <a:pPr marL="868680" lvl="2" indent="0" eaLnBrk="1" hangingPunct="1">
              <a:lnSpc>
                <a:spcPct val="90000"/>
              </a:lnSpc>
              <a:spcBef>
                <a:spcPts val="300"/>
              </a:spcBef>
              <a:spcAft>
                <a:spcPts val="600"/>
              </a:spcAft>
              <a:buClr>
                <a:srgbClr val="00408D"/>
              </a:buClr>
              <a:buNone/>
              <a:defRPr/>
            </a:pPr>
            <a:endParaRPr lang="en-US" dirty="0">
              <a:solidFill>
                <a:srgbClr val="00408D"/>
              </a:solidFill>
            </a:endParaRPr>
          </a:p>
          <a:p>
            <a:pPr marL="868680" lvl="2" indent="0" eaLnBrk="1" hangingPunct="1">
              <a:lnSpc>
                <a:spcPct val="90000"/>
              </a:lnSpc>
              <a:spcBef>
                <a:spcPts val="300"/>
              </a:spcBef>
              <a:spcAft>
                <a:spcPts val="600"/>
              </a:spcAft>
              <a:buClr>
                <a:srgbClr val="00408D"/>
              </a:buClr>
              <a:buNone/>
              <a:defRPr/>
            </a:pPr>
            <a:endParaRPr lang="en-US" dirty="0">
              <a:solidFill>
                <a:schemeClr val="tx1"/>
              </a:solidFill>
            </a:endParaRPr>
          </a:p>
        </p:txBody>
      </p:sp>
      <p:sp>
        <p:nvSpPr>
          <p:cNvPr id="2" name="Slide Number Placeholder 1"/>
          <p:cNvSpPr>
            <a:spLocks noGrp="1"/>
          </p:cNvSpPr>
          <p:nvPr>
            <p:ph type="sldNum" sz="quarter" idx="10"/>
          </p:nvPr>
        </p:nvSpPr>
        <p:spPr/>
        <p:txBody>
          <a:bodyPr/>
          <a:lstStyle/>
          <a:p>
            <a:pPr>
              <a:defRPr/>
            </a:pPr>
            <a:fld id="{7D3F973C-A8FB-4726-9A82-AA4992463DE4}" type="slidenum">
              <a:rPr lang="en-US" smtClean="0"/>
              <a:pPr>
                <a:defRPr/>
              </a:pPr>
              <a:t>6</a:t>
            </a:fld>
            <a:endParaRPr lang="en-US" dirty="0"/>
          </a:p>
        </p:txBody>
      </p:sp>
      <p:sp>
        <p:nvSpPr>
          <p:cNvPr id="6147" name="Rectangle 2"/>
          <p:cNvSpPr>
            <a:spLocks noGrp="1" noChangeArrowheads="1"/>
          </p:cNvSpPr>
          <p:nvPr>
            <p:ph type="title"/>
          </p:nvPr>
        </p:nvSpPr>
        <p:spPr>
          <a:xfrm>
            <a:off x="228601" y="228600"/>
            <a:ext cx="11548536" cy="1143000"/>
          </a:xfrm>
        </p:spPr>
        <p:txBody>
          <a:bodyPr/>
          <a:lstStyle/>
          <a:p>
            <a:r>
              <a:rPr lang="en-US" altLang="en-US" sz="2800" dirty="0"/>
              <a:t>Revenue Sharing Program Overview</a:t>
            </a:r>
          </a:p>
        </p:txBody>
      </p:sp>
      <p:sp>
        <p:nvSpPr>
          <p:cNvPr id="6149" name="Rectangle 4"/>
          <p:cNvSpPr>
            <a:spLocks noChangeArrowheads="1"/>
          </p:cNvSpPr>
          <p:nvPr/>
        </p:nvSpPr>
        <p:spPr bwMode="auto">
          <a:xfrm>
            <a:off x="3048000" y="-925513"/>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b="1">
                <a:solidFill>
                  <a:srgbClr val="FF8000"/>
                </a:solidFill>
                <a:latin typeface="Arial" pitchFamily="34" charset="0"/>
                <a:ea typeface="ＭＳ Ｐゴシック" pitchFamily="34" charset="-128"/>
              </a:defRPr>
            </a:lvl1pPr>
            <a:lvl2pPr marL="742950" indent="-285750" algn="l">
              <a:spcBef>
                <a:spcPct val="20000"/>
              </a:spcBef>
              <a:defRPr sz="1600" b="1">
                <a:solidFill>
                  <a:srgbClr val="00408D"/>
                </a:solidFill>
                <a:latin typeface="Arial" pitchFamily="34" charset="0"/>
                <a:ea typeface="ＭＳ Ｐゴシック" pitchFamily="34" charset="-128"/>
              </a:defRPr>
            </a:lvl2pPr>
            <a:lvl3pPr marL="1143000" indent="-228600" algn="l">
              <a:spcBef>
                <a:spcPct val="20000"/>
              </a:spcBef>
              <a:buChar char="•"/>
              <a:defRPr sz="1400">
                <a:solidFill>
                  <a:srgbClr val="00408D"/>
                </a:solidFill>
                <a:latin typeface="Arial" pitchFamily="34" charset="0"/>
                <a:ea typeface="ＭＳ Ｐゴシック" pitchFamily="34" charset="-128"/>
              </a:defRPr>
            </a:lvl3pPr>
            <a:lvl4pPr marL="1600200" indent="-228600" algn="l">
              <a:spcBef>
                <a:spcPct val="20000"/>
              </a:spcBef>
              <a:buChar char="–"/>
              <a:defRPr sz="1400">
                <a:solidFill>
                  <a:srgbClr val="00408D"/>
                </a:solidFill>
                <a:latin typeface="Arial" pitchFamily="34" charset="0"/>
                <a:ea typeface="ＭＳ Ｐゴシック" pitchFamily="34" charset="-128"/>
              </a:defRPr>
            </a:lvl4pPr>
            <a:lvl5pPr marL="2057400" indent="-228600" algn="l">
              <a:spcBef>
                <a:spcPct val="20000"/>
              </a:spcBef>
              <a:buChar char="»"/>
              <a:defRPr sz="1400">
                <a:solidFill>
                  <a:srgbClr val="00408D"/>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9pPr>
          </a:lstStyle>
          <a:p>
            <a:pPr algn="ctr" eaLnBrk="1" hangingPunct="1">
              <a:spcBef>
                <a:spcPct val="0"/>
              </a:spcBef>
              <a:buFontTx/>
              <a:buChar char="•"/>
            </a:pPr>
            <a:endParaRPr lang="en-US" altLang="en-US" sz="1800" b="0" dirty="0">
              <a:solidFill>
                <a:srgbClr val="00408D"/>
              </a:solidFill>
            </a:endParaRPr>
          </a:p>
        </p:txBody>
      </p:sp>
    </p:spTree>
    <p:extLst>
      <p:ext uri="{BB962C8B-B14F-4D97-AF65-F5344CB8AC3E}">
        <p14:creationId xmlns:p14="http://schemas.microsoft.com/office/powerpoint/2010/main" val="32160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609600" y="1219200"/>
            <a:ext cx="11176000" cy="4800600"/>
          </a:xfrm>
        </p:spPr>
        <p:txBody>
          <a:bodyPr/>
          <a:lstStyle/>
          <a:p>
            <a:pPr marL="571500" indent="-342900">
              <a:buFont typeface="Arial" panose="020B0604020202020204" pitchFamily="34" charset="0"/>
              <a:buChar char="•"/>
            </a:pPr>
            <a:r>
              <a:rPr lang="en-US" dirty="0">
                <a:solidFill>
                  <a:schemeClr val="accent2">
                    <a:lumMod val="75000"/>
                  </a:schemeClr>
                </a:solidFill>
              </a:rPr>
              <a:t>June the Board approved the FY 20 allocations (year 2 of two year cycle)</a:t>
            </a:r>
          </a:p>
          <a:p>
            <a:pPr marL="228600" indent="0"/>
            <a:endParaRPr lang="en-US" dirty="0">
              <a:solidFill>
                <a:schemeClr val="accent2">
                  <a:lumMod val="75000"/>
                </a:schemeClr>
              </a:solidFill>
            </a:endParaRPr>
          </a:p>
          <a:p>
            <a:pPr marL="571500" indent="-342900">
              <a:buFont typeface="Arial" panose="020B0604020202020204" pitchFamily="34" charset="0"/>
              <a:buChar char="•"/>
            </a:pPr>
            <a:r>
              <a:rPr lang="en-US" dirty="0">
                <a:solidFill>
                  <a:schemeClr val="accent2">
                    <a:lumMod val="75000"/>
                  </a:schemeClr>
                </a:solidFill>
              </a:rPr>
              <a:t>Board reallocated funds that were deallocated this past year</a:t>
            </a:r>
          </a:p>
          <a:p>
            <a:pPr marL="228600" indent="0"/>
            <a:endParaRPr lang="en-US" dirty="0">
              <a:solidFill>
                <a:schemeClr val="accent2">
                  <a:lumMod val="75000"/>
                </a:schemeClr>
              </a:solidFill>
            </a:endParaRPr>
          </a:p>
          <a:p>
            <a:pPr marL="571500" indent="-342900">
              <a:buFont typeface="Arial" panose="020B0604020202020204" pitchFamily="34" charset="0"/>
              <a:buChar char="•"/>
            </a:pPr>
            <a:r>
              <a:rPr lang="en-US" dirty="0">
                <a:solidFill>
                  <a:schemeClr val="accent2">
                    <a:lumMod val="75000"/>
                  </a:schemeClr>
                </a:solidFill>
              </a:rPr>
              <a:t>The $16.9M available through deallocation allowed Board to complete funding on priority 2 projects pro-rated last year and fully fund priority 3 projects  </a:t>
            </a:r>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endParaRPr lang="en-US" dirty="0"/>
          </a:p>
        </p:txBody>
      </p:sp>
      <p:sp>
        <p:nvSpPr>
          <p:cNvPr id="3" name="Title 2"/>
          <p:cNvSpPr>
            <a:spLocks noGrp="1"/>
          </p:cNvSpPr>
          <p:nvPr>
            <p:ph type="title"/>
          </p:nvPr>
        </p:nvSpPr>
        <p:spPr>
          <a:xfrm>
            <a:off x="533400" y="304800"/>
            <a:ext cx="11099800" cy="533400"/>
          </a:xfrm>
        </p:spPr>
        <p:txBody>
          <a:bodyPr>
            <a:normAutofit fontScale="90000"/>
          </a:bodyPr>
          <a:lstStyle/>
          <a:p>
            <a:pPr algn="ctr"/>
            <a:r>
              <a:rPr lang="en-US" dirty="0"/>
              <a:t>FY 2020 Update Approved by CTB</a:t>
            </a:r>
          </a:p>
        </p:txBody>
      </p:sp>
      <p:sp>
        <p:nvSpPr>
          <p:cNvPr id="4" name="Footer Placeholder 3"/>
          <p:cNvSpPr>
            <a:spLocks noGrp="1"/>
          </p:cNvSpPr>
          <p:nvPr>
            <p:ph type="ftr" idx="4294967295"/>
          </p:nvPr>
        </p:nvSpPr>
        <p:spPr>
          <a:xfrm>
            <a:off x="2133600" y="6400800"/>
            <a:ext cx="5181600" cy="136524"/>
          </a:xfrm>
        </p:spPr>
        <p:txBody>
          <a:bodyPr/>
          <a:lstStyle/>
          <a:p>
            <a:endParaRPr lang="en-US" dirty="0"/>
          </a:p>
        </p:txBody>
      </p:sp>
    </p:spTree>
    <p:extLst>
      <p:ext uri="{BB962C8B-B14F-4D97-AF65-F5344CB8AC3E}">
        <p14:creationId xmlns:p14="http://schemas.microsoft.com/office/powerpoint/2010/main" val="50588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609600" y="1066800"/>
            <a:ext cx="11176000" cy="5257800"/>
          </a:xfrm>
        </p:spPr>
        <p:txBody>
          <a:bodyPr/>
          <a:lstStyle/>
          <a:p>
            <a:pPr marL="457200" indent="-457200" defTabSz="901187">
              <a:spcBef>
                <a:spcPct val="0"/>
              </a:spcBef>
              <a:buFont typeface="Arial" panose="020B0604020202020204" pitchFamily="34" charset="0"/>
              <a:buChar char="•"/>
            </a:pPr>
            <a:endParaRPr lang="en-US" altLang="en-US" dirty="0">
              <a:solidFill>
                <a:srgbClr val="000000"/>
              </a:solidFill>
              <a:latin typeface="Arial" pitchFamily="34" charset="0"/>
            </a:endParaRP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Applications submitted for two year cycle </a:t>
            </a: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MANDATORY Pre-application submission that closed July 1</a:t>
            </a:r>
            <a:r>
              <a:rPr lang="en-US" altLang="en-US" baseline="30000" dirty="0">
                <a:solidFill>
                  <a:schemeClr val="accent2">
                    <a:lumMod val="75000"/>
                  </a:schemeClr>
                </a:solidFill>
                <a:latin typeface="Arial" pitchFamily="34" charset="0"/>
              </a:rPr>
              <a:t>st</a:t>
            </a:r>
            <a:r>
              <a:rPr lang="en-US" altLang="en-US" dirty="0">
                <a:solidFill>
                  <a:schemeClr val="accent2">
                    <a:lumMod val="75000"/>
                  </a:schemeClr>
                </a:solidFill>
                <a:latin typeface="Arial" pitchFamily="34" charset="0"/>
              </a:rPr>
              <a:t> </a:t>
            </a: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Total of 279 pre-applications submitted </a:t>
            </a: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Districts will be more involved in Application Reviews and additional emphasis this year on better estimates and scope</a:t>
            </a: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Localities can modify applications based on feedback received through pre-application process </a:t>
            </a:r>
          </a:p>
          <a:p>
            <a:pPr marL="457200" indent="-457200" defTabSz="901187">
              <a:spcBef>
                <a:spcPct val="0"/>
              </a:spcBef>
              <a:buFont typeface="Arial" panose="020B0604020202020204" pitchFamily="34" charset="0"/>
              <a:buChar char="•"/>
            </a:pPr>
            <a:endParaRPr lang="en-US" altLang="en-US" dirty="0">
              <a:solidFill>
                <a:schemeClr val="accent2">
                  <a:lumMod val="75000"/>
                </a:schemeClr>
              </a:solidFill>
              <a:latin typeface="Arial" pitchFamily="34" charset="0"/>
            </a:endParaRPr>
          </a:p>
          <a:p>
            <a:pPr marL="0" indent="0" defTabSz="901187">
              <a:spcBef>
                <a:spcPct val="0"/>
              </a:spcBef>
            </a:pPr>
            <a:endParaRPr lang="en-US" altLang="en-US" dirty="0">
              <a:solidFill>
                <a:schemeClr val="accent2">
                  <a:lumMod val="75000"/>
                </a:schemeClr>
              </a:solidFill>
              <a:latin typeface="Arial" pitchFamily="34" charset="0"/>
            </a:endParaRPr>
          </a:p>
          <a:p>
            <a:pPr marL="457200" indent="-457200" defTabSz="901187">
              <a:spcBef>
                <a:spcPct val="0"/>
              </a:spcBef>
              <a:buFont typeface="Arial" panose="020B0604020202020204" pitchFamily="34" charset="0"/>
              <a:buChar char="•"/>
            </a:pPr>
            <a:r>
              <a:rPr lang="en-US" altLang="en-US" dirty="0">
                <a:solidFill>
                  <a:schemeClr val="accent2">
                    <a:lumMod val="75000"/>
                  </a:schemeClr>
                </a:solidFill>
                <a:latin typeface="Arial" pitchFamily="34" charset="0"/>
              </a:rPr>
              <a:t>Final Applications due October 1, 2019 at 5pm</a:t>
            </a:r>
          </a:p>
          <a:p>
            <a:pPr marL="1211580" lvl="2" indent="-342900">
              <a:lnSpc>
                <a:spcPct val="90000"/>
              </a:lnSpc>
              <a:spcBef>
                <a:spcPts val="300"/>
              </a:spcBef>
              <a:spcAft>
                <a:spcPts val="600"/>
              </a:spcAft>
              <a:buClr>
                <a:srgbClr val="00408D"/>
              </a:buClr>
              <a:defRPr/>
            </a:pPr>
            <a:endParaRPr lang="en-US" dirty="0">
              <a:solidFill>
                <a:srgbClr val="00408D"/>
              </a:solidFill>
            </a:endParaRPr>
          </a:p>
          <a:p>
            <a:pPr marL="868680" lvl="2" indent="0" eaLnBrk="1" hangingPunct="1">
              <a:lnSpc>
                <a:spcPct val="90000"/>
              </a:lnSpc>
              <a:spcBef>
                <a:spcPts val="300"/>
              </a:spcBef>
              <a:spcAft>
                <a:spcPts val="600"/>
              </a:spcAft>
              <a:buClr>
                <a:srgbClr val="00408D"/>
              </a:buClr>
              <a:buNone/>
              <a:defRPr/>
            </a:pPr>
            <a:endParaRPr lang="en-US" dirty="0">
              <a:solidFill>
                <a:schemeClr val="tx1"/>
              </a:solidFill>
            </a:endParaRPr>
          </a:p>
        </p:txBody>
      </p:sp>
      <p:sp>
        <p:nvSpPr>
          <p:cNvPr id="2" name="Slide Number Placeholder 1"/>
          <p:cNvSpPr>
            <a:spLocks noGrp="1"/>
          </p:cNvSpPr>
          <p:nvPr>
            <p:ph type="sldNum" sz="quarter" idx="10"/>
          </p:nvPr>
        </p:nvSpPr>
        <p:spPr/>
        <p:txBody>
          <a:bodyPr/>
          <a:lstStyle/>
          <a:p>
            <a:pPr>
              <a:defRPr/>
            </a:pPr>
            <a:fld id="{7D3F973C-A8FB-4726-9A82-AA4992463DE4}" type="slidenum">
              <a:rPr lang="en-US" smtClean="0"/>
              <a:pPr>
                <a:defRPr/>
              </a:pPr>
              <a:t>8</a:t>
            </a:fld>
            <a:endParaRPr lang="en-US" dirty="0"/>
          </a:p>
        </p:txBody>
      </p:sp>
      <p:sp>
        <p:nvSpPr>
          <p:cNvPr id="6147" name="Rectangle 2"/>
          <p:cNvSpPr>
            <a:spLocks noGrp="1" noChangeArrowheads="1"/>
          </p:cNvSpPr>
          <p:nvPr>
            <p:ph type="title"/>
          </p:nvPr>
        </p:nvSpPr>
        <p:spPr>
          <a:xfrm>
            <a:off x="228600" y="228600"/>
            <a:ext cx="11548537" cy="1143000"/>
          </a:xfrm>
        </p:spPr>
        <p:txBody>
          <a:bodyPr>
            <a:normAutofit/>
          </a:bodyPr>
          <a:lstStyle/>
          <a:p>
            <a:pPr algn="ctr"/>
            <a:r>
              <a:rPr lang="en-US" altLang="en-US" sz="2800" dirty="0"/>
              <a:t>Revenue Sharing Program Application Details for FY21/22</a:t>
            </a:r>
            <a:br>
              <a:rPr lang="en-US" altLang="en-US" dirty="0">
                <a:solidFill>
                  <a:srgbClr val="000000"/>
                </a:solidFill>
                <a:latin typeface="Arial" pitchFamily="34" charset="0"/>
              </a:rPr>
            </a:br>
            <a:endParaRPr lang="en-US" altLang="en-US" sz="3200" dirty="0"/>
          </a:p>
        </p:txBody>
      </p:sp>
      <p:sp>
        <p:nvSpPr>
          <p:cNvPr id="6149" name="Rectangle 4"/>
          <p:cNvSpPr>
            <a:spLocks noChangeArrowheads="1"/>
          </p:cNvSpPr>
          <p:nvPr/>
        </p:nvSpPr>
        <p:spPr bwMode="auto">
          <a:xfrm>
            <a:off x="3048000" y="-925513"/>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b="1">
                <a:solidFill>
                  <a:srgbClr val="FF8000"/>
                </a:solidFill>
                <a:latin typeface="Arial" pitchFamily="34" charset="0"/>
                <a:ea typeface="ＭＳ Ｐゴシック" pitchFamily="34" charset="-128"/>
              </a:defRPr>
            </a:lvl1pPr>
            <a:lvl2pPr marL="742950" indent="-285750" algn="l">
              <a:spcBef>
                <a:spcPct val="20000"/>
              </a:spcBef>
              <a:defRPr sz="1600" b="1">
                <a:solidFill>
                  <a:srgbClr val="00408D"/>
                </a:solidFill>
                <a:latin typeface="Arial" pitchFamily="34" charset="0"/>
                <a:ea typeface="ＭＳ Ｐゴシック" pitchFamily="34" charset="-128"/>
              </a:defRPr>
            </a:lvl2pPr>
            <a:lvl3pPr marL="1143000" indent="-228600" algn="l">
              <a:spcBef>
                <a:spcPct val="20000"/>
              </a:spcBef>
              <a:buChar char="•"/>
              <a:defRPr sz="1400">
                <a:solidFill>
                  <a:srgbClr val="00408D"/>
                </a:solidFill>
                <a:latin typeface="Arial" pitchFamily="34" charset="0"/>
                <a:ea typeface="ＭＳ Ｐゴシック" pitchFamily="34" charset="-128"/>
              </a:defRPr>
            </a:lvl3pPr>
            <a:lvl4pPr marL="1600200" indent="-228600" algn="l">
              <a:spcBef>
                <a:spcPct val="20000"/>
              </a:spcBef>
              <a:buChar char="–"/>
              <a:defRPr sz="1400">
                <a:solidFill>
                  <a:srgbClr val="00408D"/>
                </a:solidFill>
                <a:latin typeface="Arial" pitchFamily="34" charset="0"/>
                <a:ea typeface="ＭＳ Ｐゴシック" pitchFamily="34" charset="-128"/>
              </a:defRPr>
            </a:lvl4pPr>
            <a:lvl5pPr marL="2057400" indent="-228600" algn="l">
              <a:spcBef>
                <a:spcPct val="20000"/>
              </a:spcBef>
              <a:buChar char="»"/>
              <a:defRPr sz="1400">
                <a:solidFill>
                  <a:srgbClr val="00408D"/>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pitchFamily="34" charset="0"/>
                <a:ea typeface="ＭＳ Ｐゴシック" pitchFamily="34" charset="-128"/>
              </a:defRPr>
            </a:lvl9pPr>
          </a:lstStyle>
          <a:p>
            <a:pPr algn="ctr" eaLnBrk="1" hangingPunct="1">
              <a:spcBef>
                <a:spcPct val="0"/>
              </a:spcBef>
              <a:buFontTx/>
              <a:buChar char="•"/>
            </a:pPr>
            <a:endParaRPr lang="en-US" altLang="en-US" sz="1800" b="0" dirty="0">
              <a:solidFill>
                <a:srgbClr val="00408D"/>
              </a:solidFill>
            </a:endParaRPr>
          </a:p>
        </p:txBody>
      </p:sp>
    </p:spTree>
    <p:extLst>
      <p:ext uri="{BB962C8B-B14F-4D97-AF65-F5344CB8AC3E}">
        <p14:creationId xmlns:p14="http://schemas.microsoft.com/office/powerpoint/2010/main" val="42356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11176000" cy="1828800"/>
          </a:xfrm>
        </p:spPr>
        <p:txBody>
          <a:bodyPr/>
          <a:lstStyle/>
          <a:p>
            <a:pPr>
              <a:spcBef>
                <a:spcPts val="1200"/>
              </a:spcBef>
              <a:buClr>
                <a:srgbClr val="FF8000"/>
              </a:buClr>
              <a:buSzPct val="80000"/>
              <a:buFont typeface="Arial" pitchFamily="34" charset="0"/>
              <a:buChar char="►"/>
              <a:defRPr/>
            </a:pPr>
            <a:r>
              <a:rPr lang="en-US" sz="2000" dirty="0">
                <a:solidFill>
                  <a:schemeClr val="accent4"/>
                </a:solidFill>
              </a:rPr>
              <a:t>Intended to improve non-motorized transportation, enhance the public’s travel experience, revitalize communities and improve the quality of life.</a:t>
            </a:r>
            <a:r>
              <a:rPr lang="en-US" sz="2000" dirty="0">
                <a:solidFill>
                  <a:srgbClr val="00408D"/>
                </a:solidFill>
              </a:rPr>
              <a:t> </a:t>
            </a:r>
          </a:p>
          <a:p>
            <a:pPr>
              <a:spcBef>
                <a:spcPts val="1200"/>
              </a:spcBef>
              <a:buClr>
                <a:srgbClr val="FF8000"/>
              </a:buClr>
              <a:buSzPct val="80000"/>
              <a:buFont typeface="Arial" pitchFamily="34" charset="0"/>
              <a:buChar char="►"/>
              <a:defRPr/>
            </a:pPr>
            <a:r>
              <a:rPr lang="en-US" sz="2000" dirty="0">
                <a:solidFill>
                  <a:srgbClr val="00408D"/>
                </a:solidFill>
              </a:rPr>
              <a:t>Application Deadline – October 1st every (now on a 2-year cycle)</a:t>
            </a:r>
            <a:endParaRPr lang="en-US" sz="2000" dirty="0">
              <a:solidFill>
                <a:schemeClr val="accent4"/>
              </a:solidFill>
            </a:endParaRPr>
          </a:p>
        </p:txBody>
      </p:sp>
      <p:sp>
        <p:nvSpPr>
          <p:cNvPr id="2" name="Slide Number Placeholder 1"/>
          <p:cNvSpPr>
            <a:spLocks noGrp="1"/>
          </p:cNvSpPr>
          <p:nvPr>
            <p:ph type="sldNum" sz="quarter" idx="4294967295"/>
          </p:nvPr>
        </p:nvSpPr>
        <p:spPr/>
        <p:txBody>
          <a:bodyPr/>
          <a:lstStyle/>
          <a:p>
            <a:endParaRPr lang="en-US" dirty="0"/>
          </a:p>
        </p:txBody>
      </p:sp>
      <p:pic>
        <p:nvPicPr>
          <p:cNvPr id="10245" name="Picture 6" descr="Staunton River Trail Brid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52800"/>
            <a:ext cx="43688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447800" y="228600"/>
            <a:ext cx="894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400" b="1">
                <a:solidFill>
                  <a:srgbClr val="FF8000"/>
                </a:solidFill>
                <a:latin typeface="+mj-lt"/>
                <a:ea typeface="+mj-ea"/>
                <a:cs typeface="+mj-cs"/>
              </a:defRPr>
            </a:lvl1pPr>
            <a:lvl2pPr algn="ctr" rtl="0" eaLnBrk="0" fontAlgn="base" hangingPunct="0">
              <a:spcBef>
                <a:spcPct val="0"/>
              </a:spcBef>
              <a:spcAft>
                <a:spcPct val="0"/>
              </a:spcAft>
              <a:defRPr sz="2400" b="1">
                <a:solidFill>
                  <a:srgbClr val="FF8000"/>
                </a:solidFill>
                <a:latin typeface="Arial" charset="0"/>
                <a:ea typeface="ＭＳ Ｐゴシック" pitchFamily="34" charset="-128"/>
              </a:defRPr>
            </a:lvl2pPr>
            <a:lvl3pPr algn="ctr" rtl="0" eaLnBrk="0" fontAlgn="base" hangingPunct="0">
              <a:spcBef>
                <a:spcPct val="0"/>
              </a:spcBef>
              <a:spcAft>
                <a:spcPct val="0"/>
              </a:spcAft>
              <a:defRPr sz="2400" b="1">
                <a:solidFill>
                  <a:srgbClr val="FF8000"/>
                </a:solidFill>
                <a:latin typeface="Arial" charset="0"/>
                <a:ea typeface="ＭＳ Ｐゴシック" pitchFamily="34" charset="-128"/>
              </a:defRPr>
            </a:lvl3pPr>
            <a:lvl4pPr algn="ctr" rtl="0" eaLnBrk="0" fontAlgn="base" hangingPunct="0">
              <a:spcBef>
                <a:spcPct val="0"/>
              </a:spcBef>
              <a:spcAft>
                <a:spcPct val="0"/>
              </a:spcAft>
              <a:defRPr sz="2400" b="1">
                <a:solidFill>
                  <a:srgbClr val="FF8000"/>
                </a:solidFill>
                <a:latin typeface="Arial" charset="0"/>
                <a:ea typeface="ＭＳ Ｐゴシック" pitchFamily="34" charset="-128"/>
              </a:defRPr>
            </a:lvl4pPr>
            <a:lvl5pPr algn="ctr" rtl="0" eaLnBrk="0" fontAlgn="base" hangingPunct="0">
              <a:spcBef>
                <a:spcPct val="0"/>
              </a:spcBef>
              <a:spcAft>
                <a:spcPct val="0"/>
              </a:spcAft>
              <a:defRPr sz="2400" b="1">
                <a:solidFill>
                  <a:srgbClr val="FF8000"/>
                </a:solidFill>
                <a:latin typeface="Arial" charset="0"/>
                <a:ea typeface="ＭＳ Ｐゴシック" pitchFamily="34" charset="-128"/>
              </a:defRPr>
            </a:lvl5pPr>
            <a:lvl6pPr marL="457200" algn="ctr" rtl="0" fontAlgn="base">
              <a:spcBef>
                <a:spcPct val="0"/>
              </a:spcBef>
              <a:spcAft>
                <a:spcPct val="0"/>
              </a:spcAft>
              <a:defRPr sz="2400" b="1">
                <a:solidFill>
                  <a:srgbClr val="FF8000"/>
                </a:solidFill>
                <a:latin typeface="Arial" charset="0"/>
                <a:ea typeface="ＭＳ Ｐゴシック" pitchFamily="34" charset="-128"/>
              </a:defRPr>
            </a:lvl6pPr>
            <a:lvl7pPr marL="914400" algn="ctr" rtl="0" fontAlgn="base">
              <a:spcBef>
                <a:spcPct val="0"/>
              </a:spcBef>
              <a:spcAft>
                <a:spcPct val="0"/>
              </a:spcAft>
              <a:defRPr sz="2400" b="1">
                <a:solidFill>
                  <a:srgbClr val="FF8000"/>
                </a:solidFill>
                <a:latin typeface="Arial" charset="0"/>
                <a:ea typeface="ＭＳ Ｐゴシック" pitchFamily="34" charset="-128"/>
              </a:defRPr>
            </a:lvl7pPr>
            <a:lvl8pPr marL="1371600" algn="ctr" rtl="0" fontAlgn="base">
              <a:spcBef>
                <a:spcPct val="0"/>
              </a:spcBef>
              <a:spcAft>
                <a:spcPct val="0"/>
              </a:spcAft>
              <a:defRPr sz="2400" b="1">
                <a:solidFill>
                  <a:srgbClr val="FF8000"/>
                </a:solidFill>
                <a:latin typeface="Arial" charset="0"/>
                <a:ea typeface="ＭＳ Ｐゴシック" pitchFamily="34" charset="-128"/>
              </a:defRPr>
            </a:lvl8pPr>
            <a:lvl9pPr marL="1828800" algn="ctr" rtl="0" fontAlgn="base">
              <a:spcBef>
                <a:spcPct val="0"/>
              </a:spcBef>
              <a:spcAft>
                <a:spcPct val="0"/>
              </a:spcAft>
              <a:defRPr sz="2400" b="1">
                <a:solidFill>
                  <a:srgbClr val="FF8000"/>
                </a:solidFill>
                <a:latin typeface="Arial" charset="0"/>
                <a:ea typeface="ＭＳ Ｐゴシック" pitchFamily="34" charset="-128"/>
              </a:defRPr>
            </a:lvl9pPr>
          </a:lstStyle>
          <a:p>
            <a:pPr>
              <a:defRPr/>
            </a:pPr>
            <a:r>
              <a:rPr lang="en-US" altLang="en-US" sz="2800" dirty="0">
                <a:solidFill>
                  <a:schemeClr val="tx1"/>
                </a:solidFill>
              </a:rPr>
              <a:t>Surface Transportation Block Set-Aside Grant Program </a:t>
            </a:r>
            <a:br>
              <a:rPr lang="en-US" altLang="en-US" sz="2800" dirty="0">
                <a:solidFill>
                  <a:schemeClr val="tx1"/>
                </a:solidFill>
              </a:rPr>
            </a:br>
            <a:r>
              <a:rPr lang="en-US" altLang="en-US" sz="2800" dirty="0">
                <a:solidFill>
                  <a:schemeClr val="tx1"/>
                </a:solidFill>
              </a:rPr>
              <a:t>(Transportation Alternatives)</a:t>
            </a:r>
            <a:endParaRPr lang="en-US" sz="2800" kern="0" dirty="0">
              <a:solidFill>
                <a:schemeClr val="tx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600" y="3324225"/>
            <a:ext cx="3632200" cy="2514600"/>
          </a:xfrm>
          <a:prstGeom prst="rect">
            <a:avLst/>
          </a:prstGeom>
        </p:spPr>
      </p:pic>
    </p:spTree>
    <p:extLst>
      <p:ext uri="{BB962C8B-B14F-4D97-AF65-F5344CB8AC3E}">
        <p14:creationId xmlns:p14="http://schemas.microsoft.com/office/powerpoint/2010/main" val="255401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VML Transportation Committee  Meeting 2.pptx">
  <a:themeElements>
    <a:clrScheme name="VDOT">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fontScheme name="VDOTtemplat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VDOTtemplate1 1">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ML Transportation Committee  Meeting 2.pptx" id="{C0F10CE8-D7A4-404D-AFD8-973BF489226B}" vid="{05FCFA41-D0D9-4CCB-B34A-038F5F3EE7F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F420CFC25342468B625C868F00C447" ma:contentTypeVersion="12" ma:contentTypeDescription="Create a new document." ma:contentTypeScope="" ma:versionID="d8b926ad194a2108c686c1b82abde0c1">
  <xsd:schema xmlns:xsd="http://www.w3.org/2001/XMLSchema" xmlns:xs="http://www.w3.org/2001/XMLSchema" xmlns:p="http://schemas.microsoft.com/office/2006/metadata/properties" xmlns:ns2="c3461887-45b7-46c4-948b-7a5b0ac7d0a9" xmlns:ns3="4e6c2383-b53d-41b7-9776-0e32d66c77e2" targetNamespace="http://schemas.microsoft.com/office/2006/metadata/properties" ma:root="true" ma:fieldsID="9ccf4fdd61183f9e1199f1bf68cdb261" ns2:_="" ns3:_="">
    <xsd:import namespace="c3461887-45b7-46c4-948b-7a5b0ac7d0a9"/>
    <xsd:import namespace="4e6c2383-b53d-41b7-9776-0e32d66c77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61887-45b7-46c4-948b-7a5b0ac7d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6c2383-b53d-41b7-9776-0e32d66c77e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A6F1BA-FBA8-4130-A768-A8542EE289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3461887-45b7-46c4-948b-7a5b0ac7d0a9"/>
    <ds:schemaRef ds:uri="http://purl.org/dc/elements/1.1/"/>
    <ds:schemaRef ds:uri="http://schemas.microsoft.com/office/2006/metadata/properties"/>
    <ds:schemaRef ds:uri="4e6c2383-b53d-41b7-9776-0e32d66c77e2"/>
    <ds:schemaRef ds:uri="http://www.w3.org/XML/1998/namespace"/>
    <ds:schemaRef ds:uri="http://purl.org/dc/dcmitype/"/>
  </ds:schemaRefs>
</ds:datastoreItem>
</file>

<file path=customXml/itemProps2.xml><?xml version="1.0" encoding="utf-8"?>
<ds:datastoreItem xmlns:ds="http://schemas.openxmlformats.org/officeDocument/2006/customXml" ds:itemID="{80471F20-14DB-48FB-B7C1-0274A7EFC49F}">
  <ds:schemaRefs>
    <ds:schemaRef ds:uri="http://schemas.microsoft.com/sharepoint/v3/contenttype/forms"/>
  </ds:schemaRefs>
</ds:datastoreItem>
</file>

<file path=customXml/itemProps3.xml><?xml version="1.0" encoding="utf-8"?>
<ds:datastoreItem xmlns:ds="http://schemas.openxmlformats.org/officeDocument/2006/customXml" ds:itemID="{876BAD34-E2EA-48E7-81B2-076437B2E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61887-45b7-46c4-948b-7a5b0ac7d0a9"/>
    <ds:schemaRef ds:uri="4e6c2383-b53d-41b7-9776-0e32d66c77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VML Transportation Committee  Meeting 2.pptx</Template>
  <TotalTime>6</TotalTime>
  <Words>2103</Words>
  <Application>Microsoft Office PowerPoint</Application>
  <PresentationFormat>Widescreen</PresentationFormat>
  <Paragraphs>418</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Gill Sans MT</vt:lpstr>
      <vt:lpstr>Symbol</vt:lpstr>
      <vt:lpstr>Wingdings</vt:lpstr>
      <vt:lpstr>VML Transportation Committee  Meeting 2.pptx</vt:lpstr>
      <vt:lpstr>PowerPoint Presentation</vt:lpstr>
      <vt:lpstr>VML Transportation Committee meeting</vt:lpstr>
      <vt:lpstr>Today’s Agenda</vt:lpstr>
      <vt:lpstr>PowerPoint Presentation</vt:lpstr>
      <vt:lpstr>PowerPoint Presentation</vt:lpstr>
      <vt:lpstr>Revenue Sharing Program Overview</vt:lpstr>
      <vt:lpstr>FY 2020 Update Approved by CTB</vt:lpstr>
      <vt:lpstr>Revenue Sharing Program Application Details for FY21/22 </vt:lpstr>
      <vt:lpstr>PowerPoint Presentation</vt:lpstr>
      <vt:lpstr>PowerPoint Presentation</vt:lpstr>
      <vt:lpstr>Transportation Alternatives Application Details for FY21/22 </vt:lpstr>
      <vt:lpstr>FY19/20 Application Summary - TA</vt:lpstr>
      <vt:lpstr>TAP Emphasis Areas</vt:lpstr>
      <vt:lpstr>FAST Act Rescission </vt:lpstr>
      <vt:lpstr>Urban Maintenance Program Local Maintenance Payments</vt:lpstr>
      <vt:lpstr>FY20 Urban Local Maintenance Payments</vt:lpstr>
      <vt:lpstr>Local Maintenance Program Adjustment</vt:lpstr>
      <vt:lpstr>RIMS/UMIS Georeferencing Project Update</vt:lpstr>
      <vt:lpstr>Public UMIS Map</vt:lpstr>
      <vt:lpstr>State of Good Repair (SGR)/Primary Extension Paving     Program Criteria</vt:lpstr>
      <vt:lpstr>FY20 SGR/ Primary Extension Paving Applications:   General Information</vt:lpstr>
      <vt:lpstr>SGR – Scoring Process – Bridges (Locally Owned)</vt:lpstr>
      <vt:lpstr>Statewide LAP Program Snapshot</vt:lpstr>
      <vt:lpstr>Dashboard Score by District </vt:lpstr>
      <vt:lpstr>PowerPoint Presentation</vt:lpstr>
      <vt:lpstr>Non-VDOT Administered Projects</vt:lpstr>
      <vt:lpstr>VDOT INITIATIVES</vt:lpstr>
      <vt:lpstr>Local Programs Workshop</vt:lpstr>
    </vt:vector>
  </TitlesOfParts>
  <Company>Virginia IT Infrastructure Partnership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Julie R. (VDOT)</dc:creator>
  <cp:keywords>VDOT template; PowerPoint template; VDOT PowerPoint</cp:keywords>
  <cp:lastModifiedBy>Areson, Janet</cp:lastModifiedBy>
  <cp:revision>3</cp:revision>
  <cp:lastPrinted>2016-11-09T20:24:52Z</cp:lastPrinted>
  <dcterms:created xsi:type="dcterms:W3CDTF">2019-07-17T16:07:27Z</dcterms:created>
  <dcterms:modified xsi:type="dcterms:W3CDTF">2019-07-19T15:34:34Z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0x010100A1F420CFC25342468B625C868F00C447</vt:lpwstr>
  </property>
  <property fmtid="{D5CDD505-2E9C-101B-9397-08002B2CF9AE}" pid="3" name="TaxKeyword">
    <vt:lpwstr>7226;#VDOT PowerPoint|e419e7ed-8b7d-48ae-9eca-519777a20d1d;#1255;#PowerPoint template|cf4b8738-cccb-465e-ad88-d3daca1c2410;#7227;#VDOT template|37aaf80a-a557-47ad-b17b-163a03800fc0</vt:lpwstr>
  </property>
  <property fmtid="{D5CDD505-2E9C-101B-9397-08002B2CF9AE}" pid="4" name="vdotDocumentType">
    <vt:lpwstr>5;#Not Vital Record|093eb48e-9bd5-43e3-bb5e-eb2a8662516a</vt:lpwstr>
  </property>
  <property fmtid="{D5CDD505-2E9C-101B-9397-08002B2CF9AE}" pid="5" name="vdotDivision">
    <vt:lpwstr>95;#Public Affairs|ad754f04-afdb-498e-b856-7903481e82cd</vt:lpwstr>
  </property>
  <property fmtid="{D5CDD505-2E9C-101B-9397-08002B2CF9AE}" pid="6" name="_dlc_DocIdItemGuid">
    <vt:lpwstr>9f713551-eac9-4610-ab73-df9a30886e3b</vt:lpwstr>
  </property>
  <property fmtid="{D5CDD505-2E9C-101B-9397-08002B2CF9AE}" pid="7" name="vdotDocumentOwner">
    <vt:lpwstr>2;#Division Administrator|7f1069d7-14e6-4d28-bffd-f0829fa67576</vt:lpwstr>
  </property>
  <property fmtid="{D5CDD505-2E9C-101B-9397-08002B2CF9AE}" pid="8" name="vdotDocumentDescriptor">
    <vt:lpwstr>812;#Template|f983bc4d-9bd6-40f3-96b9-9a14a1cfd89d</vt:lpwstr>
  </property>
  <property fmtid="{D5CDD505-2E9C-101B-9397-08002B2CF9AE}" pid="9" name="Order">
    <vt:r8>6500</vt:r8>
  </property>
  <property fmtid="{D5CDD505-2E9C-101B-9397-08002B2CF9AE}" pid="10" name="vdotAuthority0">
    <vt:lpwstr/>
  </property>
  <property fmtid="{D5CDD505-2E9C-101B-9397-08002B2CF9AE}" pid="11" name="vdotAudience">
    <vt:lpwstr>4;#Internal and External|bd468127-f865-41ec-8cae-906ac913ec73</vt:lpwstr>
  </property>
  <property fmtid="{D5CDD505-2E9C-101B-9397-08002B2CF9AE}" pid="12" name="vdotPrimaryCategory">
    <vt:lpwstr>434;#Presentation|17ad0728-ca9f-42a6-a3de-52c6acd6059c</vt:lpwstr>
  </property>
  <property fmtid="{D5CDD505-2E9C-101B-9397-08002B2CF9AE}" pid="13" name="vdotNonGovernanceCategory">
    <vt:lpwstr>433;#Presentation|17ad0728-ca9f-42a6-a3de-52c6acd6059c</vt:lpwstr>
  </property>
  <property fmtid="{D5CDD505-2E9C-101B-9397-08002B2CF9AE}" pid="14" name="vdotVDOTOffice">
    <vt:lpwstr>1189;#Communications|ad754f04-afdb-498e-b856-7903481e82cd</vt:lpwstr>
  </property>
  <property fmtid="{D5CDD505-2E9C-101B-9397-08002B2CF9AE}" pid="15" name="vdotAddCategories">
    <vt:lpwstr/>
  </property>
  <property fmtid="{D5CDD505-2E9C-101B-9397-08002B2CF9AE}" pid="16" name="vdotDocumentOwnership">
    <vt:lpwstr>3;#Division Administrator|7f1069d7-14e6-4d28-bffd-f0829fa67576</vt:lpwstr>
  </property>
  <property fmtid="{D5CDD505-2E9C-101B-9397-08002B2CF9AE}" pid="17" name="vdotDateOfReview">
    <vt:lpwstr>5;#One Year|326c3b65-1246-458f-bba5-086cf61f7a39</vt:lpwstr>
  </property>
  <property fmtid="{D5CDD505-2E9C-101B-9397-08002B2CF9AE}" pid="18" name="vdotAuthority">
    <vt:lpwstr/>
  </property>
  <property fmtid="{D5CDD505-2E9C-101B-9397-08002B2CF9AE}" pid="19" name="_dlc_DocIdPersistId">
    <vt:bool>true</vt:bool>
  </property>
</Properties>
</file>