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345" r:id="rId6"/>
    <p:sldId id="346" r:id="rId7"/>
    <p:sldId id="338" r:id="rId8"/>
    <p:sldId id="336" r:id="rId9"/>
    <p:sldId id="357" r:id="rId10"/>
    <p:sldId id="342" r:id="rId11"/>
    <p:sldId id="333" r:id="rId12"/>
    <p:sldId id="343" r:id="rId13"/>
    <p:sldId id="326" r:id="rId14"/>
    <p:sldId id="324" r:id="rId15"/>
    <p:sldId id="355" r:id="rId16"/>
    <p:sldId id="361" r:id="rId17"/>
    <p:sldId id="362" r:id="rId18"/>
    <p:sldId id="363" r:id="rId19"/>
    <p:sldId id="334" r:id="rId20"/>
    <p:sldId id="358" r:id="rId21"/>
    <p:sldId id="359" r:id="rId22"/>
    <p:sldId id="360" r:id="rId23"/>
    <p:sldId id="332" r:id="rId24"/>
    <p:sldId id="356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mith, Chris (DRPT)" initials="CSS" lastIdx="7" clrIdx="0"/>
  <p:cmAuthor id="1" name="Wright, Andrew (DRPT)" initials="AW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3D7"/>
    <a:srgbClr val="1140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EF6318-336F-4A2A-8379-B0F8D9417101}" v="1" dt="2019-07-17T19:06:50.6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99" autoAdjust="0"/>
    <p:restoredTop sz="94629" autoAdjust="0"/>
  </p:normalViewPr>
  <p:slideViewPr>
    <p:cSldViewPr>
      <p:cViewPr>
        <p:scale>
          <a:sx n="90" d="100"/>
          <a:sy n="90" d="100"/>
        </p:scale>
        <p:origin x="-2160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744" y="-102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FY17-FY18 Percent Increase in Ridership in Small Urban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and Rural Agencies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5922222222222221"/>
          <c:y val="4.225352112676056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105314960629918E-2"/>
          <c:y val="0.11520553768807068"/>
          <c:w val="0.94872801837270337"/>
          <c:h val="0.726433588407082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FY17-FY18 Percent Increase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Pulaski Area Transit</c:v>
                </c:pt>
                <c:pt idx="1">
                  <c:v>GLTC</c:v>
                </c:pt>
                <c:pt idx="2">
                  <c:v>Graham Transit</c:v>
                </c:pt>
                <c:pt idx="3">
                  <c:v>JAUNT Inc.</c:v>
                </c:pt>
                <c:pt idx="4">
                  <c:v>District Three Public</c:v>
                </c:pt>
                <c:pt idx="5">
                  <c:v>Blacksburg Transit</c:v>
                </c:pt>
                <c:pt idx="6">
                  <c:v>Town of Chincoteague</c:v>
                </c:pt>
                <c:pt idx="7">
                  <c:v>Mountain Empire Older Citizens Inc</c:v>
                </c:pt>
                <c:pt idx="8">
                  <c:v>Farmville Area Bus</c:v>
                </c:pt>
                <c:pt idx="9">
                  <c:v>BRITE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1.6</c:v>
                </c:pt>
                <c:pt idx="1">
                  <c:v>2</c:v>
                </c:pt>
                <c:pt idx="2">
                  <c:v>3.5</c:v>
                </c:pt>
                <c:pt idx="3">
                  <c:v>4.5999999999999996</c:v>
                </c:pt>
                <c:pt idx="4">
                  <c:v>6.5</c:v>
                </c:pt>
                <c:pt idx="5">
                  <c:v>8.6</c:v>
                </c:pt>
                <c:pt idx="6">
                  <c:v>9.3000000000000007</c:v>
                </c:pt>
                <c:pt idx="7">
                  <c:v>11.7</c:v>
                </c:pt>
                <c:pt idx="8">
                  <c:v>16.3</c:v>
                </c:pt>
                <c:pt idx="9">
                  <c:v>21.1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E5-4120-81A1-6D1FDD209C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2752256"/>
        <c:axId val="42762240"/>
        <c:axId val="0"/>
      </c:bar3DChart>
      <c:catAx>
        <c:axId val="42752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762240"/>
        <c:crosses val="autoZero"/>
        <c:auto val="1"/>
        <c:lblAlgn val="ctr"/>
        <c:lblOffset val="100"/>
        <c:noMultiLvlLbl val="0"/>
      </c:catAx>
      <c:valAx>
        <c:axId val="42762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752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169920" cy="480060"/>
          </a:xfrm>
          <a:prstGeom prst="rect">
            <a:avLst/>
          </a:prstGeom>
        </p:spPr>
        <p:txBody>
          <a:bodyPr vert="horz" lIns="96646" tIns="48323" rIns="96646" bIns="4832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46" tIns="48323" rIns="96646" bIns="48323" rtlCol="0"/>
          <a:lstStyle>
            <a:lvl1pPr algn="r">
              <a:defRPr sz="1300"/>
            </a:lvl1pPr>
          </a:lstStyle>
          <a:p>
            <a:fld id="{4907AB74-15ED-4BA8-897D-5C14D4157F86}" type="datetimeFigureOut">
              <a:rPr lang="en-US" smtClean="0"/>
              <a:t>7/19/2019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19474"/>
            <a:ext cx="3169920" cy="480060"/>
          </a:xfrm>
          <a:prstGeom prst="rect">
            <a:avLst/>
          </a:prstGeom>
        </p:spPr>
        <p:txBody>
          <a:bodyPr vert="horz" lIns="96646" tIns="48323" rIns="96646" bIns="4832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46" tIns="48323" rIns="96646" bIns="48323" rtlCol="0" anchor="b"/>
          <a:lstStyle>
            <a:lvl1pPr algn="r">
              <a:defRPr sz="1300"/>
            </a:lvl1pPr>
          </a:lstStyle>
          <a:p>
            <a:fld id="{C703B764-9E66-4031-AC75-0D4A425FF5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0142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169920" cy="480060"/>
          </a:xfrm>
          <a:prstGeom prst="rect">
            <a:avLst/>
          </a:prstGeom>
        </p:spPr>
        <p:txBody>
          <a:bodyPr vert="horz" lIns="96646" tIns="48323" rIns="96646" bIns="4832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46" tIns="48323" rIns="96646" bIns="48323" rtlCol="0"/>
          <a:lstStyle>
            <a:lvl1pPr algn="r">
              <a:defRPr sz="1300"/>
            </a:lvl1pPr>
          </a:lstStyle>
          <a:p>
            <a:fld id="{3D5B1DC8-5884-4523-94DB-AE85D3E26E41}" type="datetimeFigureOut">
              <a:rPr lang="en-US" smtClean="0"/>
              <a:t>7/19/2019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6" tIns="48323" rIns="96646" bIns="483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6" tIns="48323" rIns="96646" bIns="483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119474"/>
            <a:ext cx="3169920" cy="480060"/>
          </a:xfrm>
          <a:prstGeom prst="rect">
            <a:avLst/>
          </a:prstGeom>
        </p:spPr>
        <p:txBody>
          <a:bodyPr vert="horz" lIns="96646" tIns="48323" rIns="96646" bIns="4832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46" tIns="48323" rIns="96646" bIns="48323" rtlCol="0" anchor="b"/>
          <a:lstStyle>
            <a:lvl1pPr algn="r">
              <a:defRPr sz="1300"/>
            </a:lvl1pPr>
          </a:lstStyle>
          <a:p>
            <a:fld id="{0652E643-56E1-4FBD-9824-5F4D5ACE66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61981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52E643-56E1-4FBD-9824-5F4D5ACE662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111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52E643-56E1-4FBD-9824-5F4D5ACE662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50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234FE-D94C-4C06-ADA8-23147C1DC6B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14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81B7-BB0E-410E-A8D0-E8CA9D34C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9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81B7-BB0E-410E-A8D0-E8CA9D34C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73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81B7-BB0E-410E-A8D0-E8CA9D34C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037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1/13/2019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2019 Transportation Research Board Annual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972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86502" y="747810"/>
            <a:ext cx="5537579" cy="662189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6737" y="1678675"/>
            <a:ext cx="5527343" cy="4297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37990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5256-223B-4068-B9A6-B074E13CB628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DRPT: Agency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868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86502" y="747810"/>
            <a:ext cx="5537579" cy="662189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6737" y="1678675"/>
            <a:ext cx="5527343" cy="4297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37990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5256-223B-4068-B9A6-B074E13CB628}" type="datetime1">
              <a:rPr lang="en-US" smtClean="0"/>
              <a:t>7/19/2019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DRPT: Agency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868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838200"/>
          </a:xfrm>
        </p:spPr>
        <p:txBody>
          <a:bodyPr>
            <a:normAutofit/>
          </a:bodyPr>
          <a:lstStyle>
            <a:lvl1pPr algn="ctr">
              <a:defRPr sz="3400" b="1">
                <a:solidFill>
                  <a:srgbClr val="0193D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410199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307593"/>
            <a:ext cx="381000" cy="365125"/>
          </a:xfrm>
        </p:spPr>
        <p:txBody>
          <a:bodyPr/>
          <a:lstStyle>
            <a:lvl1pPr algn="l">
              <a:defRPr>
                <a:solidFill>
                  <a:srgbClr val="0193D7"/>
                </a:solidFill>
                <a:latin typeface="Franklin Gothic Demi" panose="020B0703020102020204" pitchFamily="34" charset="0"/>
              </a:defRPr>
            </a:lvl1pPr>
          </a:lstStyle>
          <a:p>
            <a:fld id="{9FE9F441-13C1-48BE-9753-9E1BE924571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28600" y="914400"/>
            <a:ext cx="8686800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8458200" y="63246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55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9285" y="2057400"/>
            <a:ext cx="8229600" cy="838200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0193D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69285" y="2971800"/>
            <a:ext cx="8686800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pic>
        <p:nvPicPr>
          <p:cNvPr id="12" name="Picture 11" descr="C:\Users\zve74873\Documents\Prioritization - Fillable PDFs\Graphics\Merit Logo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85" y="3429000"/>
            <a:ext cx="3035915" cy="87908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307593"/>
            <a:ext cx="381000" cy="365125"/>
          </a:xfrm>
        </p:spPr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  <a:latin typeface="Franklin Gothic Demi" panose="020B0703020102020204" pitchFamily="34" charset="0"/>
              </a:defRPr>
            </a:lvl1pPr>
          </a:lstStyle>
          <a:p>
            <a:fld id="{9FE9F441-13C1-48BE-9753-9E1BE924571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553200" y="6274713"/>
            <a:ext cx="1905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Franklin Gothic Medium" panose="020B0603020102020204" pitchFamily="34" charset="0"/>
              </a:rPr>
              <a:t>MERIT Program Overview and Application Guidance</a:t>
            </a:r>
            <a:endParaRPr lang="en-US" sz="1600" dirty="0">
              <a:latin typeface="Franklin Gothic Medium" panose="020B0603020102020204" pitchFamily="34" charset="0"/>
            </a:endParaRP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8458200" y="63246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68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81B7-BB0E-410E-A8D0-E8CA9D34C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13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81B7-BB0E-410E-A8D0-E8CA9D34C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7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81B7-BB0E-410E-A8D0-E8CA9D34C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09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81B7-BB0E-410E-A8D0-E8CA9D34C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0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81B7-BB0E-410E-A8D0-E8CA9D34C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88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81B7-BB0E-410E-A8D0-E8CA9D34C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63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78281B7-BB0E-410E-A8D0-E8CA9D34C8F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Image result for drpt logo"/>
          <p:cNvPicPr/>
          <p:nvPr userDrawn="1"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56"/>
          <a:stretch/>
        </p:blipFill>
        <p:spPr bwMode="auto">
          <a:xfrm>
            <a:off x="507048" y="6302370"/>
            <a:ext cx="1397952" cy="327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37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76600"/>
            <a:ext cx="7772400" cy="860425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/>
              <a:t>DRPT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3183"/>
            <a:ext cx="7848600" cy="688817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VML Transportation Committee – July 18, 2019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114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609599"/>
          </a:xfrm>
          <a:prstGeom prst="rect">
            <a:avLst/>
          </a:prstGeom>
          <a:solidFill>
            <a:srgbClr val="114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pic>
        <p:nvPicPr>
          <p:cNvPr id="7" name="Picture 6" descr="Image result for drpt logo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534849"/>
            <a:ext cx="2362200" cy="71355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762000" y="3208179"/>
            <a:ext cx="8382000" cy="684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67200" y="632344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767316" y="4953001"/>
            <a:ext cx="5410200" cy="94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 Smith, Director </a:t>
            </a:r>
            <a:b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Policy, Communications and Legislative Affairs</a:t>
            </a:r>
          </a:p>
          <a:p>
            <a:pPr algn="l"/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Rail and Public Transportation</a:t>
            </a:r>
          </a:p>
        </p:txBody>
      </p:sp>
    </p:spTree>
    <p:extLst>
      <p:ext uri="{BB962C8B-B14F-4D97-AF65-F5344CB8AC3E}">
        <p14:creationId xmlns:p14="http://schemas.microsoft.com/office/powerpoint/2010/main" val="316257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8382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Statewide Transit Operating Assistance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914400"/>
            <a:ext cx="8787930" cy="5105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FY 2020</a:t>
            </a:r>
          </a:p>
          <a:p>
            <a:pPr lvl="1">
              <a:spcBef>
                <a:spcPts val="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$2.5 million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 in available                                                                          operating assistance revenues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Reforms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$3 million </a:t>
            </a:r>
            <a:r>
              <a:rPr lang="en-US" dirty="0"/>
              <a:t>operating reserve available                                                                                  in FY2020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eligible transition assistance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Review of performance data for 2015-2018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New year of performance data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 in individual agency performance relative to statewide trends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lvl="1">
              <a:spcBef>
                <a:spcPts val="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33 of 41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agencies see increase over FY19</a:t>
            </a:r>
          </a:p>
          <a:p>
            <a:pPr lvl="1"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Some decreases due to performance relative to statewide average</a:t>
            </a:r>
          </a:p>
          <a:p>
            <a:pPr lvl="1">
              <a:spcBef>
                <a:spcPts val="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agencies eligible to receive transition assistance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accent1">
                    <a:lumMod val="75000"/>
                  </a:schemeClr>
                </a:solidFill>
              </a:rPr>
              <a:pPr/>
              <a:t>10</a:t>
            </a:fld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 descr="P:\Photos\Pulse\00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066800"/>
            <a:ext cx="3254983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74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Major Expansion Scoring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F441-13C1-48BE-9753-9E1BE924571A}" type="slidenum">
              <a:rPr lang="en-US" smtClean="0">
                <a:solidFill>
                  <a:schemeClr val="accent1">
                    <a:lumMod val="75000"/>
                  </a:schemeClr>
                </a:solidFill>
              </a:rPr>
              <a:t>11</a:t>
            </a:fld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949409"/>
              </p:ext>
            </p:extLst>
          </p:nvPr>
        </p:nvGraphicFramePr>
        <p:xfrm>
          <a:off x="231679" y="1905000"/>
          <a:ext cx="8680641" cy="2610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9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5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b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 </a:t>
                      </a:r>
                      <a:b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Transit Capital 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MERIT Score</a:t>
                      </a:r>
                      <a:b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(Project benefit</a:t>
                      </a:r>
                      <a:b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/$10</a:t>
                      </a: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M)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522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Potomac Yard Metro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South Entrance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47.7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$25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19.1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522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Crystal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City Metro East Entrance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37.3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$41.4m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522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CCPY Transitway Extension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23.5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$14.6m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16.1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86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Route 1 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Alexandria </a:t>
                      </a: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Transitway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Extension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17.6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$2.5m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70.5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50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FY 2020 -2025 Rail SYIP Highlights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3581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chemeClr val="tx1"/>
                </a:solidFill>
              </a:rPr>
              <a:t>Intercity Passenger Rail Operating and Capital (IPROC) program and Rail Enhancement Fund (REF) – $1.5 Billion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Supports Virginia passenger and freight needs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Funding decisions include benefit-cost analysis and evaluation criteria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tx1"/>
                </a:solidFill>
              </a:rPr>
              <a:t>Railway Preservation Fund (RPF) - $103.5M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Partners with VA Shortline railroads by prioritizing needs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Supports regional economies and local businesses</a:t>
            </a:r>
          </a:p>
          <a:p>
            <a:pPr marL="0" indent="0">
              <a:spcBef>
                <a:spcPts val="0"/>
              </a:spcBef>
              <a:buNone/>
            </a:pPr>
            <a:br>
              <a:rPr lang="en-US" b="1" dirty="0"/>
            </a:br>
            <a:r>
              <a:rPr lang="en-US" b="1" dirty="0">
                <a:solidFill>
                  <a:schemeClr val="tx1"/>
                </a:solidFill>
              </a:rPr>
              <a:t>CTB Rail Sub-Committee continually evaluates rail programs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12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362" y="4694618"/>
            <a:ext cx="3177088" cy="201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252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Long Bridge: Unlocking the I-95 Corridor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6248400" cy="52494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sz="2200" dirty="0"/>
              <a:t>Existing bottleneck</a:t>
            </a:r>
          </a:p>
          <a:p>
            <a:pPr marL="455613" lvl="1">
              <a:spcBef>
                <a:spcPts val="0"/>
              </a:spcBef>
            </a:pPr>
            <a:r>
              <a:rPr lang="en-US" sz="2200" b="1" dirty="0"/>
              <a:t>98% </a:t>
            </a:r>
            <a:r>
              <a:rPr lang="en-US" sz="2200" dirty="0"/>
              <a:t>capacity during peak travel</a:t>
            </a:r>
          </a:p>
          <a:p>
            <a:pPr marL="455613" lvl="1">
              <a:spcBef>
                <a:spcPts val="0"/>
              </a:spcBef>
            </a:pPr>
            <a:r>
              <a:rPr lang="en-US" sz="2200" dirty="0"/>
              <a:t>Speed restrictions </a:t>
            </a:r>
          </a:p>
          <a:p>
            <a:pPr marL="455613" lvl="1">
              <a:spcBef>
                <a:spcPts val="0"/>
              </a:spcBef>
            </a:pPr>
            <a:r>
              <a:rPr lang="en-US" sz="2200" i="0" dirty="0">
                <a:solidFill>
                  <a:schemeClr val="tx1"/>
                </a:solidFill>
              </a:rPr>
              <a:t>3 track approaches on each side of 2 track bridge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sz="2200" dirty="0"/>
              <a:t>Traffic volume  </a:t>
            </a:r>
            <a:r>
              <a:rPr lang="en-US" sz="2200" b="1" dirty="0"/>
              <a:t>70% </a:t>
            </a:r>
            <a:r>
              <a:rPr lang="en-US" sz="2200" dirty="0"/>
              <a:t>passenger and </a:t>
            </a:r>
            <a:r>
              <a:rPr lang="en-US" sz="2200" b="1" dirty="0"/>
              <a:t>30%</a:t>
            </a:r>
            <a:r>
              <a:rPr lang="en-US" sz="2200" dirty="0"/>
              <a:t> freight</a:t>
            </a:r>
          </a:p>
          <a:p>
            <a:pPr marL="455613" lvl="1">
              <a:lnSpc>
                <a:spcPct val="160000"/>
              </a:lnSpc>
              <a:spcBef>
                <a:spcPts val="0"/>
              </a:spcBef>
            </a:pPr>
            <a:r>
              <a:rPr lang="en-US" sz="2200" b="1" i="0" dirty="0">
                <a:solidFill>
                  <a:schemeClr val="tx1"/>
                </a:solidFill>
              </a:rPr>
              <a:t>34 </a:t>
            </a:r>
            <a:r>
              <a:rPr lang="en-US" sz="2200" i="0" dirty="0">
                <a:solidFill>
                  <a:schemeClr val="tx1"/>
                </a:solidFill>
              </a:rPr>
              <a:t>daily VRE trains; </a:t>
            </a:r>
            <a:r>
              <a:rPr lang="en-US" sz="2200" b="1" i="0" dirty="0">
                <a:solidFill>
                  <a:schemeClr val="tx1"/>
                </a:solidFill>
              </a:rPr>
              <a:t>24</a:t>
            </a:r>
            <a:r>
              <a:rPr lang="en-US" sz="2200" i="0" dirty="0">
                <a:solidFill>
                  <a:schemeClr val="tx1"/>
                </a:solidFill>
              </a:rPr>
              <a:t> daily Amtrak trains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sz="2200" dirty="0"/>
              <a:t>No rail network redundancy for </a:t>
            </a:r>
            <a:r>
              <a:rPr lang="en-US" sz="2200" b="1" dirty="0"/>
              <a:t>70+</a:t>
            </a:r>
            <a:r>
              <a:rPr lang="en-US" sz="2200" dirty="0"/>
              <a:t> miles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sz="2200" dirty="0"/>
              <a:t>New two-track bridge for corridor needed</a:t>
            </a:r>
          </a:p>
          <a:p>
            <a:pPr marL="455613" lvl="1">
              <a:lnSpc>
                <a:spcPct val="160000"/>
              </a:lnSpc>
              <a:spcBef>
                <a:spcPts val="0"/>
              </a:spcBef>
            </a:pPr>
            <a:r>
              <a:rPr lang="en-US" sz="2200" b="1" i="0" dirty="0">
                <a:solidFill>
                  <a:schemeClr val="tx1"/>
                </a:solidFill>
              </a:rPr>
              <a:t>$1.3B-$1.6B </a:t>
            </a:r>
            <a:r>
              <a:rPr lang="en-US" sz="2200" i="0" dirty="0">
                <a:solidFill>
                  <a:schemeClr val="tx1"/>
                </a:solidFill>
              </a:rPr>
              <a:t>estimated cost</a:t>
            </a:r>
            <a:r>
              <a:rPr lang="en-US" sz="2200" b="1" i="0" dirty="0">
                <a:solidFill>
                  <a:schemeClr val="tx1"/>
                </a:solidFill>
              </a:rPr>
              <a:t> </a:t>
            </a:r>
            <a:r>
              <a:rPr lang="en-US" sz="2200" i="0" dirty="0">
                <a:solidFill>
                  <a:schemeClr val="tx1"/>
                </a:solidFill>
              </a:rPr>
              <a:t>(2019 Dollars)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F441-13C1-48BE-9753-9E1BE924571A}" type="slidenum">
              <a:rPr lang="en-US" smtClean="0">
                <a:solidFill>
                  <a:schemeClr val="accent1">
                    <a:lumMod val="75000"/>
                  </a:schemeClr>
                </a:solidFill>
              </a:rPr>
              <a:t>13</a:t>
            </a:fld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91"/>
          <a:stretch/>
        </p:blipFill>
        <p:spPr>
          <a:xfrm>
            <a:off x="6477000" y="1066800"/>
            <a:ext cx="2443656" cy="52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34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609600"/>
          </a:xfrm>
        </p:spPr>
        <p:txBody>
          <a:bodyPr>
            <a:noAutofit/>
          </a:bodyPr>
          <a:lstStyle/>
          <a:p>
            <a:pPr algn="ctr"/>
            <a:b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 Volume Over Long Bridge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F441-13C1-48BE-9753-9E1BE924571A}" type="slidenum">
              <a:rPr lang="en-US" smtClean="0">
                <a:solidFill>
                  <a:schemeClr val="accent1">
                    <a:lumMod val="75000"/>
                  </a:schemeClr>
                </a:solidFill>
              </a:rPr>
              <a:t>14</a:t>
            </a:fld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2" descr="C:\Users\bqr79465\Downloads\LB_EIS_Volumes and performanc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90600"/>
            <a:ext cx="6629400" cy="498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4600" y="6096000"/>
            <a:ext cx="426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Source: DDOT, Long Bridge Draft EIS</a:t>
            </a:r>
          </a:p>
        </p:txBody>
      </p:sp>
    </p:spTree>
    <p:extLst>
      <p:ext uri="{BB962C8B-B14F-4D97-AF65-F5344CB8AC3E}">
        <p14:creationId xmlns:p14="http://schemas.microsoft.com/office/powerpoint/2010/main" val="73448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699" y="-152400"/>
            <a:ext cx="8610602" cy="8382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Next Steps: Long Bridge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562600"/>
          </a:xfrm>
        </p:spPr>
        <p:txBody>
          <a:bodyPr/>
          <a:lstStyle/>
          <a:p>
            <a:endParaRPr lang="en-US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Develop funding plan including federal, state, regional and local sources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000" b="1" i="0" dirty="0">
                <a:solidFill>
                  <a:schemeClr val="tx1"/>
                </a:solidFill>
              </a:rPr>
              <a:t>$776M </a:t>
            </a:r>
            <a:r>
              <a:rPr lang="en-US" sz="2000" i="0" dirty="0">
                <a:solidFill>
                  <a:schemeClr val="tx1"/>
                </a:solidFill>
              </a:rPr>
              <a:t>over the next </a:t>
            </a:r>
            <a:r>
              <a:rPr lang="en-US" sz="2000" b="1" i="0" dirty="0">
                <a:solidFill>
                  <a:schemeClr val="tx1"/>
                </a:solidFill>
              </a:rPr>
              <a:t>6 years </a:t>
            </a:r>
            <a:r>
              <a:rPr lang="en-US" sz="2000" i="0" dirty="0">
                <a:solidFill>
                  <a:schemeClr val="tx1"/>
                </a:solidFill>
              </a:rPr>
              <a:t>currently programmed for Long Bridge, I-95 Corridor Improvements and Related Statewide Improvements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New Long Bridge: Public Ownership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Long Term Goal of separation of freight  and passenger rail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F441-13C1-48BE-9753-9E1BE924571A}" type="slidenum">
              <a:rPr lang="en-US" smtClean="0">
                <a:solidFill>
                  <a:schemeClr val="accent1">
                    <a:lumMod val="75000"/>
                  </a:schemeClr>
                </a:solidFill>
              </a:rPr>
              <a:t>15</a:t>
            </a:fld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rdx94937\Desktop\Virginia_Express_at_Potomac_river_(8682502764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57600"/>
            <a:ext cx="4869712" cy="273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12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Looking Ahead: Transportation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974" y="990600"/>
            <a:ext cx="8583011" cy="5486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Sustainability of Transportation Funding Study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OIPI investigating long-term stability of gasoline taxes as a revenue source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I-81 Dedicated Revenues: </a:t>
            </a:r>
            <a:r>
              <a:rPr lang="en-US" b="1" dirty="0"/>
              <a:t>$2 billion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sz="2000" b="1" dirty="0"/>
              <a:t>$200M </a:t>
            </a:r>
            <a:r>
              <a:rPr lang="en-US" sz="2000" dirty="0"/>
              <a:t>set-aside includes eligibility for multimodal projects in the corridor</a:t>
            </a:r>
          </a:p>
          <a:p>
            <a:pPr lvl="1">
              <a:spcBef>
                <a:spcPts val="0"/>
              </a:spcBef>
            </a:pPr>
            <a:r>
              <a:rPr lang="en-US" sz="2000" b="1" dirty="0"/>
              <a:t>$20M </a:t>
            </a:r>
            <a:r>
              <a:rPr lang="en-US" sz="2000" dirty="0"/>
              <a:t>annually returned to NVTA for WMATA Capital Fund diversion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I-95 Corridor Study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Economic Analysis of Public Transportation Benefits</a:t>
            </a:r>
          </a:p>
          <a:p>
            <a:pPr>
              <a:spcBef>
                <a:spcPts val="0"/>
              </a:spcBef>
            </a:pPr>
            <a:r>
              <a:rPr lang="en-US" dirty="0"/>
              <a:t>Review of Statewide Demonstration, Technical Assistance and Intern programs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Access to ITTF funding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Funding for innovation/technology projects to leverage with DRPT demonstration funds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F441-13C1-48BE-9753-9E1BE924571A}" type="slidenum">
              <a:rPr lang="en-US" smtClean="0">
                <a:solidFill>
                  <a:schemeClr val="accent1">
                    <a:lumMod val="75000"/>
                  </a:schemeClr>
                </a:solidFill>
              </a:rPr>
              <a:t>16</a:t>
            </a:fld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AutoShape 2" descr="Image result for i-81 sig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4" descr="Image result for i-81 sig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0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95" y="-228600"/>
            <a:ext cx="8991600" cy="914400"/>
          </a:xfrm>
        </p:spPr>
        <p:txBody>
          <a:bodyPr>
            <a:noAutofit/>
          </a:bodyPr>
          <a:lstStyle/>
          <a:p>
            <a:pPr algn="ctr"/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Generating New Transit and Rail Revenue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F441-13C1-48BE-9753-9E1BE924571A}" type="slidenum">
              <a:rPr lang="en-US" smtClean="0">
                <a:solidFill>
                  <a:schemeClr val="accent1">
                    <a:lumMod val="75000"/>
                  </a:schemeClr>
                </a:solidFill>
              </a:rPr>
              <a:t>17</a:t>
            </a:fld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Content Placeholder 4" descr="Image result for i 395 expres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69230"/>
            <a:ext cx="7620000" cy="470297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2900" y="990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HOV to HOT Conversions</a:t>
            </a:r>
          </a:p>
        </p:txBody>
      </p:sp>
    </p:spTree>
    <p:extLst>
      <p:ext uri="{BB962C8B-B14F-4D97-AF65-F5344CB8AC3E}">
        <p14:creationId xmlns:p14="http://schemas.microsoft.com/office/powerpoint/2010/main" val="259357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927844"/>
            <a:ext cx="6324600" cy="570155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/>
              <a:t>I-66 Inside the Beltway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b="1" i="0" dirty="0">
                <a:solidFill>
                  <a:schemeClr val="tx1"/>
                </a:solidFill>
              </a:rPr>
              <a:t>$10M </a:t>
            </a:r>
            <a:r>
              <a:rPr lang="en-US" i="0" dirty="0">
                <a:solidFill>
                  <a:schemeClr val="tx1"/>
                </a:solidFill>
              </a:rPr>
              <a:t>annually for transit, TDM, bicycle, pedestrian, and roadway options to improve throughput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i="0" dirty="0">
                <a:solidFill>
                  <a:schemeClr val="tx1"/>
                </a:solidFill>
              </a:rPr>
              <a:t>Tolling began December 2017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i="0" dirty="0">
                <a:solidFill>
                  <a:schemeClr val="tx1"/>
                </a:solidFill>
              </a:rPr>
              <a:t>NVTC recommends projects </a:t>
            </a:r>
            <a:endParaRPr lang="en-US" dirty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i="0" dirty="0">
                <a:solidFill>
                  <a:schemeClr val="tx1"/>
                </a:solidFill>
              </a:rPr>
              <a:t>Two rounds: </a:t>
            </a:r>
            <a:r>
              <a:rPr lang="en-US" b="1" i="0" dirty="0">
                <a:solidFill>
                  <a:schemeClr val="tx1"/>
                </a:solidFill>
              </a:rPr>
              <a:t>$21.8M </a:t>
            </a:r>
            <a:r>
              <a:rPr lang="en-US" i="0" dirty="0">
                <a:solidFill>
                  <a:schemeClr val="tx1"/>
                </a:solidFill>
              </a:rPr>
              <a:t>for </a:t>
            </a:r>
            <a:r>
              <a:rPr lang="en-US" b="1" i="0" dirty="0">
                <a:solidFill>
                  <a:schemeClr val="tx1"/>
                </a:solidFill>
              </a:rPr>
              <a:t>25</a:t>
            </a:r>
            <a:r>
              <a:rPr lang="en-US" i="0" dirty="0">
                <a:solidFill>
                  <a:schemeClr val="tx1"/>
                </a:solidFill>
              </a:rPr>
              <a:t> multimodal projects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en-US" sz="1100" i="0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/>
              <a:t>I-66 Outside the Beltway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b="1" i="0" dirty="0">
                <a:solidFill>
                  <a:schemeClr val="tx1"/>
                </a:solidFill>
              </a:rPr>
              <a:t>$800M</a:t>
            </a:r>
            <a:r>
              <a:rPr lang="en-US" i="0" dirty="0">
                <a:solidFill>
                  <a:schemeClr val="tx1"/>
                </a:solidFill>
              </a:rPr>
              <a:t> over next </a:t>
            </a:r>
            <a:r>
              <a:rPr lang="en-US" b="1" i="0" dirty="0">
                <a:solidFill>
                  <a:schemeClr val="tx1"/>
                </a:solidFill>
              </a:rPr>
              <a:t>50</a:t>
            </a:r>
            <a:r>
              <a:rPr lang="en-US" i="0" dirty="0">
                <a:solidFill>
                  <a:schemeClr val="tx1"/>
                </a:solidFill>
              </a:rPr>
              <a:t> years to support enhanced transit/commuter rail service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i="0" dirty="0">
                <a:solidFill>
                  <a:schemeClr val="tx1"/>
                </a:solidFill>
              </a:rPr>
              <a:t>Additional </a:t>
            </a:r>
            <a:r>
              <a:rPr lang="en-US" b="1" i="0" dirty="0">
                <a:solidFill>
                  <a:schemeClr val="tx1"/>
                </a:solidFill>
              </a:rPr>
              <a:t>$178M </a:t>
            </a:r>
            <a:r>
              <a:rPr lang="en-US" i="0" dirty="0">
                <a:solidFill>
                  <a:schemeClr val="tx1"/>
                </a:solidFill>
              </a:rPr>
              <a:t>in 2018 for transit &amp; park-and-ride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1100" i="0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/>
              <a:t>I-95/395 HOT Lanes Extension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b="1" i="0" dirty="0">
                <a:solidFill>
                  <a:schemeClr val="tx1"/>
                </a:solidFill>
              </a:rPr>
              <a:t>$15M </a:t>
            </a:r>
            <a:r>
              <a:rPr lang="en-US" i="0" dirty="0">
                <a:solidFill>
                  <a:schemeClr val="tx1"/>
                </a:solidFill>
              </a:rPr>
              <a:t>annual transit investment (escalated 3% over 66 years) to fund new and improved choices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i="0" dirty="0">
                <a:solidFill>
                  <a:schemeClr val="tx1"/>
                </a:solidFill>
              </a:rPr>
              <a:t>Projects prioritized based on person-throughput </a:t>
            </a:r>
            <a:br>
              <a:rPr lang="en-US" dirty="0"/>
            </a:br>
            <a:r>
              <a:rPr lang="en-US" i="0" dirty="0">
                <a:solidFill>
                  <a:schemeClr val="tx1"/>
                </a:solidFill>
              </a:rPr>
              <a:t>benefits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F441-13C1-48BE-9753-9E1BE924571A}" type="slidenum">
              <a:rPr lang="en-US" smtClean="0">
                <a:solidFill>
                  <a:schemeClr val="accent1">
                    <a:lumMod val="75000"/>
                  </a:schemeClr>
                </a:solidFill>
              </a:rPr>
              <a:t>18</a:t>
            </a:fld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59" y="1483228"/>
            <a:ext cx="2717619" cy="1065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49" y="3429000"/>
            <a:ext cx="2550037" cy="104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29" y="4729716"/>
            <a:ext cx="2408549" cy="129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52400" y="-228600"/>
            <a:ext cx="8991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400" b="1" kern="1200">
                <a:solidFill>
                  <a:srgbClr val="0193D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Generating New Transit and Rail Revenue</a:t>
            </a:r>
          </a:p>
        </p:txBody>
      </p:sp>
    </p:spTree>
    <p:extLst>
      <p:ext uri="{BB962C8B-B14F-4D97-AF65-F5344CB8AC3E}">
        <p14:creationId xmlns:p14="http://schemas.microsoft.com/office/powerpoint/2010/main" val="231606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11071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b="1" dirty="0"/>
              <a:t>SMART SCALE: $58.3M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i="0" dirty="0">
                <a:solidFill>
                  <a:schemeClr val="tx1"/>
                </a:solidFill>
              </a:rPr>
              <a:t>Crossroads Service Yard Expansion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Station Improvements for </a:t>
            </a:r>
          </a:p>
          <a:p>
            <a:pPr lvl="2">
              <a:spcBef>
                <a:spcPts val="0"/>
              </a:spcBef>
            </a:pPr>
            <a:r>
              <a:rPr lang="en-US" dirty="0"/>
              <a:t>Brooke </a:t>
            </a:r>
            <a:r>
              <a:rPr lang="en-US" i="0" dirty="0">
                <a:solidFill>
                  <a:schemeClr val="tx1"/>
                </a:solidFill>
              </a:rPr>
              <a:t>&amp; Leeland Road </a:t>
            </a:r>
          </a:p>
          <a:p>
            <a:pPr lvl="2">
              <a:spcBef>
                <a:spcPts val="0"/>
              </a:spcBef>
            </a:pPr>
            <a:r>
              <a:rPr lang="en-US" i="0" dirty="0">
                <a:solidFill>
                  <a:schemeClr val="tx1"/>
                </a:solidFill>
              </a:rPr>
              <a:t>Quantico</a:t>
            </a:r>
          </a:p>
          <a:p>
            <a:pPr lvl="2">
              <a:spcBef>
                <a:spcPts val="0"/>
              </a:spcBef>
            </a:pPr>
            <a:r>
              <a:rPr lang="en-US" i="0" dirty="0">
                <a:solidFill>
                  <a:schemeClr val="tx1"/>
                </a:solidFill>
              </a:rPr>
              <a:t>Alexandria including tunnel</a:t>
            </a:r>
          </a:p>
          <a:p>
            <a:pPr marL="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b="1" dirty="0"/>
              <a:t>I-66 Outside the Beltway: $128.5M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i="0" dirty="0">
                <a:solidFill>
                  <a:schemeClr val="tx1"/>
                </a:solidFill>
              </a:rPr>
              <a:t>Broad Run Station Maintenance &amp; Storage Facility Expansion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i="0" dirty="0">
                <a:solidFill>
                  <a:schemeClr val="tx1"/>
                </a:solidFill>
              </a:rPr>
              <a:t>Expanded platforms at Manassas Station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Manassas Parking Garage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i="0" dirty="0">
                <a:solidFill>
                  <a:schemeClr val="tx1"/>
                </a:solidFill>
              </a:rPr>
              <a:t>Real-Time Parking Information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i="0" dirty="0">
                <a:solidFill>
                  <a:schemeClr val="tx1"/>
                </a:solidFill>
              </a:rPr>
              <a:t>New Rail Cars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b="1" dirty="0"/>
              <a:t>C-PROC: $15M Annually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De</a:t>
            </a:r>
            <a:r>
              <a:rPr lang="en-US" i="0" dirty="0">
                <a:solidFill>
                  <a:schemeClr val="tx1"/>
                </a:solidFill>
              </a:rPr>
              <a:t>dicated funding from NOVA regional gas tax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F441-13C1-48BE-9753-9E1BE924571A}" type="slidenum">
              <a:rPr lang="en-US" smtClean="0">
                <a:solidFill>
                  <a:schemeClr val="accent1">
                    <a:lumMod val="75000"/>
                  </a:schemeClr>
                </a:solidFill>
              </a:rPr>
              <a:t>19</a:t>
            </a:fld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-2286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400" b="1" kern="1200">
                <a:solidFill>
                  <a:srgbClr val="0193D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Generating New Transit and Rail Revenue</a:t>
            </a:r>
          </a:p>
        </p:txBody>
      </p:sp>
      <p:pic>
        <p:nvPicPr>
          <p:cNvPr id="1026" name="Picture 2" descr="https://thenovaauthority.org/wp-content/uploads/2015/08/VRE-Logo-2015-Standard-30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123950"/>
            <a:ext cx="3528846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990600"/>
            <a:ext cx="6476999" cy="5410199"/>
          </a:xfrm>
        </p:spPr>
        <p:txBody>
          <a:bodyPr/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/>
              <a:t>MERIT reforms are bringing greater </a:t>
            </a:r>
            <a:r>
              <a:rPr lang="en-US" b="1" dirty="0"/>
              <a:t>accountability</a:t>
            </a:r>
            <a:r>
              <a:rPr lang="en-US" dirty="0"/>
              <a:t> and </a:t>
            </a:r>
            <a:r>
              <a:rPr lang="en-US" b="1" dirty="0"/>
              <a:t>transparency </a:t>
            </a:r>
            <a:r>
              <a:rPr lang="en-US" dirty="0"/>
              <a:t>to DRPT funding programs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b="1" dirty="0"/>
              <a:t>Dedicated funding</a:t>
            </a:r>
            <a:r>
              <a:rPr lang="en-US" dirty="0"/>
              <a:t> created for WMATA, VRE and PRTC ensures largest commuter systems can continue to move more people daily, and do not come at the expense of other systems doing the same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/>
              <a:t>Transit services and ridership are </a:t>
            </a:r>
            <a:r>
              <a:rPr lang="en-US" b="1" dirty="0"/>
              <a:t>growing</a:t>
            </a:r>
            <a:r>
              <a:rPr lang="en-US" dirty="0"/>
              <a:t> in small-urban and rural communities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b="1" dirty="0"/>
              <a:t>Leveraging</a:t>
            </a:r>
            <a:r>
              <a:rPr lang="en-US" dirty="0"/>
              <a:t> of new and increased funding sources is yielding the stability for transit systems to serve and grow in their communities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/>
              <a:t>DRPT is piloting new </a:t>
            </a:r>
            <a:r>
              <a:rPr lang="en-US" b="1" dirty="0"/>
              <a:t>innovations and technologies </a:t>
            </a:r>
            <a:r>
              <a:rPr lang="en-US" dirty="0"/>
              <a:t>to enhance the transit industry</a:t>
            </a:r>
            <a:endParaRPr lang="en-US" b="1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F441-13C1-48BE-9753-9E1BE924571A}" type="slidenum">
              <a:rPr lang="en-US" smtClean="0">
                <a:solidFill>
                  <a:schemeClr val="accent1">
                    <a:lumMod val="75000"/>
                  </a:schemeClr>
                </a:solidFill>
              </a:rPr>
              <a:t>2</a:t>
            </a:fld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838200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State of Transit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in the Commonwealth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object 10"/>
          <p:cNvSpPr/>
          <p:nvPr/>
        </p:nvSpPr>
        <p:spPr>
          <a:xfrm>
            <a:off x="6858000" y="1371600"/>
            <a:ext cx="1677161" cy="19865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7" name="object 11"/>
          <p:cNvSpPr/>
          <p:nvPr/>
        </p:nvSpPr>
        <p:spPr>
          <a:xfrm>
            <a:off x="6829426" y="3703674"/>
            <a:ext cx="1734308" cy="21052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7593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571" y="76200"/>
            <a:ext cx="8229600" cy="8382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Looking Ahead: SMART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76300"/>
            <a:ext cx="86868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Public Transportation scores well!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i="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1</a:t>
            </a:r>
            <a:r>
              <a:rPr lang="en-US" sz="2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			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Projects: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$31M </a:t>
            </a:r>
            <a:endParaRPr lang="en-US" sz="2200" b="1" dirty="0"/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i="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2</a:t>
            </a:r>
            <a:r>
              <a:rPr lang="en-US" sz="2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			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Projects: 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$168M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i="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3</a:t>
            </a:r>
            <a:r>
              <a:rPr lang="en-US" sz="2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	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Projects: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$187M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Round 4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DRPT providing technical assistance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Eligible applicants include: PDCs, MPOs, localities, and transit agencies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Eligible projects include: transit, rail, and multimodal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Deadline for DRPT technical assistance requests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2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0" dirty="0">
                <a:latin typeface="Arial" panose="020B0604020202020204" pitchFamily="34" charset="0"/>
                <a:cs typeface="Arial" panose="020B0604020202020204" pitchFamily="34" charset="0"/>
              </a:rPr>
              <a:t>September 1, 2019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F441-13C1-48BE-9753-9E1BE924571A}" type="slidenum">
              <a:rPr lang="en-US" smtClean="0">
                <a:solidFill>
                  <a:schemeClr val="accent1">
                    <a:lumMod val="75000"/>
                  </a:schemeClr>
                </a:solidFill>
              </a:rPr>
              <a:t>20</a:t>
            </a:fld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SMART SCALE - Funding the Right Transportation Project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52600"/>
            <a:ext cx="4114800" cy="1288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313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76600"/>
            <a:ext cx="7772400" cy="860425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/>
              <a:t>DRPT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3183"/>
            <a:ext cx="7848600" cy="688817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VML Transportation Committee – July 18, 2019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rgbClr val="114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609599"/>
          </a:xfrm>
          <a:prstGeom prst="rect">
            <a:avLst/>
          </a:prstGeom>
          <a:solidFill>
            <a:srgbClr val="114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pic>
        <p:nvPicPr>
          <p:cNvPr id="7" name="Picture 6" descr="Image result for drpt logo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534849"/>
            <a:ext cx="2362200" cy="71355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762000" y="3208179"/>
            <a:ext cx="8382000" cy="684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67200" y="632344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767316" y="4953001"/>
            <a:ext cx="5410200" cy="94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 Smith, Director </a:t>
            </a:r>
            <a:b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Policy, Communications and Legislative Affairs</a:t>
            </a:r>
          </a:p>
          <a:p>
            <a:pPr algn="l"/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Rail and Public Transportation</a:t>
            </a:r>
          </a:p>
        </p:txBody>
      </p:sp>
    </p:spTree>
    <p:extLst>
      <p:ext uri="{BB962C8B-B14F-4D97-AF65-F5344CB8AC3E}">
        <p14:creationId xmlns:p14="http://schemas.microsoft.com/office/powerpoint/2010/main" val="78982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Changing the Transit Funding Landscape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F441-13C1-48BE-9753-9E1BE924571A}" type="slidenum">
              <a:rPr lang="en-US" smtClean="0">
                <a:solidFill>
                  <a:schemeClr val="accent1">
                    <a:lumMod val="75000"/>
                  </a:schemeClr>
                </a:solidFill>
              </a:rPr>
              <a:t>3</a:t>
            </a:fld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228601" y="990600"/>
            <a:ext cx="8915399" cy="5357750"/>
          </a:xfrm>
        </p:spPr>
        <p:txBody>
          <a:bodyPr>
            <a:normAutofit fontScale="92500" lnSpcReduction="20000"/>
          </a:bodyPr>
          <a:lstStyle/>
          <a:p>
            <a:pPr marL="690563" lvl="1" indent="-638175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dirty="0"/>
              <a:t>In 2014: DRPT predicted a major shortfall for transit capital funds by FY 2021 due to expiration of bonds</a:t>
            </a:r>
          </a:p>
          <a:p>
            <a:pPr marL="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By 2019: New and enhanced funding sources have reduced the gap:</a:t>
            </a:r>
            <a:endParaRPr lang="en-US" sz="2000" dirty="0"/>
          </a:p>
          <a:p>
            <a:pPr marL="697230" lvl="2" indent="-3429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Making transit and TDM projects eligible for SMART SCALE funds</a:t>
            </a:r>
            <a:endParaRPr lang="en-US" sz="2000" b="1" dirty="0"/>
          </a:p>
          <a:p>
            <a:pPr marL="697230" lvl="2" indent="-3429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Ability to use transit capital as match to SMART SCALE funds</a:t>
            </a:r>
          </a:p>
          <a:p>
            <a:pPr marL="697230" lvl="2" indent="-3429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Additional </a:t>
            </a:r>
            <a:r>
              <a:rPr lang="en-US" sz="2000" b="1" dirty="0"/>
              <a:t>$40 million</a:t>
            </a:r>
            <a:r>
              <a:rPr lang="en-US" sz="2000" dirty="0"/>
              <a:t> in transit capital funding in 2015 </a:t>
            </a:r>
          </a:p>
          <a:p>
            <a:pPr marL="697230" lvl="2" indent="-3429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/>
              <a:t>Set-aside of WMATA funds removed major variations in funding for other agencies, and allows NOVA jurisdictions to use funds for capital OR operating needs</a:t>
            </a:r>
          </a:p>
          <a:p>
            <a:pPr marL="697230" lvl="2" indent="-3429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/>
              <a:t>I-395 and I-66 toll revenues dedicated to new transit services, and allows local agencies to determine these needs</a:t>
            </a:r>
          </a:p>
          <a:p>
            <a:pPr marL="697230" lvl="2" indent="-3429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/>
              <a:t>Increased statewide transit capital match to </a:t>
            </a:r>
            <a:r>
              <a:rPr lang="en-US" altLang="en-US" sz="2000" b="1" dirty="0"/>
              <a:t>68%</a:t>
            </a:r>
            <a:r>
              <a:rPr lang="en-US" altLang="en-US" sz="2000" dirty="0"/>
              <a:t> for high priority projects</a:t>
            </a:r>
          </a:p>
          <a:p>
            <a:pPr marL="697230" lvl="2" indent="-3429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en-US" sz="2000" dirty="0"/>
              <a:t>DRPT has funded </a:t>
            </a:r>
            <a:r>
              <a:rPr lang="en-US" altLang="en-US" sz="2000" b="1" dirty="0"/>
              <a:t>$77M </a:t>
            </a:r>
            <a:r>
              <a:rPr lang="en-US" altLang="en-US" sz="2000" dirty="0"/>
              <a:t>in VRE capital needs through statewide rail funds</a:t>
            </a:r>
          </a:p>
          <a:p>
            <a:pPr marL="354330" lvl="2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en-US" sz="2000" dirty="0"/>
          </a:p>
          <a:p>
            <a:pPr marL="582930" lvl="2">
              <a:lnSpc>
                <a:spcPct val="110000"/>
              </a:lnSpc>
              <a:spcBef>
                <a:spcPts val="0"/>
              </a:spcBef>
            </a:pPr>
            <a:endParaRPr lang="en-US" altLang="en-US" sz="2000" dirty="0"/>
          </a:p>
          <a:p>
            <a:pPr marL="182880" lvl="1">
              <a:spcBef>
                <a:spcPts val="1200"/>
              </a:spcBef>
              <a:spcAft>
                <a:spcPts val="0"/>
              </a:spcAft>
            </a:pPr>
            <a:endParaRPr lang="en-US" dirty="0">
              <a:solidFill>
                <a:schemeClr val="tx1"/>
              </a:solidFill>
            </a:endParaRPr>
          </a:p>
          <a:p>
            <a:pPr marL="182880" lvl="1">
              <a:spcBef>
                <a:spcPts val="1200"/>
              </a:spcBef>
              <a:spcAft>
                <a:spcPts val="0"/>
              </a:spcAft>
            </a:pPr>
            <a:endParaRPr lang="en-US" dirty="0">
              <a:solidFill>
                <a:schemeClr val="tx1"/>
              </a:solidFill>
            </a:endParaRPr>
          </a:p>
          <a:p>
            <a:pPr marL="182880" lvl="1">
              <a:spcBef>
                <a:spcPts val="1200"/>
              </a:spcBef>
              <a:spcAft>
                <a:spcPts val="0"/>
              </a:spcAft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78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6096000" cy="5562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sz="1900" b="1" dirty="0"/>
              <a:t>$386M: </a:t>
            </a:r>
            <a:r>
              <a:rPr lang="en-US" sz="1900" dirty="0"/>
              <a:t>SMART SCALE for 33 primary transit and TDM projects 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sz="1900" b="1" dirty="0"/>
              <a:t>$40M </a:t>
            </a:r>
            <a:r>
              <a:rPr lang="en-US" sz="1900" dirty="0"/>
              <a:t>annually: HB1887 (2015)</a:t>
            </a:r>
            <a:endParaRPr lang="en-US" sz="1900" b="1" dirty="0"/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sz="1900" b="1" dirty="0"/>
              <a:t>$154M </a:t>
            </a:r>
            <a:r>
              <a:rPr lang="en-US" sz="1900" dirty="0"/>
              <a:t>annually: WMATA Capital Fund 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sz="1900" b="1" dirty="0"/>
              <a:t>$15M </a:t>
            </a:r>
            <a:r>
              <a:rPr lang="en-US" sz="1900" dirty="0"/>
              <a:t>annually: C-ROC 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sz="1900" b="1" dirty="0"/>
              <a:t>$20M </a:t>
            </a:r>
            <a:r>
              <a:rPr lang="en-US" sz="1900" dirty="0"/>
              <a:t>annually: I-66 Inside the Beltway dedicated toll </a:t>
            </a:r>
            <a:br>
              <a:rPr lang="en-US" sz="1900" dirty="0"/>
            </a:br>
            <a:r>
              <a:rPr lang="en-US" sz="1900" dirty="0"/>
              <a:t>revenues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sz="1900" b="1" dirty="0"/>
              <a:t>$800M</a:t>
            </a:r>
            <a:r>
              <a:rPr lang="en-US" sz="1900" dirty="0"/>
              <a:t>/50 years:</a:t>
            </a:r>
            <a:r>
              <a:rPr lang="en-US" sz="1900" b="1" dirty="0"/>
              <a:t> </a:t>
            </a:r>
            <a:r>
              <a:rPr lang="en-US" sz="1900" dirty="0"/>
              <a:t>I-66 Outside the Beltway dedicated toll revenues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sz="1900" b="1" dirty="0"/>
              <a:t>$15M </a:t>
            </a:r>
            <a:r>
              <a:rPr lang="en-US" sz="1900" dirty="0"/>
              <a:t>annually: I-95/I-395 HOT Lanes dedicated toll </a:t>
            </a:r>
            <a:br>
              <a:rPr lang="en-US" sz="1900" dirty="0"/>
            </a:br>
            <a:r>
              <a:rPr lang="en-US" sz="1900" dirty="0"/>
              <a:t>revenues</a:t>
            </a:r>
            <a:endParaRPr lang="en-US" sz="1900" b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900" b="1" dirty="0"/>
              <a:t>$200M: </a:t>
            </a:r>
            <a:r>
              <a:rPr lang="en-US" sz="1900" dirty="0"/>
              <a:t>set aside of </a:t>
            </a:r>
            <a:r>
              <a:rPr lang="en-US" sz="1900" b="1" dirty="0"/>
              <a:t>$2B </a:t>
            </a:r>
            <a:r>
              <a:rPr lang="en-US" sz="1900" dirty="0"/>
              <a:t>Interstate 81 revenues </a:t>
            </a:r>
            <a:br>
              <a:rPr lang="en-US" sz="1900" dirty="0"/>
            </a:br>
            <a:r>
              <a:rPr lang="en-US" sz="1900" dirty="0"/>
              <a:t>include multimodal eligibility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900" b="1" dirty="0"/>
              <a:t>Increased Section 5307 </a:t>
            </a:r>
            <a:r>
              <a:rPr lang="en-US" sz="1900" dirty="0"/>
              <a:t>apportionments: Inclusion of </a:t>
            </a:r>
            <a:br>
              <a:rPr lang="en-US" sz="1900" dirty="0"/>
            </a:br>
            <a:r>
              <a:rPr lang="en-US" sz="1900" dirty="0"/>
              <a:t>vanpools in statewide ridership</a:t>
            </a:r>
            <a:endParaRPr lang="en-US" sz="1900" b="1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F441-13C1-48BE-9753-9E1BE924571A}" type="slidenum">
              <a:rPr lang="en-US" smtClean="0">
                <a:solidFill>
                  <a:schemeClr val="accent1">
                    <a:lumMod val="75000"/>
                  </a:schemeClr>
                </a:solidFill>
              </a:rPr>
              <a:t>4</a:t>
            </a:fld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and Dedicated Funding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7C880E-9CA2-481E-9502-AF462789524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3650" y="1371600"/>
            <a:ext cx="2858386" cy="1949199"/>
          </a:xfrm>
          <a:prstGeom prst="rect">
            <a:avLst/>
          </a:prstGeom>
          <a:ln w="9525">
            <a:solidFill>
              <a:schemeClr val="bg1"/>
            </a:solidFill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DE52E2-5188-4334-9131-DB38665BB9D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9026" y="3962397"/>
            <a:ext cx="3107634" cy="2071709"/>
          </a:xfrm>
          <a:prstGeom prst="rect">
            <a:avLst/>
          </a:prstGeom>
          <a:ln w="9525">
            <a:solidFill>
              <a:schemeClr val="bg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52491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10199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MERIT reforms to the statewide capital program </a:t>
            </a:r>
            <a:r>
              <a:rPr lang="en-US" sz="2000" b="1" dirty="0"/>
              <a:t>prioritize </a:t>
            </a:r>
            <a:r>
              <a:rPr lang="en-US" sz="2000" dirty="0"/>
              <a:t>the</a:t>
            </a:r>
            <a:r>
              <a:rPr lang="en-US" sz="2000" b="1" dirty="0"/>
              <a:t> most important needs</a:t>
            </a:r>
            <a:endParaRPr lang="en-US" sz="2000" dirty="0"/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Higher </a:t>
            </a:r>
            <a:r>
              <a:rPr lang="en-US" sz="2000" b="1" dirty="0"/>
              <a:t>68% state match guaranteed </a:t>
            </a:r>
            <a:r>
              <a:rPr lang="en-US" sz="2000" dirty="0"/>
              <a:t>to meet all SGR needs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Requires better transit asset management and enhanced strategic planning 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Increases accountability and transparency in order to meet critical needs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More accountability and transparency in the statewide operating program rewards</a:t>
            </a:r>
            <a:r>
              <a:rPr lang="en-US" sz="2000" b="1" dirty="0"/>
              <a:t> lower operating costs and higher ridership </a:t>
            </a:r>
            <a:r>
              <a:rPr lang="en-US" sz="2000" dirty="0"/>
              <a:t>to promote </a:t>
            </a:r>
            <a:r>
              <a:rPr lang="en-US" sz="2000" b="1" dirty="0"/>
              <a:t>more efficient </a:t>
            </a:r>
            <a:r>
              <a:rPr lang="en-US" sz="2000" dirty="0"/>
              <a:t>systems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Reforms demonstrate that statewide transit funds are going to those projects and systems that </a:t>
            </a:r>
            <a:r>
              <a:rPr lang="en-US" sz="2000" b="1" dirty="0"/>
              <a:t>best meet the Commonwealth’s goals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000" dirty="0"/>
          </a:p>
          <a:p>
            <a:pPr marL="0" lvl="1" indent="0">
              <a:lnSpc>
                <a:spcPct val="110000"/>
              </a:lnSpc>
              <a:spcBef>
                <a:spcPts val="0"/>
              </a:spcBef>
              <a:buNone/>
            </a:pPr>
            <a:endParaRPr lang="en-US" b="1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F441-13C1-48BE-9753-9E1BE924571A}" type="slidenum">
              <a:rPr lang="en-US" smtClean="0">
                <a:solidFill>
                  <a:schemeClr val="accent1">
                    <a:lumMod val="75000"/>
                  </a:schemeClr>
                </a:solidFill>
              </a:rPr>
              <a:t>5</a:t>
            </a:fld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Accountability &amp; Transparency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 descr="C:\Users\zve74873\Documents\Prioritization - Fillable PDFs\Graphics\Merit Logo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391" y="5512981"/>
            <a:ext cx="3756423" cy="10880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051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WMATA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840988"/>
            <a:ext cx="8610600" cy="5334000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b="1" dirty="0"/>
              <a:t>Legislative Action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2017: Metro Safety Commission enacted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2018: </a:t>
            </a:r>
            <a:r>
              <a:rPr lang="en-US" b="1" dirty="0"/>
              <a:t>$154M </a:t>
            </a:r>
            <a:r>
              <a:rPr lang="en-US" dirty="0"/>
              <a:t>additional annual capital funding dedicated to WMATA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2019: Returned $20M annually to NVTA for WMATA Capital Fund 	</a:t>
            </a:r>
            <a:endParaRPr lang="en-US" u="sng" dirty="0"/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b="1" dirty="0"/>
              <a:t>Platform Improvement Program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First major rehabilitation program financed with new dedicated funding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$3.6M: state funding for to local transit mitigation</a:t>
            </a:r>
            <a:endParaRPr lang="en-US" u="sng" dirty="0"/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b="1" dirty="0"/>
              <a:t>Governance Reform and Compliance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Limit role of Board alternates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3% annual cap on increase to Virginia operating subsidy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Strategic Plan and Capital Improvement Plan (CIP)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en-US" b="1" dirty="0"/>
              <a:t>Technology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Fairfax County-CAV Shuttle Pilot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First/last mile connection with Metro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F441-13C1-48BE-9753-9E1BE924571A}" type="slidenum">
              <a:rPr lang="en-US" smtClean="0">
                <a:solidFill>
                  <a:schemeClr val="accent1">
                    <a:lumMod val="75000"/>
                  </a:schemeClr>
                </a:solidFill>
              </a:rPr>
              <a:t>6</a:t>
            </a:fld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2" descr="C:\Users\cna25863\Desktop\2000px-WMATA_Metro_Logo.svg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437860"/>
            <a:ext cx="1609484" cy="205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62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F441-13C1-48BE-9753-9E1BE924571A}" type="slidenum">
              <a:rPr lang="en-US" smtClean="0">
                <a:solidFill>
                  <a:schemeClr val="accent1">
                    <a:lumMod val="75000"/>
                  </a:schemeClr>
                </a:solidFill>
              </a:rPr>
              <a:t>7</a:t>
            </a:fld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61999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Ridership Growth</a:t>
            </a:r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74931"/>
              </p:ext>
            </p:extLst>
          </p:nvPr>
        </p:nvGraphicFramePr>
        <p:xfrm>
          <a:off x="-76200" y="914400"/>
          <a:ext cx="9144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467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76200"/>
            <a:ext cx="9525000" cy="838200"/>
          </a:xfrm>
        </p:spPr>
        <p:txBody>
          <a:bodyPr>
            <a:normAutofit/>
          </a:bodyPr>
          <a:lstStyle/>
          <a:p>
            <a:pPr algn="ctr"/>
            <a:r>
              <a:rPr lang="en-US" sz="3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 2020-2025 Transit SYIP Highlights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F441-13C1-48BE-9753-9E1BE924571A}" type="slidenum">
              <a:rPr lang="en-US" smtClean="0">
                <a:solidFill>
                  <a:schemeClr val="accent1">
                    <a:lumMod val="75000"/>
                  </a:schemeClr>
                </a:solidFill>
              </a:rPr>
              <a:t>8</a:t>
            </a:fld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8600" y="990600"/>
            <a:ext cx="5486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n-US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Improved Transparency and Accountability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en-US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MERIT Reforms</a:t>
            </a:r>
          </a:p>
          <a:p>
            <a:pPr marL="85725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Prioritized statewide transit capital allocations</a:t>
            </a:r>
          </a:p>
          <a:p>
            <a:pPr marL="85725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Performance-based statewide operating allocations</a:t>
            </a:r>
          </a:p>
          <a:p>
            <a:pPr marL="85725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WMATA capital and operating set aside with increased accountability</a:t>
            </a:r>
          </a:p>
          <a:p>
            <a:pPr marL="85725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Urban area strategic planning</a:t>
            </a:r>
          </a:p>
          <a:p>
            <a:pPr marL="0" lvl="1" indent="0">
              <a:lnSpc>
                <a:spcPct val="150000"/>
              </a:lnSpc>
              <a:spcBef>
                <a:spcPts val="0"/>
              </a:spcBef>
            </a:pPr>
            <a:r>
              <a:rPr lang="en-US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MERIT Results </a:t>
            </a:r>
          </a:p>
          <a:p>
            <a:pPr marL="8572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243</a:t>
            </a: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state of good repair needs received full </a:t>
            </a:r>
            <a:r>
              <a:rPr lang="en-US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68%</a:t>
            </a: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state match</a:t>
            </a:r>
          </a:p>
          <a:p>
            <a:pPr marL="1314450" lvl="3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112 </a:t>
            </a: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replacement vehicles</a:t>
            </a:r>
          </a:p>
          <a:p>
            <a:pPr marL="1314450" lvl="3" indent="-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rehabilitated 40’ vehicles</a:t>
            </a:r>
          </a:p>
          <a:p>
            <a:pPr marL="857250" lvl="2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minor enhancement vehicles</a:t>
            </a:r>
          </a:p>
          <a:p>
            <a:pPr marL="400050" lvl="2" indent="0">
              <a:spcBef>
                <a:spcPts val="0"/>
              </a:spcBef>
            </a:pPr>
            <a:endParaRPr lang="en-US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P:\Photos\FB photos\Radford Transit 0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753" y="1364511"/>
            <a:ext cx="3416780" cy="1921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P:\Photos\FB photos\Bay Transit R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088" y="3741554"/>
            <a:ext cx="2953105" cy="2129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84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Technology and Expanded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101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Chesterfield County- Route 1 Mobility Services</a:t>
            </a:r>
          </a:p>
          <a:p>
            <a:pPr lvl="1"/>
            <a:r>
              <a:rPr lang="en-US" dirty="0"/>
              <a:t>New service for an eight mile corridor from Chesterfield County/City of Richmond boundary to John Tyler Community College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/>
              <a:t>Albemarle County-Crozet Connex</a:t>
            </a:r>
          </a:p>
          <a:p>
            <a:pPr lvl="1"/>
            <a:r>
              <a:rPr lang="en-US" dirty="0"/>
              <a:t>New regional commuter express service between Crozet and Charlottesville operated by JAUNT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/>
              <a:t>Fairfax County-CAV Shuttle Pilot</a:t>
            </a:r>
          </a:p>
          <a:p>
            <a:pPr lvl="1"/>
            <a:r>
              <a:rPr lang="en-US" dirty="0"/>
              <a:t>One year pilot for autonomous multi-passenger shuttles</a:t>
            </a:r>
          </a:p>
          <a:p>
            <a:pPr lvl="1"/>
            <a:r>
              <a:rPr lang="en-US" dirty="0"/>
              <a:t>First/last mile connection with Metro</a:t>
            </a:r>
          </a:p>
          <a:p>
            <a:pPr lvl="1"/>
            <a:r>
              <a:rPr lang="en-US" dirty="0"/>
              <a:t>Leverage DRPT funding with statewide Innovation and Technology Transportation Fund (ITTF) program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b="1" dirty="0"/>
              <a:t>Hanover County 5310 Human Service Pilot</a:t>
            </a:r>
          </a:p>
          <a:p>
            <a:pPr lvl="1"/>
            <a:r>
              <a:rPr lang="en-US" dirty="0"/>
              <a:t>One year pilot for transportation to non-Medicaid services</a:t>
            </a:r>
          </a:p>
          <a:p>
            <a:pPr lvl="1"/>
            <a:r>
              <a:rPr lang="en-US" dirty="0"/>
              <a:t>More affordable access for elderly and disabled citizens</a:t>
            </a:r>
          </a:p>
          <a:p>
            <a:pPr lvl="1"/>
            <a:r>
              <a:rPr lang="en-US" dirty="0"/>
              <a:t>Turn key services from private vendor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9F441-13C1-48BE-9753-9E1BE924571A}" type="slidenum">
              <a:rPr lang="en-US" smtClean="0">
                <a:solidFill>
                  <a:schemeClr val="accent1">
                    <a:lumMod val="75000"/>
                  </a:schemeClr>
                </a:solidFill>
              </a:rPr>
              <a:t>9</a:t>
            </a:fld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58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F420CFC25342468B625C868F00C447" ma:contentTypeVersion="12" ma:contentTypeDescription="Create a new document." ma:contentTypeScope="" ma:versionID="d8b926ad194a2108c686c1b82abde0c1">
  <xsd:schema xmlns:xsd="http://www.w3.org/2001/XMLSchema" xmlns:xs="http://www.w3.org/2001/XMLSchema" xmlns:p="http://schemas.microsoft.com/office/2006/metadata/properties" xmlns:ns2="c3461887-45b7-46c4-948b-7a5b0ac7d0a9" xmlns:ns3="4e6c2383-b53d-41b7-9776-0e32d66c77e2" targetNamespace="http://schemas.microsoft.com/office/2006/metadata/properties" ma:root="true" ma:fieldsID="9ccf4fdd61183f9e1199f1bf68cdb261" ns2:_="" ns3:_="">
    <xsd:import namespace="c3461887-45b7-46c4-948b-7a5b0ac7d0a9"/>
    <xsd:import namespace="4e6c2383-b53d-41b7-9776-0e32d66c77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61887-45b7-46c4-948b-7a5b0ac7d0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6c2383-b53d-41b7-9776-0e32d66c77e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9540E6-C0DA-403B-B47F-09914CCC1E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61887-45b7-46c4-948b-7a5b0ac7d0a9"/>
    <ds:schemaRef ds:uri="4e6c2383-b53d-41b7-9776-0e32d66c77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7C5BE9-A018-4363-AC0A-1E990964B8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CEBCBA-DDC0-49F1-B441-806C3CCB00F4}">
  <ds:schemaRefs>
    <ds:schemaRef ds:uri="c3461887-45b7-46c4-948b-7a5b0ac7d0a9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4e6c2383-b53d-41b7-9776-0e32d66c77e2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6836</TotalTime>
  <Words>1158</Words>
  <Application>Microsoft Office PowerPoint</Application>
  <PresentationFormat>On-screen Show (4:3)</PresentationFormat>
  <Paragraphs>236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Franklin Gothic Demi</vt:lpstr>
      <vt:lpstr>Franklin Gothic Medium</vt:lpstr>
      <vt:lpstr>Wingdings</vt:lpstr>
      <vt:lpstr>Office Theme</vt:lpstr>
      <vt:lpstr>DRPT Update</vt:lpstr>
      <vt:lpstr>State of Transit in the Commonwealth</vt:lpstr>
      <vt:lpstr>Changing the Transit Funding Landscape</vt:lpstr>
      <vt:lpstr>Increased and Dedicated Funding</vt:lpstr>
      <vt:lpstr>Accountability &amp; Transparency</vt:lpstr>
      <vt:lpstr>WMATA</vt:lpstr>
      <vt:lpstr>Ridership Growth</vt:lpstr>
      <vt:lpstr>FY 2020-2025 Transit SYIP Highlights</vt:lpstr>
      <vt:lpstr>Technology and Expanded Services</vt:lpstr>
      <vt:lpstr>Statewide Transit Operating Assistance</vt:lpstr>
      <vt:lpstr>Major Expansion Scoring </vt:lpstr>
      <vt:lpstr>FY 2020 -2025 Rail SYIP Highlights </vt:lpstr>
      <vt:lpstr>Long Bridge: Unlocking the I-95 Corridor</vt:lpstr>
      <vt:lpstr> Train Volume Over Long Bridge </vt:lpstr>
      <vt:lpstr> Next Steps: Long Bridge</vt:lpstr>
      <vt:lpstr>Looking Ahead: Transportation Funding</vt:lpstr>
      <vt:lpstr> Generating New Transit and Rail Revenue</vt:lpstr>
      <vt:lpstr>PowerPoint Presentation</vt:lpstr>
      <vt:lpstr>PowerPoint Presentation</vt:lpstr>
      <vt:lpstr>Looking Ahead: SMART SCALE</vt:lpstr>
      <vt:lpstr>DRPT Update</vt:lpstr>
    </vt:vector>
  </TitlesOfParts>
  <Company>Virginia IT Infrastructure Partnership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 Capital Program Prioritization</dc:title>
  <dc:creator>Andrew.Wright@drpt.virginia.gov</dc:creator>
  <cp:lastModifiedBy>Areson, Janet</cp:lastModifiedBy>
  <cp:revision>217</cp:revision>
  <cp:lastPrinted>2019-07-17T19:06:55Z</cp:lastPrinted>
  <dcterms:created xsi:type="dcterms:W3CDTF">2018-12-11T17:25:38Z</dcterms:created>
  <dcterms:modified xsi:type="dcterms:W3CDTF">2019-07-19T15:35:21Z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0x010100A1F420CFC25342468B625C868F00C447</vt:lpwstr>
  </property>
</Properties>
</file>