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0"/>
  </p:notesMasterIdLst>
  <p:handoutMasterIdLst>
    <p:handoutMasterId r:id="rId21"/>
  </p:handoutMasterIdLst>
  <p:sldIdLst>
    <p:sldId id="383" r:id="rId5"/>
    <p:sldId id="386" r:id="rId6"/>
    <p:sldId id="416" r:id="rId7"/>
    <p:sldId id="387" r:id="rId8"/>
    <p:sldId id="390" r:id="rId9"/>
    <p:sldId id="417" r:id="rId10"/>
    <p:sldId id="439" r:id="rId11"/>
    <p:sldId id="440" r:id="rId12"/>
    <p:sldId id="441" r:id="rId13"/>
    <p:sldId id="442" r:id="rId14"/>
    <p:sldId id="443" r:id="rId15"/>
    <p:sldId id="444" r:id="rId16"/>
    <p:sldId id="445" r:id="rId17"/>
    <p:sldId id="437" r:id="rId18"/>
    <p:sldId id="43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11C59A-8600-4122-A7EB-1F6448140D5E}">
          <p14:sldIdLst>
            <p14:sldId id="383"/>
            <p14:sldId id="386"/>
            <p14:sldId id="416"/>
            <p14:sldId id="387"/>
            <p14:sldId id="390"/>
            <p14:sldId id="417"/>
            <p14:sldId id="439"/>
            <p14:sldId id="440"/>
            <p14:sldId id="441"/>
            <p14:sldId id="442"/>
            <p14:sldId id="443"/>
            <p14:sldId id="444"/>
            <p14:sldId id="445"/>
            <p14:sldId id="437"/>
            <p14:sldId id="438"/>
          </p14:sldIdLst>
        </p14:section>
        <p14:section name="Untitled Section" id="{F7CA73EC-86F9-4800-8062-9862CBC1683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3">
          <p15:clr>
            <a:srgbClr val="A4A3A4"/>
          </p15:clr>
        </p15:guide>
        <p15:guide id="2" pos="2160">
          <p15:clr>
            <a:srgbClr val="A4A3A4"/>
          </p15:clr>
        </p15:guide>
        <p15:guide id="3" orient="horz" pos="2929">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anna Parker" initials="dlp" lastIdx="2" clrIdx="0"/>
  <p:cmAuthor id="1" name="Dawn M. Adams" initials="DM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5E8CAD"/>
    <a:srgbClr val="67A864"/>
    <a:srgbClr val="5CB37C"/>
    <a:srgbClr val="5EAFA6"/>
    <a:srgbClr val="48C860"/>
    <a:srgbClr val="8EA5B3"/>
    <a:srgbClr val="6268A6"/>
    <a:srgbClr val="43333E"/>
    <a:srgbClr val="526B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7" autoAdjust="0"/>
    <p:restoredTop sz="81395" autoAdjust="0"/>
  </p:normalViewPr>
  <p:slideViewPr>
    <p:cSldViewPr>
      <p:cViewPr varScale="1">
        <p:scale>
          <a:sx n="58" d="100"/>
          <a:sy n="58" d="100"/>
        </p:scale>
        <p:origin x="882" y="66"/>
      </p:cViewPr>
      <p:guideLst>
        <p:guide orient="horz" pos="2160"/>
        <p:guide pos="2880"/>
      </p:guideLst>
    </p:cSldViewPr>
  </p:slideViewPr>
  <p:notesTextViewPr>
    <p:cViewPr>
      <p:scale>
        <a:sx n="125" d="100"/>
        <a:sy n="125" d="100"/>
      </p:scale>
      <p:origin x="0" y="0"/>
    </p:cViewPr>
  </p:notesTextViewPr>
  <p:sorterViewPr>
    <p:cViewPr>
      <p:scale>
        <a:sx n="85" d="100"/>
        <a:sy n="85" d="100"/>
      </p:scale>
      <p:origin x="0" y="3029"/>
    </p:cViewPr>
  </p:sorterViewPr>
  <p:notesViewPr>
    <p:cSldViewPr>
      <p:cViewPr varScale="1">
        <p:scale>
          <a:sx n="58" d="100"/>
          <a:sy n="58" d="100"/>
        </p:scale>
        <p:origin x="-1661" y="-72"/>
      </p:cViewPr>
      <p:guideLst>
        <p:guide orient="horz" pos="2903"/>
        <p:guide pos="2160"/>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2766" tIns="46383" rIns="92766" bIns="46383"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2766" tIns="46383" rIns="92766" bIns="46383" rtlCol="0"/>
          <a:lstStyle>
            <a:lvl1pPr algn="r">
              <a:defRPr sz="1200"/>
            </a:lvl1pPr>
          </a:lstStyle>
          <a:p>
            <a:fld id="{92E72F2F-A906-488A-8359-2D2470EBA6EE}" type="datetimeFigureOut">
              <a:rPr lang="en-US" smtClean="0"/>
              <a:pPr/>
              <a:t>7/19/2019</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2766" tIns="46383" rIns="92766" bIns="463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6"/>
            <a:ext cx="3038475" cy="465138"/>
          </a:xfrm>
          <a:prstGeom prst="rect">
            <a:avLst/>
          </a:prstGeom>
        </p:spPr>
        <p:txBody>
          <a:bodyPr vert="horz" lIns="92766" tIns="46383" rIns="92766" bIns="46383" rtlCol="0" anchor="b"/>
          <a:lstStyle>
            <a:lvl1pPr algn="r">
              <a:defRPr sz="1200"/>
            </a:lvl1pPr>
          </a:lstStyle>
          <a:p>
            <a:fld id="{32F11364-D434-45B5-A2D0-080D0FC11574}" type="slidenum">
              <a:rPr lang="en-US" smtClean="0"/>
              <a:pPr/>
              <a:t>‹#›</a:t>
            </a:fld>
            <a:endParaRPr lang="en-US" dirty="0"/>
          </a:p>
        </p:txBody>
      </p:sp>
    </p:spTree>
    <p:extLst>
      <p:ext uri="{BB962C8B-B14F-4D97-AF65-F5344CB8AC3E}">
        <p14:creationId xmlns:p14="http://schemas.microsoft.com/office/powerpoint/2010/main" val="381194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4528" tIns="47265" rIns="94528" bIns="4726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4528" tIns="47265" rIns="94528" bIns="47265" rtlCol="0"/>
          <a:lstStyle>
            <a:lvl1pPr algn="r">
              <a:defRPr sz="1200"/>
            </a:lvl1pPr>
          </a:lstStyle>
          <a:p>
            <a:fld id="{4C3EE8B4-E7AC-4E6C-B883-BDF6088A7A5E}" type="datetimeFigureOut">
              <a:rPr lang="en-US" smtClean="0"/>
              <a:pPr/>
              <a:t>7/19/2019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4528" tIns="47265" rIns="94528" bIns="4726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4528" tIns="47265" rIns="94528" bIns="4726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4528" tIns="47265" rIns="94528" bIns="472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4528" tIns="47265" rIns="94528" bIns="47265" rtlCol="0" anchor="b"/>
          <a:lstStyle>
            <a:lvl1pPr algn="r">
              <a:defRPr sz="1200"/>
            </a:lvl1pPr>
          </a:lstStyle>
          <a:p>
            <a:fld id="{43E66ACB-BCE1-4F22-B622-CC38886BAA3F}" type="slidenum">
              <a:rPr lang="en-US" smtClean="0"/>
              <a:pPr/>
              <a:t>‹#›</a:t>
            </a:fld>
            <a:endParaRPr lang="en-US" dirty="0"/>
          </a:p>
        </p:txBody>
      </p:sp>
    </p:spTree>
    <p:extLst>
      <p:ext uri="{BB962C8B-B14F-4D97-AF65-F5344CB8AC3E}">
        <p14:creationId xmlns:p14="http://schemas.microsoft.com/office/powerpoint/2010/main" val="398851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1</a:t>
            </a:fld>
            <a:endParaRPr lang="en-US" dirty="0"/>
          </a:p>
        </p:txBody>
      </p:sp>
    </p:spTree>
    <p:extLst>
      <p:ext uri="{BB962C8B-B14F-4D97-AF65-F5344CB8AC3E}">
        <p14:creationId xmlns:p14="http://schemas.microsoft.com/office/powerpoint/2010/main" val="121177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936" indent="-173936">
              <a:buFont typeface="Wingdings" panose="05000000000000000000" pitchFamily="2" charset="2"/>
              <a:buChar char="Ø"/>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92C24F8-A3CC-40DC-A6FB-95FBEB0C8BB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92C24F8-A3CC-40DC-A6FB-95FBEB0C8BB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lvl1pPr>
              <a:defRPr sz="3800">
                <a:solidFill>
                  <a:schemeClr val="tx1">
                    <a:lumMod val="75000"/>
                    <a:lumOff val="25000"/>
                  </a:schemeClr>
                </a:solidFill>
                <a:effectLst/>
              </a:defRPr>
            </a:lvl1pPr>
          </a:lstStyle>
          <a:p>
            <a:r>
              <a:rPr lang="en-US" dirty="0"/>
              <a:t>Click to edit Master title style</a:t>
            </a:r>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0" y="0"/>
            <a:ext cx="9144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BHDS_Logo_CMYK_BLK_062014-Cropped.jpg"/>
          <p:cNvPicPr>
            <a:picLocks noChangeAspect="1"/>
          </p:cNvPicPr>
          <p:nvPr userDrawn="1"/>
        </p:nvPicPr>
        <p:blipFill>
          <a:blip r:embed="rId2" cstate="print"/>
          <a:stretch>
            <a:fillRect/>
          </a:stretch>
        </p:blipFill>
        <p:spPr>
          <a:xfrm>
            <a:off x="228600" y="152400"/>
            <a:ext cx="3962400" cy="850900"/>
          </a:xfrm>
          <a:prstGeom prst="rect">
            <a:avLst/>
          </a:prstGeom>
          <a:ln>
            <a:solidFill>
              <a:schemeClr val="accent1">
                <a:shade val="50000"/>
              </a:schemeClr>
            </a:solidFill>
          </a:ln>
        </p:spPr>
      </p:pic>
      <p:sp>
        <p:nvSpPr>
          <p:cNvPr id="11" name="Rectangle 10"/>
          <p:cNvSpPr/>
          <p:nvPr userDrawn="1"/>
        </p:nvSpPr>
        <p:spPr>
          <a:xfrm>
            <a:off x="0" y="1143000"/>
            <a:ext cx="9144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52400" y="914400"/>
            <a:ext cx="86868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DBHDS_Logo_CMYK_BLK_062014-Cropped.jpg"/>
          <p:cNvPicPr>
            <a:picLocks noChangeAspect="1"/>
          </p:cNvPicPr>
          <p:nvPr userDrawn="1"/>
        </p:nvPicPr>
        <p:blipFill>
          <a:blip r:embed="rId2" cstate="print"/>
          <a:stretch>
            <a:fillRect/>
          </a:stretch>
        </p:blipFill>
        <p:spPr>
          <a:xfrm>
            <a:off x="76200" y="6364224"/>
            <a:ext cx="2057400" cy="441814"/>
          </a:xfrm>
          <a:prstGeom prst="rect">
            <a:avLst/>
          </a:prstGeom>
        </p:spPr>
      </p:pic>
      <p:sp>
        <p:nvSpPr>
          <p:cNvPr id="8" name="Line 14"/>
          <p:cNvSpPr>
            <a:spLocks noChangeShapeType="1"/>
          </p:cNvSpPr>
          <p:nvPr userDrawn="1"/>
        </p:nvSpPr>
        <p:spPr bwMode="auto">
          <a:xfrm>
            <a:off x="0" y="6324600"/>
            <a:ext cx="9144000" cy="0"/>
          </a:xfrm>
          <a:prstGeom prst="line">
            <a:avLst/>
          </a:prstGeom>
          <a:noFill/>
          <a:ln w="12700">
            <a:solidFill>
              <a:schemeClr val="bg2"/>
            </a:solidFill>
            <a:round/>
            <a:headEnd/>
            <a:tailEnd/>
          </a:ln>
          <a:effectLst/>
        </p:spPr>
        <p:txBody>
          <a:bodyPr wrap="none" lIns="45720" rIns="45720" anchor="ctr"/>
          <a:lstStyle/>
          <a:p>
            <a:endParaRPr lang="en-US" dirty="0"/>
          </a:p>
        </p:txBody>
      </p:sp>
      <p:sp>
        <p:nvSpPr>
          <p:cNvPr id="9" name="Line 20"/>
          <p:cNvSpPr>
            <a:spLocks noChangeShapeType="1"/>
          </p:cNvSpPr>
          <p:nvPr userDrawn="1"/>
        </p:nvSpPr>
        <p:spPr bwMode="auto">
          <a:xfrm>
            <a:off x="8382000" y="6324600"/>
            <a:ext cx="0" cy="533400"/>
          </a:xfrm>
          <a:prstGeom prst="line">
            <a:avLst/>
          </a:prstGeom>
          <a:noFill/>
          <a:ln w="12700">
            <a:solidFill>
              <a:schemeClr val="bg2"/>
            </a:solidFill>
            <a:round/>
            <a:headEnd/>
            <a:tailEnd/>
          </a:ln>
          <a:effectLst/>
        </p:spPr>
        <p:txBody>
          <a:bodyPr wrap="none" lIns="45720" rIns="45720" anchor="ctr"/>
          <a:lstStyle/>
          <a:p>
            <a:endParaRPr lang="en-US" dirty="0"/>
          </a:p>
        </p:txBody>
      </p:sp>
      <p:sp>
        <p:nvSpPr>
          <p:cNvPr id="10" name="Rectangle 21"/>
          <p:cNvSpPr>
            <a:spLocks noChangeArrowheads="1"/>
          </p:cNvSpPr>
          <p:nvPr userDrawn="1"/>
        </p:nvSpPr>
        <p:spPr bwMode="auto">
          <a:xfrm>
            <a:off x="8382000" y="6434773"/>
            <a:ext cx="681037" cy="261610"/>
          </a:xfrm>
          <a:prstGeom prst="rect">
            <a:avLst/>
          </a:prstGeom>
          <a:noFill/>
          <a:ln w="12700">
            <a:noFill/>
            <a:miter lim="800000"/>
            <a:headEnd/>
            <a:tailEnd/>
          </a:ln>
          <a:effectLst/>
        </p:spPr>
        <p:txBody>
          <a:bodyPr wrap="square" anchor="ctr">
            <a:spAutoFit/>
          </a:bodyPr>
          <a:lstStyle/>
          <a:p>
            <a:pPr algn="l" eaLnBrk="0" hangingPunct="0">
              <a:spcBef>
                <a:spcPct val="0"/>
              </a:spcBef>
              <a:buClr>
                <a:srgbClr val="F4001D"/>
              </a:buClr>
              <a:buSzPct val="85000"/>
              <a:buFont typeface="Wingdings" pitchFamily="2" charset="2"/>
              <a:buNone/>
              <a:tabLst>
                <a:tab pos="1314450" algn="l"/>
              </a:tabLst>
            </a:pPr>
            <a:r>
              <a:rPr lang="en-US" sz="1100" dirty="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7/19/2019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0" y="0"/>
            <a:ext cx="91440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 y="990600"/>
            <a:ext cx="8686800" cy="5334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762000"/>
            <a:ext cx="9144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1981200"/>
            <a:ext cx="9144000" cy="2286000"/>
          </a:xfrm>
          <a:prstGeom prst="rect">
            <a:avLst/>
          </a:prstGeom>
        </p:spPr>
        <p:txBody>
          <a:bodyPr vert="horz" lIns="91440" tIns="45720" rIns="91440" bIns="45720" rtlCol="0">
            <a:normAutofit/>
          </a:bodyPr>
          <a:lstStyle/>
          <a:p>
            <a:pPr lvl="0" algn="ctr">
              <a:spcBef>
                <a:spcPct val="20000"/>
              </a:spcBef>
              <a:defRPr/>
            </a:pPr>
            <a:r>
              <a:rPr lang="en-US" sz="3600" dirty="0"/>
              <a:t>History and Status of Minimum </a:t>
            </a:r>
          </a:p>
          <a:p>
            <a:pPr lvl="0" algn="ctr">
              <a:spcBef>
                <a:spcPct val="20000"/>
              </a:spcBef>
              <a:defRPr/>
            </a:pPr>
            <a:r>
              <a:rPr lang="en-US" sz="3600" dirty="0"/>
              <a:t>Mental Health Standards  for</a:t>
            </a:r>
          </a:p>
          <a:p>
            <a:pPr lvl="0" algn="ctr">
              <a:spcBef>
                <a:spcPct val="20000"/>
              </a:spcBef>
              <a:defRPr/>
            </a:pPr>
            <a:r>
              <a:rPr lang="en-US" sz="3600" dirty="0"/>
              <a:t>Virginia’s Local and Regional Jails</a:t>
            </a:r>
            <a:endParaRPr lang="en-US" sz="2800" dirty="0"/>
          </a:p>
          <a:p>
            <a:pPr lvl="0" algn="ctr">
              <a:spcBef>
                <a:spcPct val="20000"/>
              </a:spcBef>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Rectangle 3"/>
          <p:cNvSpPr>
            <a:spLocks noChangeArrowheads="1"/>
          </p:cNvSpPr>
          <p:nvPr/>
        </p:nvSpPr>
        <p:spPr bwMode="auto">
          <a:xfrm>
            <a:off x="0" y="2438400"/>
            <a:ext cx="9144000" cy="609600"/>
          </a:xfrm>
          <a:prstGeom prst="rect">
            <a:avLst/>
          </a:prstGeom>
          <a:noFill/>
          <a:ln w="9525">
            <a:noFill/>
            <a:miter lim="800000"/>
            <a:headEnd/>
            <a:tailEnd/>
          </a:ln>
          <a:effectLst/>
        </p:spPr>
        <p:txBody>
          <a:bodyPr/>
          <a:lstStyle/>
          <a:p>
            <a:pPr algn="ctr">
              <a:buFontTx/>
              <a:buNone/>
            </a:pPr>
            <a:endParaRPr lang="en-US" sz="2400" dirty="0">
              <a:solidFill>
                <a:schemeClr val="tx1">
                  <a:lumMod val="85000"/>
                  <a:lumOff val="15000"/>
                </a:schemeClr>
              </a:solidFill>
              <a:latin typeface="Arial" charset="0"/>
            </a:endParaRPr>
          </a:p>
          <a:p>
            <a:pPr algn="ctr">
              <a:buFontTx/>
              <a:buNone/>
            </a:pPr>
            <a:endParaRPr lang="en-US" sz="2400" dirty="0">
              <a:solidFill>
                <a:schemeClr val="tx1">
                  <a:lumMod val="85000"/>
                  <a:lumOff val="15000"/>
                </a:schemeClr>
              </a:solidFill>
              <a:latin typeface="Arial" charset="0"/>
            </a:endParaRPr>
          </a:p>
        </p:txBody>
      </p:sp>
      <p:sp>
        <p:nvSpPr>
          <p:cNvPr id="6" name="Text Box 8"/>
          <p:cNvSpPr txBox="1">
            <a:spLocks noChangeArrowheads="1"/>
          </p:cNvSpPr>
          <p:nvPr/>
        </p:nvSpPr>
        <p:spPr bwMode="auto">
          <a:xfrm>
            <a:off x="4800600" y="5602272"/>
            <a:ext cx="4343400" cy="618631"/>
          </a:xfrm>
          <a:prstGeom prst="rect">
            <a:avLst/>
          </a:prstGeom>
          <a:noFill/>
          <a:ln w="9525" algn="ctr">
            <a:noFill/>
            <a:miter lim="800000"/>
            <a:headEnd/>
            <a:tailEnd/>
          </a:ln>
        </p:spPr>
        <p:txBody>
          <a:bodyPr wrap="square">
            <a:spAutoFit/>
          </a:bodyPr>
          <a:lstStyle/>
          <a:p>
            <a:pPr algn="ctr">
              <a:lnSpc>
                <a:spcPct val="90000"/>
              </a:lnSpc>
              <a:buFontTx/>
              <a:buNone/>
            </a:pPr>
            <a:r>
              <a:rPr lang="en-US" sz="1900" dirty="0">
                <a:solidFill>
                  <a:schemeClr val="tx1">
                    <a:lumMod val="85000"/>
                    <a:lumOff val="15000"/>
                  </a:schemeClr>
                </a:solidFill>
                <a:latin typeface="Arial" charset="0"/>
              </a:rPr>
              <a:t>Virginia Department of Behavioral </a:t>
            </a:r>
            <a:br>
              <a:rPr lang="en-US" sz="1900" dirty="0">
                <a:solidFill>
                  <a:schemeClr val="tx1">
                    <a:lumMod val="85000"/>
                    <a:lumOff val="15000"/>
                  </a:schemeClr>
                </a:solidFill>
                <a:latin typeface="Arial" charset="0"/>
              </a:rPr>
            </a:br>
            <a:r>
              <a:rPr lang="en-US" sz="1900" dirty="0">
                <a:solidFill>
                  <a:schemeClr val="tx1">
                    <a:lumMod val="85000"/>
                    <a:lumOff val="15000"/>
                  </a:schemeClr>
                </a:solidFill>
                <a:latin typeface="Arial" charset="0"/>
              </a:rPr>
              <a:t>Health and Developmental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lstStyle/>
          <a:p>
            <a:pPr marL="0" indent="0">
              <a:buNone/>
            </a:pPr>
            <a:r>
              <a:rPr lang="en-US" b="1" dirty="0"/>
              <a:t>Standard #7: MENTAL HEALTH ASSESSMENT</a:t>
            </a:r>
            <a:endParaRPr lang="en-US" dirty="0"/>
          </a:p>
          <a:p>
            <a:pPr>
              <a:buFont typeface="Wingdings" panose="05000000000000000000" pitchFamily="2" charset="2"/>
              <a:buChar char="Ø"/>
            </a:pPr>
            <a:r>
              <a:rPr lang="en-US" dirty="0"/>
              <a:t>All inmates receive mental health screening; inmates with positive screens receive a mental health assessment.   </a:t>
            </a:r>
          </a:p>
          <a:p>
            <a:pPr marL="0" indent="0">
              <a:buNone/>
            </a:pPr>
            <a:endParaRPr lang="en-US" dirty="0"/>
          </a:p>
          <a:p>
            <a:pPr marL="0" indent="0">
              <a:buNone/>
            </a:pPr>
            <a:r>
              <a:rPr lang="en-US" b="1" dirty="0"/>
              <a:t>Standard #8: EMERGENCY SERVICES</a:t>
            </a:r>
            <a:endParaRPr lang="en-US" dirty="0"/>
          </a:p>
          <a:p>
            <a:pPr>
              <a:buFont typeface="Wingdings" panose="05000000000000000000" pitchFamily="2" charset="2"/>
              <a:buChar char="Ø"/>
            </a:pPr>
            <a:r>
              <a:rPr lang="en-US" dirty="0"/>
              <a:t>The facility provides 24 hour emergency mental health services.</a:t>
            </a:r>
          </a:p>
          <a:p>
            <a:endParaRPr lang="en-US" dirty="0"/>
          </a:p>
        </p:txBody>
      </p:sp>
    </p:spTree>
    <p:extLst>
      <p:ext uri="{BB962C8B-B14F-4D97-AF65-F5344CB8AC3E}">
        <p14:creationId xmlns:p14="http://schemas.microsoft.com/office/powerpoint/2010/main" val="119246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lstStyle/>
          <a:p>
            <a:pPr marL="0" indent="0">
              <a:buNone/>
            </a:pPr>
            <a:r>
              <a:rPr lang="en-US" b="1" dirty="0"/>
              <a:t>Standard #9: RESTRICTIVE HOUSING</a:t>
            </a:r>
            <a:endParaRPr lang="en-US" dirty="0"/>
          </a:p>
          <a:p>
            <a:pPr>
              <a:buFont typeface="Wingdings" panose="05000000000000000000" pitchFamily="2" charset="2"/>
              <a:buChar char="Ø"/>
            </a:pPr>
            <a:r>
              <a:rPr lang="en-US" dirty="0"/>
              <a:t>When an inmate is held in restrictive housing, staff monitor his or her mental health.</a:t>
            </a:r>
          </a:p>
          <a:p>
            <a:pPr marL="0" indent="0">
              <a:buNone/>
            </a:pPr>
            <a:endParaRPr lang="en-US" dirty="0"/>
          </a:p>
          <a:p>
            <a:pPr marL="0" indent="0">
              <a:buNone/>
            </a:pPr>
            <a:r>
              <a:rPr lang="en-US" b="1" dirty="0"/>
              <a:t>Standard #10: CONTINUITY AND COORDINATION OF HEALTH CARE DURING INCARCERATION </a:t>
            </a:r>
            <a:endParaRPr lang="en-US" dirty="0"/>
          </a:p>
          <a:p>
            <a:pPr>
              <a:buFont typeface="Wingdings" panose="05000000000000000000" pitchFamily="2" charset="2"/>
              <a:buChar char="Ø"/>
            </a:pPr>
            <a:r>
              <a:rPr lang="en-US" dirty="0"/>
              <a:t>All aspects of health care are coordinated and monitored from admission to discharge.</a:t>
            </a:r>
          </a:p>
          <a:p>
            <a:endParaRPr lang="en-US" dirty="0"/>
          </a:p>
        </p:txBody>
      </p:sp>
    </p:spTree>
    <p:extLst>
      <p:ext uri="{BB962C8B-B14F-4D97-AF65-F5344CB8AC3E}">
        <p14:creationId xmlns:p14="http://schemas.microsoft.com/office/powerpoint/2010/main" val="323651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normAutofit lnSpcReduction="10000"/>
          </a:bodyPr>
          <a:lstStyle/>
          <a:p>
            <a:pPr marL="0" indent="0">
              <a:buNone/>
            </a:pPr>
            <a:r>
              <a:rPr lang="en-US" b="1" dirty="0"/>
              <a:t>Standard #11: FORENSIC DISCHARGE PLANNING</a:t>
            </a:r>
            <a:endParaRPr lang="en-US" dirty="0"/>
          </a:p>
          <a:p>
            <a:pPr>
              <a:buFont typeface="Wingdings" panose="05000000000000000000" pitchFamily="2" charset="2"/>
              <a:buChar char="Ø"/>
            </a:pPr>
            <a:r>
              <a:rPr lang="en-US" dirty="0"/>
              <a:t>Forensic discharge planning is provided for inmates with serious mental illness who have been assessed as requiring behavioral health services upon release.</a:t>
            </a:r>
          </a:p>
          <a:p>
            <a:pPr marL="0" indent="0">
              <a:buNone/>
            </a:pPr>
            <a:endParaRPr lang="en-US" dirty="0"/>
          </a:p>
          <a:p>
            <a:pPr marL="0" indent="0">
              <a:buNone/>
            </a:pPr>
            <a:r>
              <a:rPr lang="en-US" b="1" dirty="0"/>
              <a:t>Standard #12: BASIC MENTAL HEALTH SERVICES</a:t>
            </a:r>
            <a:endParaRPr lang="en-US" dirty="0"/>
          </a:p>
          <a:p>
            <a:pPr>
              <a:buFont typeface="Wingdings" panose="05000000000000000000" pitchFamily="2" charset="2"/>
              <a:buChar char="Ø"/>
            </a:pPr>
            <a:r>
              <a:rPr lang="en-US" dirty="0"/>
              <a:t>Mental health services are available for all inmates who need services.</a:t>
            </a:r>
          </a:p>
          <a:p>
            <a:pPr marL="0" indent="0">
              <a:buNone/>
            </a:pPr>
            <a:endParaRPr lang="en-US" dirty="0"/>
          </a:p>
          <a:p>
            <a:pPr marL="0" indent="0">
              <a:buNone/>
            </a:pPr>
            <a:r>
              <a:rPr lang="en-US" b="1" dirty="0"/>
              <a:t>Standard #13: SUICIDE PREVENTION PROGRAM</a:t>
            </a:r>
            <a:endParaRPr lang="en-US" dirty="0"/>
          </a:p>
          <a:p>
            <a:pPr>
              <a:buFont typeface="Wingdings" panose="05000000000000000000" pitchFamily="2" charset="2"/>
              <a:buChar char="Ø"/>
            </a:pPr>
            <a:r>
              <a:rPr lang="en-US" dirty="0"/>
              <a:t>The facility identifies suicidal inmates and intervenes appropriately.</a:t>
            </a:r>
          </a:p>
          <a:p>
            <a:endParaRPr lang="en-US" dirty="0"/>
          </a:p>
        </p:txBody>
      </p:sp>
    </p:spTree>
    <p:extLst>
      <p:ext uri="{BB962C8B-B14F-4D97-AF65-F5344CB8AC3E}">
        <p14:creationId xmlns:p14="http://schemas.microsoft.com/office/powerpoint/2010/main" val="3296809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normAutofit/>
          </a:bodyPr>
          <a:lstStyle/>
          <a:p>
            <a:pPr marL="0" lvl="0" indent="0">
              <a:buNone/>
            </a:pPr>
            <a:r>
              <a:rPr lang="en-US" b="1" dirty="0"/>
              <a:t>Standard #14: </a:t>
            </a:r>
            <a:r>
              <a:rPr lang="en-US" dirty="0"/>
              <a:t>Patients with alcohol or other drug (AOD) problems are assessed and properly managed by qualified health care or mental health professionals.</a:t>
            </a:r>
          </a:p>
          <a:p>
            <a:pPr marL="0" lvl="0" indent="0">
              <a:buNone/>
            </a:pPr>
            <a:r>
              <a:rPr lang="en-US" b="1" dirty="0"/>
              <a:t>Standard #15: </a:t>
            </a:r>
            <a:r>
              <a:rPr lang="en-US" dirty="0"/>
              <a:t>Protocols exist for managing inmates under the influence of alcohol or other drugs and those undergoing withdrawal from alcohol, sedatives or opioids.</a:t>
            </a:r>
          </a:p>
          <a:p>
            <a:pPr marL="0" lvl="0" indent="0">
              <a:buNone/>
            </a:pPr>
            <a:r>
              <a:rPr lang="en-US" b="1" dirty="0"/>
              <a:t>Standard #16: </a:t>
            </a:r>
            <a:r>
              <a:rPr lang="en-US" dirty="0"/>
              <a:t>Inmates with substance use disorders are referred to services/programs within the jail (as they are available) </a:t>
            </a:r>
          </a:p>
          <a:p>
            <a:pPr marL="0" indent="0" algn="ctr">
              <a:buNone/>
            </a:pPr>
            <a:r>
              <a:rPr lang="en-US" b="1" dirty="0"/>
              <a:t>** These are new standards and have not yet been reviewed by advisory group**</a:t>
            </a:r>
            <a:endParaRPr lang="en-US" dirty="0"/>
          </a:p>
        </p:txBody>
      </p:sp>
    </p:spTree>
    <p:extLst>
      <p:ext uri="{BB962C8B-B14F-4D97-AF65-F5344CB8AC3E}">
        <p14:creationId xmlns:p14="http://schemas.microsoft.com/office/powerpoint/2010/main" val="4058099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Advisory Group Members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1959472"/>
              </p:ext>
            </p:extLst>
          </p:nvPr>
        </p:nvGraphicFramePr>
        <p:xfrm>
          <a:off x="152400" y="1143003"/>
          <a:ext cx="8686800" cy="4952996"/>
        </p:xfrm>
        <a:graphic>
          <a:graphicData uri="http://schemas.openxmlformats.org/drawingml/2006/table">
            <a:tbl>
              <a:tblPr firstRow="1" firstCol="1" bandRow="1">
                <a:tableStyleId>{5C22544A-7EE6-4342-B048-85BDC9FD1C3A}</a:tableStyleId>
              </a:tblPr>
              <a:tblGrid>
                <a:gridCol w="1525402">
                  <a:extLst>
                    <a:ext uri="{9D8B030D-6E8A-4147-A177-3AD203B41FA5}">
                      <a16:colId xmlns:a16="http://schemas.microsoft.com/office/drawing/2014/main" val="2803760167"/>
                    </a:ext>
                  </a:extLst>
                </a:gridCol>
                <a:gridCol w="1341242">
                  <a:extLst>
                    <a:ext uri="{9D8B030D-6E8A-4147-A177-3AD203B41FA5}">
                      <a16:colId xmlns:a16="http://schemas.microsoft.com/office/drawing/2014/main" val="1486031883"/>
                    </a:ext>
                  </a:extLst>
                </a:gridCol>
                <a:gridCol w="5820156">
                  <a:extLst>
                    <a:ext uri="{9D8B030D-6E8A-4147-A177-3AD203B41FA5}">
                      <a16:colId xmlns:a16="http://schemas.microsoft.com/office/drawing/2014/main" val="3781494695"/>
                    </a:ext>
                  </a:extLst>
                </a:gridCol>
              </a:tblGrid>
              <a:tr h="260684">
                <a:tc>
                  <a:txBody>
                    <a:bodyPr/>
                    <a:lstStyle/>
                    <a:p>
                      <a:pPr marL="0" marR="0">
                        <a:lnSpc>
                          <a:spcPct val="115000"/>
                        </a:lnSpc>
                        <a:spcBef>
                          <a:spcPts val="0"/>
                        </a:spcBef>
                        <a:spcAft>
                          <a:spcPts val="1000"/>
                        </a:spcAft>
                      </a:pPr>
                      <a:r>
                        <a:rPr lang="en-US" sz="1100">
                          <a:effectLst/>
                        </a:rPr>
                        <a:t>First Name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Last  Name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Organization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1652149"/>
                  </a:ext>
                </a:extLst>
              </a:tr>
              <a:tr h="260684">
                <a:tc>
                  <a:txBody>
                    <a:bodyPr/>
                    <a:lstStyle/>
                    <a:p>
                      <a:pPr marL="0" marR="0">
                        <a:lnSpc>
                          <a:spcPct val="115000"/>
                        </a:lnSpc>
                        <a:spcBef>
                          <a:spcPts val="0"/>
                        </a:spcBef>
                        <a:spcAft>
                          <a:spcPts val="1000"/>
                        </a:spcAft>
                      </a:pPr>
                      <a:r>
                        <a:rPr lang="en-US" sz="1100">
                          <a:effectLst/>
                        </a:rPr>
                        <a:t>Ms. Janet</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Areson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Municipal League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7982405"/>
                  </a:ext>
                </a:extLst>
              </a:tr>
              <a:tr h="260684">
                <a:tc>
                  <a:txBody>
                    <a:bodyPr/>
                    <a:lstStyle/>
                    <a:p>
                      <a:pPr marL="0" marR="0">
                        <a:lnSpc>
                          <a:spcPct val="115000"/>
                        </a:lnSpc>
                        <a:spcBef>
                          <a:spcPts val="0"/>
                        </a:spcBef>
                        <a:spcAft>
                          <a:spcPts val="1000"/>
                        </a:spcAft>
                      </a:pPr>
                      <a:r>
                        <a:rPr lang="en-US" sz="1100">
                          <a:effectLst/>
                        </a:rPr>
                        <a:t>Ms. Katie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Boyle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Association of Counties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4936351"/>
                  </a:ext>
                </a:extLst>
              </a:tr>
              <a:tr h="260684">
                <a:tc>
                  <a:txBody>
                    <a:bodyPr/>
                    <a:lstStyle/>
                    <a:p>
                      <a:pPr marL="0" marR="0">
                        <a:lnSpc>
                          <a:spcPct val="115000"/>
                        </a:lnSpc>
                        <a:spcBef>
                          <a:spcPts val="0"/>
                        </a:spcBef>
                        <a:spcAft>
                          <a:spcPts val="1000"/>
                        </a:spcAft>
                      </a:pPr>
                      <a:r>
                        <a:rPr lang="en-US" sz="1100">
                          <a:effectLst/>
                        </a:rPr>
                        <a:t>Ms. Jana</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Braswell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Department of Behavioral Health and Developmental Services - OFS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4170746"/>
                  </a:ext>
                </a:extLst>
              </a:tr>
              <a:tr h="260684">
                <a:tc>
                  <a:txBody>
                    <a:bodyPr/>
                    <a:lstStyle/>
                    <a:p>
                      <a:pPr marL="0" marR="0">
                        <a:lnSpc>
                          <a:spcPct val="115000"/>
                        </a:lnSpc>
                        <a:spcBef>
                          <a:spcPts val="0"/>
                        </a:spcBef>
                        <a:spcAft>
                          <a:spcPts val="1000"/>
                        </a:spcAft>
                      </a:pPr>
                      <a:r>
                        <a:rPr lang="en-US" sz="1100">
                          <a:effectLst/>
                        </a:rPr>
                        <a:t>Mr. Bruce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Cruser</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Mental Health America of VA</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7696851"/>
                  </a:ext>
                </a:extLst>
              </a:tr>
              <a:tr h="260684">
                <a:tc>
                  <a:txBody>
                    <a:bodyPr/>
                    <a:lstStyle/>
                    <a:p>
                      <a:pPr marL="0" marR="0">
                        <a:lnSpc>
                          <a:spcPct val="115000"/>
                        </a:lnSpc>
                        <a:spcBef>
                          <a:spcPts val="0"/>
                        </a:spcBef>
                        <a:spcAft>
                          <a:spcPts val="1000"/>
                        </a:spcAft>
                      </a:pPr>
                      <a:r>
                        <a:rPr lang="en-US" sz="1100">
                          <a:effectLst/>
                        </a:rPr>
                        <a:t>Mr. Keith</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Davies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Office of the State Inspector General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8121401"/>
                  </a:ext>
                </a:extLst>
              </a:tr>
              <a:tr h="260684">
                <a:tc>
                  <a:txBody>
                    <a:bodyPr/>
                    <a:lstStyle/>
                    <a:p>
                      <a:pPr marL="0" marR="0">
                        <a:lnSpc>
                          <a:spcPct val="115000"/>
                        </a:lnSpc>
                        <a:spcBef>
                          <a:spcPts val="0"/>
                        </a:spcBef>
                        <a:spcAft>
                          <a:spcPts val="1000"/>
                        </a:spcAft>
                      </a:pPr>
                      <a:r>
                        <a:rPr lang="en-US" sz="1100">
                          <a:effectLst/>
                        </a:rPr>
                        <a:t>Ms. Robyn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DeSocio</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State Compensation Board</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73231"/>
                  </a:ext>
                </a:extLst>
              </a:tr>
              <a:tr h="260684">
                <a:tc>
                  <a:txBody>
                    <a:bodyPr/>
                    <a:lstStyle/>
                    <a:p>
                      <a:pPr marL="0" marR="0">
                        <a:lnSpc>
                          <a:spcPct val="115000"/>
                        </a:lnSpc>
                        <a:spcBef>
                          <a:spcPts val="0"/>
                        </a:spcBef>
                        <a:spcAft>
                          <a:spcPts val="1000"/>
                        </a:spcAft>
                      </a:pPr>
                      <a:r>
                        <a:rPr lang="en-US" sz="1100">
                          <a:effectLst/>
                        </a:rPr>
                        <a:t>Ms. Beth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Dugan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Prince William CSB</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499664"/>
                  </a:ext>
                </a:extLst>
              </a:tr>
              <a:tr h="260684">
                <a:tc>
                  <a:txBody>
                    <a:bodyPr/>
                    <a:lstStyle/>
                    <a:p>
                      <a:pPr marL="0" marR="0">
                        <a:lnSpc>
                          <a:spcPct val="115000"/>
                        </a:lnSpc>
                        <a:spcBef>
                          <a:spcPts val="0"/>
                        </a:spcBef>
                        <a:spcAft>
                          <a:spcPts val="1000"/>
                        </a:spcAft>
                      </a:pPr>
                      <a:r>
                        <a:rPr lang="en-US" sz="1100">
                          <a:effectLst/>
                        </a:rPr>
                        <a:t>Ms. Leslie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Egen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Department of Criminal Justice Services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0393707"/>
                  </a:ext>
                </a:extLst>
              </a:tr>
              <a:tr h="260684">
                <a:tc>
                  <a:txBody>
                    <a:bodyPr/>
                    <a:lstStyle/>
                    <a:p>
                      <a:pPr marL="0" marR="0">
                        <a:lnSpc>
                          <a:spcPct val="115000"/>
                        </a:lnSpc>
                        <a:spcBef>
                          <a:spcPts val="0"/>
                        </a:spcBef>
                        <a:spcAft>
                          <a:spcPts val="1000"/>
                        </a:spcAft>
                      </a:pPr>
                      <a:r>
                        <a:rPr lang="en-US" sz="1100">
                          <a:effectLst/>
                        </a:rPr>
                        <a:t>Mr. Emmanuel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Fontenot</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Department of Corrections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4191795"/>
                  </a:ext>
                </a:extLst>
              </a:tr>
              <a:tr h="260684">
                <a:tc>
                  <a:txBody>
                    <a:bodyPr/>
                    <a:lstStyle/>
                    <a:p>
                      <a:pPr marL="0" marR="0">
                        <a:lnSpc>
                          <a:spcPct val="115000"/>
                        </a:lnSpc>
                        <a:spcBef>
                          <a:spcPts val="0"/>
                        </a:spcBef>
                        <a:spcAft>
                          <a:spcPts val="1000"/>
                        </a:spcAft>
                      </a:pPr>
                      <a:r>
                        <a:rPr lang="en-US" sz="1100">
                          <a:effectLst/>
                        </a:rPr>
                        <a:t>Dr. Olivia</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Garland</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Board of Corrections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181012"/>
                  </a:ext>
                </a:extLst>
              </a:tr>
              <a:tr h="260684">
                <a:tc>
                  <a:txBody>
                    <a:bodyPr/>
                    <a:lstStyle/>
                    <a:p>
                      <a:pPr marL="0" marR="0">
                        <a:lnSpc>
                          <a:spcPct val="115000"/>
                        </a:lnSpc>
                        <a:spcBef>
                          <a:spcPts val="0"/>
                        </a:spcBef>
                        <a:spcAft>
                          <a:spcPts val="1000"/>
                        </a:spcAft>
                      </a:pPr>
                      <a:r>
                        <a:rPr lang="en-US" sz="1100">
                          <a:effectLst/>
                        </a:rPr>
                        <a:t>Ms. Melissa</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Gibson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DisAbility Law Center</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996879"/>
                  </a:ext>
                </a:extLst>
              </a:tr>
              <a:tr h="260684">
                <a:tc>
                  <a:txBody>
                    <a:bodyPr/>
                    <a:lstStyle/>
                    <a:p>
                      <a:pPr marL="0" marR="0">
                        <a:lnSpc>
                          <a:spcPct val="115000"/>
                        </a:lnSpc>
                        <a:spcBef>
                          <a:spcPts val="0"/>
                        </a:spcBef>
                        <a:spcAft>
                          <a:spcPts val="1000"/>
                        </a:spcAft>
                      </a:pPr>
                      <a:r>
                        <a:rPr lang="en-US" sz="1100">
                          <a:effectLst/>
                        </a:rPr>
                        <a:t>Mr. Jeff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Hefty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VML/VACO</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099759"/>
                  </a:ext>
                </a:extLst>
              </a:tr>
              <a:tr h="260684">
                <a:tc>
                  <a:txBody>
                    <a:bodyPr/>
                    <a:lstStyle/>
                    <a:p>
                      <a:pPr marL="0" marR="0">
                        <a:lnSpc>
                          <a:spcPct val="115000"/>
                        </a:lnSpc>
                        <a:spcBef>
                          <a:spcPts val="0"/>
                        </a:spcBef>
                        <a:spcAft>
                          <a:spcPts val="1000"/>
                        </a:spcAft>
                      </a:pPr>
                      <a:r>
                        <a:rPr lang="en-US" sz="1100">
                          <a:effectLst/>
                        </a:rPr>
                        <a:t>Ms. Angie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Hicks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VA Beach CSB</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3838207"/>
                  </a:ext>
                </a:extLst>
              </a:tr>
              <a:tr h="260684">
                <a:tc>
                  <a:txBody>
                    <a:bodyPr/>
                    <a:lstStyle/>
                    <a:p>
                      <a:pPr marL="0" marR="0">
                        <a:lnSpc>
                          <a:spcPct val="115000"/>
                        </a:lnSpc>
                        <a:spcBef>
                          <a:spcPts val="0"/>
                        </a:spcBef>
                        <a:spcAft>
                          <a:spcPts val="1000"/>
                        </a:spcAft>
                      </a:pPr>
                      <a:r>
                        <a:rPr lang="en-US" sz="1100">
                          <a:effectLst/>
                        </a:rPr>
                        <a:t>Ms. Kari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Jackson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State Compensation Board</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2398193"/>
                  </a:ext>
                </a:extLst>
              </a:tr>
              <a:tr h="260684">
                <a:tc>
                  <a:txBody>
                    <a:bodyPr/>
                    <a:lstStyle/>
                    <a:p>
                      <a:pPr marL="0" marR="0">
                        <a:lnSpc>
                          <a:spcPct val="115000"/>
                        </a:lnSpc>
                        <a:spcBef>
                          <a:spcPts val="0"/>
                        </a:spcBef>
                        <a:spcAft>
                          <a:spcPts val="1000"/>
                        </a:spcAft>
                      </a:pPr>
                      <a:r>
                        <a:rPr lang="en-US" sz="1100">
                          <a:effectLst/>
                        </a:rPr>
                        <a:t>Ms. Kemba</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Jennings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Board of Corrections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5452280"/>
                  </a:ext>
                </a:extLst>
              </a:tr>
              <a:tr h="260684">
                <a:tc>
                  <a:txBody>
                    <a:bodyPr/>
                    <a:lstStyle/>
                    <a:p>
                      <a:pPr marL="0" marR="0">
                        <a:lnSpc>
                          <a:spcPct val="115000"/>
                        </a:lnSpc>
                        <a:spcBef>
                          <a:spcPts val="0"/>
                        </a:spcBef>
                        <a:spcAft>
                          <a:spcPts val="1000"/>
                        </a:spcAft>
                      </a:pPr>
                      <a:r>
                        <a:rPr lang="en-US" sz="1100">
                          <a:effectLst/>
                        </a:rPr>
                        <a:t>Sup. Martin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Kumer</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Albemarle-Charlottesville Regional Jail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7063326"/>
                  </a:ext>
                </a:extLst>
              </a:tr>
              <a:tr h="260684">
                <a:tc>
                  <a:txBody>
                    <a:bodyPr/>
                    <a:lstStyle/>
                    <a:p>
                      <a:pPr marL="0" marR="0">
                        <a:lnSpc>
                          <a:spcPct val="115000"/>
                        </a:lnSpc>
                        <a:spcBef>
                          <a:spcPts val="0"/>
                        </a:spcBef>
                        <a:spcAft>
                          <a:spcPts val="1000"/>
                        </a:spcAft>
                      </a:pPr>
                      <a:r>
                        <a:rPr lang="en-US" sz="1100">
                          <a:effectLst/>
                        </a:rPr>
                        <a:t>Maj. Mandy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Lambert</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Prince William County Jail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7270172"/>
                  </a:ext>
                </a:extLst>
              </a:tr>
              <a:tr h="260684">
                <a:tc>
                  <a:txBody>
                    <a:bodyPr/>
                    <a:lstStyle/>
                    <a:p>
                      <a:pPr marL="0" marR="0">
                        <a:lnSpc>
                          <a:spcPct val="115000"/>
                        </a:lnSpc>
                        <a:spcBef>
                          <a:spcPts val="0"/>
                        </a:spcBef>
                        <a:spcAft>
                          <a:spcPts val="1000"/>
                        </a:spcAft>
                      </a:pPr>
                      <a:r>
                        <a:rPr lang="en-US" sz="1100">
                          <a:effectLst/>
                        </a:rPr>
                        <a:t>Dr. Denise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Malone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dirty="0">
                          <a:effectLst/>
                        </a:rPr>
                        <a:t>Department of Corrections  </a:t>
                      </a:r>
                      <a:endParaRPr lang="en-US" sz="11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4321998"/>
                  </a:ext>
                </a:extLst>
              </a:tr>
            </a:tbl>
          </a:graphicData>
        </a:graphic>
      </p:graphicFrame>
    </p:spTree>
    <p:extLst>
      <p:ext uri="{BB962C8B-B14F-4D97-AF65-F5344CB8AC3E}">
        <p14:creationId xmlns:p14="http://schemas.microsoft.com/office/powerpoint/2010/main" val="217233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Advisory Group Members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7801218"/>
              </p:ext>
            </p:extLst>
          </p:nvPr>
        </p:nvGraphicFramePr>
        <p:xfrm>
          <a:off x="0" y="1371600"/>
          <a:ext cx="8686800" cy="4724400"/>
        </p:xfrm>
        <a:graphic>
          <a:graphicData uri="http://schemas.openxmlformats.org/drawingml/2006/table">
            <a:tbl>
              <a:tblPr firstRow="1" firstCol="1" bandRow="1">
                <a:tableStyleId>{5C22544A-7EE6-4342-B048-85BDC9FD1C3A}</a:tableStyleId>
              </a:tblPr>
              <a:tblGrid>
                <a:gridCol w="1525402">
                  <a:extLst>
                    <a:ext uri="{9D8B030D-6E8A-4147-A177-3AD203B41FA5}">
                      <a16:colId xmlns:a16="http://schemas.microsoft.com/office/drawing/2014/main" val="2399343874"/>
                    </a:ext>
                  </a:extLst>
                </a:gridCol>
                <a:gridCol w="1341242">
                  <a:extLst>
                    <a:ext uri="{9D8B030D-6E8A-4147-A177-3AD203B41FA5}">
                      <a16:colId xmlns:a16="http://schemas.microsoft.com/office/drawing/2014/main" val="531807045"/>
                    </a:ext>
                  </a:extLst>
                </a:gridCol>
                <a:gridCol w="5820156">
                  <a:extLst>
                    <a:ext uri="{9D8B030D-6E8A-4147-A177-3AD203B41FA5}">
                      <a16:colId xmlns:a16="http://schemas.microsoft.com/office/drawing/2014/main" val="2986121860"/>
                    </a:ext>
                  </a:extLst>
                </a:gridCol>
              </a:tblGrid>
              <a:tr h="314960">
                <a:tc>
                  <a:txBody>
                    <a:bodyPr/>
                    <a:lstStyle/>
                    <a:p>
                      <a:pPr marL="0" marR="0">
                        <a:lnSpc>
                          <a:spcPct val="115000"/>
                        </a:lnSpc>
                        <a:spcBef>
                          <a:spcPts val="0"/>
                        </a:spcBef>
                        <a:spcAft>
                          <a:spcPts val="1000"/>
                        </a:spcAft>
                      </a:pPr>
                      <a:r>
                        <a:rPr lang="en-US" sz="1100">
                          <a:effectLst/>
                        </a:rPr>
                        <a:t>Sheriff Gabe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Morgan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Newport News Sheriff’s Office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8948953"/>
                  </a:ext>
                </a:extLst>
              </a:tr>
              <a:tr h="314960">
                <a:tc>
                  <a:txBody>
                    <a:bodyPr/>
                    <a:lstStyle/>
                    <a:p>
                      <a:pPr marL="0" marR="0">
                        <a:lnSpc>
                          <a:spcPct val="115000"/>
                        </a:lnSpc>
                        <a:spcBef>
                          <a:spcPts val="0"/>
                        </a:spcBef>
                        <a:spcAft>
                          <a:spcPts val="1000"/>
                        </a:spcAft>
                      </a:pPr>
                      <a:r>
                        <a:rPr lang="en-US" sz="1100">
                          <a:effectLst/>
                        </a:rPr>
                        <a:t>Ms. Karen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Nicely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Board of Corrections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0009900"/>
                  </a:ext>
                </a:extLst>
              </a:tr>
              <a:tr h="314960">
                <a:tc>
                  <a:txBody>
                    <a:bodyPr/>
                    <a:lstStyle/>
                    <a:p>
                      <a:pPr marL="0" marR="0">
                        <a:lnSpc>
                          <a:spcPct val="115000"/>
                        </a:lnSpc>
                        <a:spcBef>
                          <a:spcPts val="0"/>
                        </a:spcBef>
                        <a:spcAft>
                          <a:spcPts val="1000"/>
                        </a:spcAft>
                      </a:pPr>
                      <a:r>
                        <a:rPr lang="en-US" sz="1100">
                          <a:effectLst/>
                        </a:rPr>
                        <a:t>Mr. Robert</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Payne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Department of Health</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487751"/>
                  </a:ext>
                </a:extLst>
              </a:tr>
              <a:tr h="314960">
                <a:tc>
                  <a:txBody>
                    <a:bodyPr/>
                    <a:lstStyle/>
                    <a:p>
                      <a:pPr marL="0" marR="0">
                        <a:lnSpc>
                          <a:spcPct val="115000"/>
                        </a:lnSpc>
                        <a:spcBef>
                          <a:spcPts val="0"/>
                        </a:spcBef>
                        <a:spcAft>
                          <a:spcPts val="1000"/>
                        </a:spcAft>
                      </a:pPr>
                      <a:r>
                        <a:rPr lang="en-US" sz="1100">
                          <a:effectLst/>
                        </a:rPr>
                        <a:t>Sheriff Lane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Perry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Henry County Sheriff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0859390"/>
                  </a:ext>
                </a:extLst>
              </a:tr>
              <a:tr h="314960">
                <a:tc>
                  <a:txBody>
                    <a:bodyPr/>
                    <a:lstStyle/>
                    <a:p>
                      <a:pPr marL="0" marR="0">
                        <a:lnSpc>
                          <a:spcPct val="115000"/>
                        </a:lnSpc>
                        <a:spcBef>
                          <a:spcPts val="0"/>
                        </a:spcBef>
                        <a:spcAft>
                          <a:spcPts val="1000"/>
                        </a:spcAft>
                      </a:pPr>
                      <a:r>
                        <a:rPr lang="en-US" sz="1100">
                          <a:effectLst/>
                        </a:rPr>
                        <a:t>Sup. Bobby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Russell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Association of Regional Jails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8421693"/>
                  </a:ext>
                </a:extLst>
              </a:tr>
              <a:tr h="314960">
                <a:tc>
                  <a:txBody>
                    <a:bodyPr/>
                    <a:lstStyle/>
                    <a:p>
                      <a:pPr marL="0" marR="0">
                        <a:lnSpc>
                          <a:spcPct val="115000"/>
                        </a:lnSpc>
                        <a:spcBef>
                          <a:spcPts val="0"/>
                        </a:spcBef>
                        <a:spcAft>
                          <a:spcPts val="1000"/>
                        </a:spcAft>
                      </a:pPr>
                      <a:r>
                        <a:rPr lang="en-US" sz="1100">
                          <a:effectLst/>
                        </a:rPr>
                        <a:t>Dr. Mike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Schaefer</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Department of Behavioral Health and Developmental Services - OFS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4095780"/>
                  </a:ext>
                </a:extLst>
              </a:tr>
              <a:tr h="314960">
                <a:tc>
                  <a:txBody>
                    <a:bodyPr/>
                    <a:lstStyle/>
                    <a:p>
                      <a:pPr marL="0" marR="0">
                        <a:lnSpc>
                          <a:spcPct val="115000"/>
                        </a:lnSpc>
                        <a:spcBef>
                          <a:spcPts val="0"/>
                        </a:spcBef>
                        <a:spcAft>
                          <a:spcPts val="1000"/>
                        </a:spcAft>
                      </a:pPr>
                      <a:r>
                        <a:rPr lang="en-US" sz="1100">
                          <a:effectLst/>
                        </a:rPr>
                        <a:t>Ms. Christine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Schein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Department of Behavioral Health and Developmental Services - OFS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5611762"/>
                  </a:ext>
                </a:extLst>
              </a:tr>
              <a:tr h="314960">
                <a:tc>
                  <a:txBody>
                    <a:bodyPr/>
                    <a:lstStyle/>
                    <a:p>
                      <a:pPr marL="0" marR="0">
                        <a:lnSpc>
                          <a:spcPct val="115000"/>
                        </a:lnSpc>
                        <a:spcBef>
                          <a:spcPts val="0"/>
                        </a:spcBef>
                        <a:spcAft>
                          <a:spcPts val="1000"/>
                        </a:spcAft>
                      </a:pPr>
                      <a:r>
                        <a:rPr lang="en-US" sz="1100">
                          <a:effectLst/>
                        </a:rPr>
                        <a:t>Ms. Aileen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Smith</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VA Beach CSB</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1057216"/>
                  </a:ext>
                </a:extLst>
              </a:tr>
              <a:tr h="314960">
                <a:tc>
                  <a:txBody>
                    <a:bodyPr/>
                    <a:lstStyle/>
                    <a:p>
                      <a:pPr marL="0" marR="0">
                        <a:lnSpc>
                          <a:spcPct val="115000"/>
                        </a:lnSpc>
                        <a:spcBef>
                          <a:spcPts val="0"/>
                        </a:spcBef>
                        <a:spcAft>
                          <a:spcPts val="1000"/>
                        </a:spcAft>
                      </a:pPr>
                      <a:r>
                        <a:rPr lang="en-US" sz="1100">
                          <a:effectLst/>
                        </a:rPr>
                        <a:t>Ms. Tamara</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Starnes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Blue Ridge CSB</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0396033"/>
                  </a:ext>
                </a:extLst>
              </a:tr>
              <a:tr h="314960">
                <a:tc>
                  <a:txBody>
                    <a:bodyPr/>
                    <a:lstStyle/>
                    <a:p>
                      <a:pPr marL="0" marR="0">
                        <a:lnSpc>
                          <a:spcPct val="115000"/>
                        </a:lnSpc>
                        <a:spcBef>
                          <a:spcPts val="0"/>
                        </a:spcBef>
                        <a:spcAft>
                          <a:spcPts val="1000"/>
                        </a:spcAft>
                      </a:pPr>
                      <a:r>
                        <a:rPr lang="en-US" sz="1100">
                          <a:effectLst/>
                        </a:rPr>
                        <a:t>Sheriff Kenneth</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Stolle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Beach Sheriff’s Office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9821997"/>
                  </a:ext>
                </a:extLst>
              </a:tr>
              <a:tr h="314960">
                <a:tc>
                  <a:txBody>
                    <a:bodyPr/>
                    <a:lstStyle/>
                    <a:p>
                      <a:pPr marL="0" marR="0">
                        <a:lnSpc>
                          <a:spcPct val="115000"/>
                        </a:lnSpc>
                        <a:spcBef>
                          <a:spcPts val="0"/>
                        </a:spcBef>
                        <a:spcAft>
                          <a:spcPts val="1000"/>
                        </a:spcAft>
                      </a:pPr>
                      <a:r>
                        <a:rPr lang="en-US" sz="1100">
                          <a:effectLst/>
                        </a:rPr>
                        <a:t>Sheriff Michael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Taylor</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Pittsylvania County Sheriff’s Office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4275"/>
                  </a:ext>
                </a:extLst>
              </a:tr>
              <a:tr h="314960">
                <a:tc>
                  <a:txBody>
                    <a:bodyPr/>
                    <a:lstStyle/>
                    <a:p>
                      <a:pPr marL="0" marR="0">
                        <a:lnSpc>
                          <a:spcPct val="115000"/>
                        </a:lnSpc>
                        <a:spcBef>
                          <a:spcPts val="0"/>
                        </a:spcBef>
                        <a:spcAft>
                          <a:spcPts val="1000"/>
                        </a:spcAft>
                      </a:pPr>
                      <a:r>
                        <a:rPr lang="en-US" sz="1100">
                          <a:effectLst/>
                        </a:rPr>
                        <a:t>Sup Timothy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Trent</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Virginia Association of Regional Jails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410246"/>
                  </a:ext>
                </a:extLst>
              </a:tr>
              <a:tr h="314960">
                <a:tc>
                  <a:txBody>
                    <a:bodyPr/>
                    <a:lstStyle/>
                    <a:p>
                      <a:pPr marL="0" marR="0">
                        <a:lnSpc>
                          <a:spcPct val="115000"/>
                        </a:lnSpc>
                        <a:spcBef>
                          <a:spcPts val="0"/>
                        </a:spcBef>
                        <a:spcAft>
                          <a:spcPts val="1000"/>
                        </a:spcAft>
                      </a:pPr>
                      <a:r>
                        <a:rPr lang="en-US" sz="1100">
                          <a:effectLst/>
                        </a:rPr>
                        <a:t>Sheriff Darrell</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Warren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Gloucester Sheriff’s Office</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307955"/>
                  </a:ext>
                </a:extLst>
              </a:tr>
              <a:tr h="314960">
                <a:tc>
                  <a:txBody>
                    <a:bodyPr/>
                    <a:lstStyle/>
                    <a:p>
                      <a:pPr marL="0" marR="0">
                        <a:lnSpc>
                          <a:spcPct val="115000"/>
                        </a:lnSpc>
                        <a:spcBef>
                          <a:spcPts val="0"/>
                        </a:spcBef>
                        <a:spcAft>
                          <a:spcPts val="1000"/>
                        </a:spcAft>
                      </a:pPr>
                      <a:r>
                        <a:rPr lang="en-US" sz="1100">
                          <a:effectLst/>
                        </a:rPr>
                        <a:t>Mr. Andy</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Warriner</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Department of Criminal Justice Services</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265080"/>
                  </a:ext>
                </a:extLst>
              </a:tr>
              <a:tr h="314960">
                <a:tc>
                  <a:txBody>
                    <a:bodyPr/>
                    <a:lstStyle/>
                    <a:p>
                      <a:pPr marL="0" marR="0">
                        <a:lnSpc>
                          <a:spcPct val="115000"/>
                        </a:lnSpc>
                        <a:spcBef>
                          <a:spcPts val="0"/>
                        </a:spcBef>
                        <a:spcAft>
                          <a:spcPts val="1000"/>
                        </a:spcAft>
                      </a:pPr>
                      <a:r>
                        <a:rPr lang="en-US" sz="1100">
                          <a:effectLst/>
                        </a:rPr>
                        <a:t>Ms. Leslie </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Weisman</a:t>
                      </a:r>
                      <a:endParaRPr lang="en-US"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dirty="0">
                          <a:effectLst/>
                        </a:rPr>
                        <a:t>Arlington CSB</a:t>
                      </a:r>
                      <a:endParaRPr lang="en-US" sz="11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2311883"/>
                  </a:ext>
                </a:extLst>
              </a:tr>
            </a:tbl>
          </a:graphicData>
        </a:graphic>
      </p:graphicFrame>
      <p:sp>
        <p:nvSpPr>
          <p:cNvPr id="5" name="Rectangle 1"/>
          <p:cNvSpPr>
            <a:spLocks noChangeArrowheads="1"/>
          </p:cNvSpPr>
          <p:nvPr/>
        </p:nvSpPr>
        <p:spPr bwMode="auto">
          <a:xfrm>
            <a:off x="-152400" y="-76390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3370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duotone>
              <a:schemeClr val="accent1">
                <a:shade val="45000"/>
                <a:satMod val="135000"/>
              </a:schemeClr>
              <a:prstClr val="white"/>
            </a:duotone>
            <a:lum bright="10000"/>
          </a:blip>
          <a:srcRect r="3922"/>
          <a:stretch>
            <a:fillRect/>
          </a:stretch>
        </p:blipFill>
        <p:spPr bwMode="auto">
          <a:xfrm>
            <a:off x="24246" y="1905000"/>
            <a:ext cx="9074860" cy="41148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pPr>
              <a:lnSpc>
                <a:spcPts val="3000"/>
              </a:lnSpc>
            </a:pPr>
            <a:r>
              <a:rPr lang="en-US" dirty="0"/>
              <a:t>What's the Problem?</a:t>
            </a:r>
          </a:p>
        </p:txBody>
      </p:sp>
      <p:sp>
        <p:nvSpPr>
          <p:cNvPr id="3" name="Content Placeholder 2"/>
          <p:cNvSpPr>
            <a:spLocks noGrp="1"/>
          </p:cNvSpPr>
          <p:nvPr>
            <p:ph idx="1"/>
          </p:nvPr>
        </p:nvSpPr>
        <p:spPr>
          <a:xfrm>
            <a:off x="218276" y="1066800"/>
            <a:ext cx="8686800" cy="4953000"/>
          </a:xfrm>
        </p:spPr>
        <p:txBody>
          <a:bodyPr>
            <a:normAutofit fontScale="92500" lnSpcReduction="10000"/>
          </a:bodyPr>
          <a:lstStyle/>
          <a:p>
            <a:pPr marL="0" indent="0">
              <a:buNone/>
            </a:pPr>
            <a:endParaRPr lang="en-US" sz="2000" dirty="0"/>
          </a:p>
          <a:p>
            <a:pPr>
              <a:buFont typeface="Wingdings" panose="05000000000000000000" pitchFamily="2" charset="2"/>
              <a:buChar char="Ø"/>
            </a:pPr>
            <a:r>
              <a:rPr lang="en-US" sz="2000" dirty="0"/>
              <a:t>Individuals living with serious mental illness and co-occurring disorders are at greater risk for being incarcerated and often remain incarcerated for longer periods of time. </a:t>
            </a:r>
          </a:p>
          <a:p>
            <a:pPr marL="0" indent="0">
              <a:buNone/>
            </a:pPr>
            <a:endParaRPr lang="en-US" sz="2000" dirty="0"/>
          </a:p>
          <a:p>
            <a:pPr>
              <a:buFont typeface="Wingdings" panose="05000000000000000000" pitchFamily="2" charset="2"/>
              <a:buChar char="Ø"/>
            </a:pPr>
            <a:r>
              <a:rPr lang="en-US" sz="2000" dirty="0"/>
              <a:t>The GAINS Center estimates approximately 1.1 million persons with serious mental illness are admitted annually to U.S. jails → Among these admissions, 72% also meet criteria for co-occurring  substance use disorder.</a:t>
            </a:r>
          </a:p>
          <a:p>
            <a:pPr marL="0" indent="0">
              <a:buNone/>
            </a:pPr>
            <a:endParaRPr lang="en-US" sz="2000" dirty="0"/>
          </a:p>
          <a:p>
            <a:pPr>
              <a:buFont typeface="Wingdings" panose="05000000000000000000" pitchFamily="2" charset="2"/>
              <a:buChar char="Ø"/>
            </a:pPr>
            <a:r>
              <a:rPr lang="en-US" sz="2000" dirty="0"/>
              <a:t>Per the 2018 Mental Illness in Virginia’s Jails report, 34.48% (2,395) of females and 16.74% (5,457) of males were reported as having a mental illness. Of the total general population count </a:t>
            </a:r>
            <a:r>
              <a:rPr lang="en-US" sz="2000" b="1" dirty="0"/>
              <a:t>19.84% (7,852) </a:t>
            </a:r>
            <a:r>
              <a:rPr lang="en-US" sz="2000" dirty="0"/>
              <a:t>were known or suspected to be mentally ill.  </a:t>
            </a:r>
          </a:p>
          <a:p>
            <a:pPr>
              <a:buFont typeface="Wingdings" panose="05000000000000000000" pitchFamily="2" charset="2"/>
              <a:buChar char="Ø"/>
            </a:pPr>
            <a:endParaRPr lang="en-US" sz="2000" dirty="0"/>
          </a:p>
          <a:p>
            <a:pPr>
              <a:buFont typeface="Wingdings" panose="05000000000000000000" pitchFamily="2" charset="2"/>
              <a:buChar char="Ø"/>
            </a:pPr>
            <a:r>
              <a:rPr lang="en-US" sz="2000" dirty="0"/>
              <a:t>The over-representation of individuals with behavioral health disorders in prisons and jails is  </a:t>
            </a:r>
            <a:r>
              <a:rPr lang="en-US" sz="2000" i="1" dirty="0"/>
              <a:t>multi-faceted</a:t>
            </a:r>
            <a:r>
              <a:rPr lang="en-US" sz="2000" dirty="0"/>
              <a:t> and </a:t>
            </a:r>
            <a:r>
              <a:rPr lang="en-US" sz="2000" i="1" dirty="0"/>
              <a:t>complex</a:t>
            </a:r>
            <a:r>
              <a:rPr lang="en-US" sz="2000" dirty="0"/>
              <a:t>. Stigma, discrimination, flaws across multiple systems, and barriers to care each contribute and exacerbate the problem. </a:t>
            </a:r>
          </a:p>
          <a:p>
            <a:pPr>
              <a:buFont typeface="Wingdings" panose="05000000000000000000" pitchFamily="2" charset="2"/>
              <a:buChar char="Ø"/>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duotone>
              <a:schemeClr val="accent1">
                <a:shade val="45000"/>
                <a:satMod val="135000"/>
              </a:schemeClr>
              <a:prstClr val="white"/>
            </a:duotone>
            <a:lum bright="10000"/>
          </a:blip>
          <a:srcRect r="3922"/>
          <a:stretch>
            <a:fillRect/>
          </a:stretch>
        </p:blipFill>
        <p:spPr bwMode="auto">
          <a:xfrm>
            <a:off x="24246" y="1905000"/>
            <a:ext cx="9074860" cy="41148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pPr>
              <a:lnSpc>
                <a:spcPts val="3000"/>
              </a:lnSpc>
            </a:pPr>
            <a:r>
              <a:rPr lang="en-US" dirty="0"/>
              <a:t>The Problem, Continued..</a:t>
            </a:r>
          </a:p>
        </p:txBody>
      </p:sp>
      <p:sp>
        <p:nvSpPr>
          <p:cNvPr id="3" name="Content Placeholder 2"/>
          <p:cNvSpPr>
            <a:spLocks noGrp="1"/>
          </p:cNvSpPr>
          <p:nvPr>
            <p:ph idx="1"/>
          </p:nvPr>
        </p:nvSpPr>
        <p:spPr>
          <a:xfrm>
            <a:off x="152400" y="1066800"/>
            <a:ext cx="8686800" cy="5029200"/>
          </a:xfrm>
        </p:spPr>
        <p:txBody>
          <a:bodyPr>
            <a:normAutofit/>
          </a:bodyPr>
          <a:lstStyle/>
          <a:p>
            <a:pPr>
              <a:buFont typeface="Wingdings" panose="05000000000000000000" pitchFamily="2" charset="2"/>
              <a:buChar char="Ø"/>
            </a:pPr>
            <a:r>
              <a:rPr lang="en-US" sz="1800" dirty="0"/>
              <a:t>Multiple efforts have been made to</a:t>
            </a:r>
            <a:r>
              <a:rPr lang="en-US" sz="1800" i="1" dirty="0"/>
              <a:t> </a:t>
            </a:r>
            <a:r>
              <a:rPr lang="en-US" sz="1800" dirty="0"/>
              <a:t>reduce the number of individuals with behavioral health disorders from the criminal justice system and better respond to their needs.</a:t>
            </a:r>
          </a:p>
          <a:p>
            <a:pPr marL="0" indent="0">
              <a:buNone/>
            </a:pPr>
            <a:endParaRPr lang="en-US" sz="1800" dirty="0"/>
          </a:p>
          <a:p>
            <a:pPr>
              <a:buFont typeface="Wingdings" panose="05000000000000000000" pitchFamily="2" charset="2"/>
              <a:buChar char="Ø"/>
            </a:pPr>
            <a:r>
              <a:rPr lang="en-US" sz="1800" dirty="0"/>
              <a:t>Some of those efforts include:</a:t>
            </a:r>
          </a:p>
          <a:p>
            <a:pPr lvl="2">
              <a:buFont typeface="Wingdings" panose="05000000000000000000" pitchFamily="2" charset="2"/>
              <a:buChar char="v"/>
            </a:pPr>
            <a:r>
              <a:rPr lang="en-US" sz="1800" dirty="0"/>
              <a:t>Statewide CIT programs and CIT Assessment Sites</a:t>
            </a:r>
          </a:p>
          <a:p>
            <a:pPr lvl="2">
              <a:buFont typeface="Wingdings" panose="05000000000000000000" pitchFamily="2" charset="2"/>
              <a:buChar char="v"/>
            </a:pPr>
            <a:r>
              <a:rPr lang="en-US" sz="1800" dirty="0"/>
              <a:t>Mental Health Dockets and Jail Diversion Programs</a:t>
            </a:r>
          </a:p>
          <a:p>
            <a:pPr lvl="2">
              <a:buFont typeface="Wingdings" panose="05000000000000000000" pitchFamily="2" charset="2"/>
              <a:buChar char="v"/>
            </a:pPr>
            <a:r>
              <a:rPr lang="en-US" sz="1800" dirty="0"/>
              <a:t>Mandatory universal behavioral health screening in all jails</a:t>
            </a:r>
          </a:p>
          <a:p>
            <a:pPr lvl="2">
              <a:buFont typeface="Wingdings" panose="05000000000000000000" pitchFamily="2" charset="2"/>
              <a:buChar char="v"/>
            </a:pPr>
            <a:r>
              <a:rPr lang="en-US" sz="1800" dirty="0"/>
              <a:t>Jail based behavioral heath pilot programs, and</a:t>
            </a:r>
          </a:p>
          <a:p>
            <a:pPr lvl="2">
              <a:buFont typeface="Wingdings" panose="05000000000000000000" pitchFamily="2" charset="2"/>
              <a:buChar char="v"/>
            </a:pPr>
            <a:r>
              <a:rPr lang="en-US" sz="1800" dirty="0"/>
              <a:t>Forensic discharge planning  services and supports</a:t>
            </a:r>
          </a:p>
          <a:p>
            <a:pPr marL="114300" indent="0">
              <a:buNone/>
            </a:pPr>
            <a:r>
              <a:rPr lang="en-US" dirty="0"/>
              <a:t> </a:t>
            </a:r>
          </a:p>
          <a:p>
            <a:pPr marL="114300" indent="0" algn="ctr">
              <a:buNone/>
            </a:pPr>
            <a:r>
              <a:rPr lang="en-US" dirty="0"/>
              <a:t>Despite these efforts, individuals with behavioral health disorders continue to be incarcerated in Virginia’s local and regional jails at rates higher than expected. </a:t>
            </a:r>
          </a:p>
        </p:txBody>
      </p:sp>
    </p:spTree>
    <p:extLst>
      <p:ext uri="{BB962C8B-B14F-4D97-AF65-F5344CB8AC3E}">
        <p14:creationId xmlns:p14="http://schemas.microsoft.com/office/powerpoint/2010/main" val="179582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Mental Health Standards?</a:t>
            </a:r>
          </a:p>
        </p:txBody>
      </p:sp>
      <p:sp>
        <p:nvSpPr>
          <p:cNvPr id="3" name="Content Placeholder 2"/>
          <p:cNvSpPr>
            <a:spLocks noGrp="1"/>
          </p:cNvSpPr>
          <p:nvPr>
            <p:ph idx="1"/>
          </p:nvPr>
        </p:nvSpPr>
        <p:spPr>
          <a:xfrm>
            <a:off x="76200" y="914400"/>
            <a:ext cx="9067800" cy="5334000"/>
          </a:xfrm>
        </p:spPr>
        <p:txBody>
          <a:bodyPr>
            <a:normAutofit/>
          </a:bodyPr>
          <a:lstStyle/>
          <a:p>
            <a:endParaRPr lang="en-US" dirty="0"/>
          </a:p>
          <a:p>
            <a:endParaRPr lang="en-US" dirty="0"/>
          </a:p>
          <a:p>
            <a:endParaRPr lang="en-US" dirty="0"/>
          </a:p>
          <a:p>
            <a:endParaRPr lang="en-US" dirty="0"/>
          </a:p>
        </p:txBody>
      </p:sp>
      <p:sp>
        <p:nvSpPr>
          <p:cNvPr id="12" name="Content Placeholder 2"/>
          <p:cNvSpPr txBox="1">
            <a:spLocks/>
          </p:cNvSpPr>
          <p:nvPr/>
        </p:nvSpPr>
        <p:spPr>
          <a:xfrm>
            <a:off x="152400" y="990600"/>
            <a:ext cx="8686800" cy="4724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800" dirty="0"/>
              <a:t>Comprehensive minimum standards for mental health care do not currently exist for Virginia’s local and regional jails. </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The Virginia Board of Corrections (BOC) requires local and regional jails to adhere to 43 life, health, and safety standards. 11 relate directly or indirectly to incarcerated individuals with behavioral health needs. </a:t>
            </a:r>
          </a:p>
          <a:p>
            <a:pPr marL="0" indent="0">
              <a:buNone/>
            </a:pPr>
            <a:endParaRPr lang="en-US" sz="1800" dirty="0"/>
          </a:p>
          <a:p>
            <a:pPr>
              <a:buFont typeface="Wingdings" panose="05000000000000000000" pitchFamily="2" charset="2"/>
              <a:buChar char="Ø"/>
            </a:pPr>
            <a:r>
              <a:rPr lang="en-US" sz="1800" dirty="0"/>
              <a:t>Out of 58 local and regional jails, 11 are accredited by the American Correctional Association (ACA) and approximately 5 of those are also accredited by the National Commission on Correctional Health Care (NCCHC). </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There has been growing interest across all three branches of Virginia government in the quality of behavioral healthcare being provided in Virginia jails.  There have been numerous report, work groups, etc. focused on this topic. </a:t>
            </a:r>
          </a:p>
          <a:p>
            <a:pPr marL="0" indent="0">
              <a:buNone/>
            </a:pPr>
            <a:endParaRPr lang="en-US" sz="1800" dirty="0"/>
          </a:p>
          <a:p>
            <a:pPr>
              <a:buFont typeface="Wingdings" panose="05000000000000000000" pitchFamily="2" charset="2"/>
              <a:buChar char="Ø"/>
            </a:pPr>
            <a:r>
              <a:rPr lang="en-US" sz="1800" dirty="0"/>
              <a:t>As a result, In 2018 DBHDS convened a multi-disciplinary workgroup to identify minimum standards which were published in a report in August 2018.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Developing The Standards</a:t>
            </a:r>
          </a:p>
        </p:txBody>
      </p:sp>
      <p:sp>
        <p:nvSpPr>
          <p:cNvPr id="3" name="Content Placeholder 2"/>
          <p:cNvSpPr>
            <a:spLocks noGrp="1"/>
          </p:cNvSpPr>
          <p:nvPr>
            <p:ph idx="1"/>
          </p:nvPr>
        </p:nvSpPr>
        <p:spPr>
          <a:xfrm>
            <a:off x="228600" y="1066800"/>
            <a:ext cx="8468436" cy="5029200"/>
          </a:xfrm>
        </p:spPr>
        <p:txBody>
          <a:bodyPr>
            <a:normAutofit fontScale="85000" lnSpcReduction="10000"/>
          </a:bodyPr>
          <a:lstStyle/>
          <a:p>
            <a:pPr>
              <a:buFont typeface="Wingdings" panose="05000000000000000000" pitchFamily="2" charset="2"/>
              <a:buChar char="Ø"/>
            </a:pPr>
            <a:r>
              <a:rPr lang="en-US" sz="1800" dirty="0"/>
              <a:t>The original MH Standards workgroup met multiple times in the Spring of 2018. Members included multiple sheriffs, jail administrators, CSB representatives, advocacy groups, VADOC, DCJS, the state compensation board and others. </a:t>
            </a:r>
          </a:p>
          <a:p>
            <a:pPr marL="0" indent="0">
              <a:buNone/>
            </a:pPr>
            <a:endParaRPr lang="en-US" sz="1800" dirty="0"/>
          </a:p>
          <a:p>
            <a:pPr>
              <a:buFont typeface="Wingdings" panose="05000000000000000000" pitchFamily="2" charset="2"/>
              <a:buChar char="Ø"/>
            </a:pPr>
            <a:r>
              <a:rPr lang="en-US" sz="1800" b="1" dirty="0"/>
              <a:t>14 Minimum Standards  </a:t>
            </a:r>
            <a:r>
              <a:rPr lang="en-US" sz="1800" dirty="0"/>
              <a:t>and compliance indicators developed by the National Commission on Correctional Health Care (NCCHC) were reviewed and adapted for Virginia. Challenges and opportunities were discussed and a final report documenting the process and the standards was published. The report can be accessed on the State Compensation Board’s Website.</a:t>
            </a:r>
          </a:p>
          <a:p>
            <a:pPr marL="0" indent="0">
              <a:buNone/>
            </a:pPr>
            <a:endParaRPr lang="en-US" sz="1800" dirty="0"/>
          </a:p>
          <a:p>
            <a:pPr>
              <a:buFont typeface="Wingdings" panose="05000000000000000000" pitchFamily="2" charset="2"/>
              <a:buChar char="Ø"/>
            </a:pPr>
            <a:r>
              <a:rPr lang="en-US" sz="1800" dirty="0"/>
              <a:t>Shortly thereafter, during the </a:t>
            </a:r>
            <a:r>
              <a:rPr lang="en-US" sz="1800" b="1" dirty="0"/>
              <a:t>2019 GA Session </a:t>
            </a:r>
            <a:r>
              <a:rPr lang="en-US" sz="1800" dirty="0"/>
              <a:t>three bills were introduced and passed (HB 1942, HB1918/SB 1598) requiring the Board of Corrections (BOC) to establish minimum standards for health care services, including behavioral healthcare in local and regional jails.</a:t>
            </a:r>
          </a:p>
          <a:p>
            <a:pPr marL="0" indent="0">
              <a:buNone/>
            </a:pPr>
            <a:endParaRPr lang="en-US" sz="1800" dirty="0"/>
          </a:p>
          <a:p>
            <a:pPr>
              <a:buFont typeface="Wingdings" panose="05000000000000000000" pitchFamily="2" charset="2"/>
              <a:buChar char="Ø"/>
            </a:pPr>
            <a:r>
              <a:rPr lang="en-US" sz="1800" dirty="0"/>
              <a:t>DBHDS was directed to advise the Board of Corrections on such standards to ensure they followed best practices for behavioral health care, in response a second Workgroup was established. </a:t>
            </a:r>
          </a:p>
          <a:p>
            <a:pPr marL="0" indent="0">
              <a:buNone/>
            </a:pPr>
            <a:endParaRPr lang="en-US" sz="1800" dirty="0"/>
          </a:p>
          <a:p>
            <a:pPr>
              <a:buFont typeface="Wingdings" panose="05000000000000000000" pitchFamily="2" charset="2"/>
              <a:buChar char="Ø"/>
            </a:pPr>
            <a:r>
              <a:rPr lang="en-US" sz="1800" dirty="0"/>
              <a:t>Standards developed by DBHDS in 2018 were focused exclusively on mental health but legislation requires establishment of standards for behavioral healthcare so workgroup is incorporation SUD standards</a:t>
            </a:r>
          </a:p>
          <a:p>
            <a:pPr>
              <a:buFont typeface="Wingdings" panose="05000000000000000000" pitchFamily="2" charset="2"/>
              <a:buChar char="Ø"/>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are we Now?</a:t>
            </a:r>
          </a:p>
        </p:txBody>
      </p:sp>
      <p:sp>
        <p:nvSpPr>
          <p:cNvPr id="3" name="Content Placeholder 2"/>
          <p:cNvSpPr>
            <a:spLocks noGrp="1"/>
          </p:cNvSpPr>
          <p:nvPr>
            <p:ph idx="1"/>
          </p:nvPr>
        </p:nvSpPr>
        <p:spPr>
          <a:xfrm>
            <a:off x="152400" y="1143000"/>
            <a:ext cx="8686800" cy="5105400"/>
          </a:xfrm>
        </p:spPr>
        <p:txBody>
          <a:bodyPr>
            <a:normAutofit/>
          </a:bodyPr>
          <a:lstStyle/>
          <a:p>
            <a:pPr>
              <a:buFont typeface="Wingdings" panose="05000000000000000000" pitchFamily="2" charset="2"/>
              <a:buChar char="Ø"/>
            </a:pPr>
            <a:endParaRPr lang="en-US" sz="1800" dirty="0"/>
          </a:p>
          <a:p>
            <a:pPr>
              <a:buFont typeface="Wingdings" panose="05000000000000000000" pitchFamily="2" charset="2"/>
              <a:buChar char="Ø"/>
            </a:pPr>
            <a:endParaRPr lang="en-US" sz="1800" dirty="0"/>
          </a:p>
          <a:p>
            <a:pPr>
              <a:buFont typeface="Wingdings" panose="05000000000000000000" pitchFamily="2" charset="2"/>
              <a:buChar char="Ø"/>
            </a:pPr>
            <a:endParaRPr lang="en-US" sz="1800" dirty="0"/>
          </a:p>
        </p:txBody>
      </p:sp>
      <p:sp>
        <p:nvSpPr>
          <p:cNvPr id="4" name="Content Placeholder 2"/>
          <p:cNvSpPr txBox="1">
            <a:spLocks/>
          </p:cNvSpPr>
          <p:nvPr/>
        </p:nvSpPr>
        <p:spPr>
          <a:xfrm>
            <a:off x="304800" y="1295400"/>
            <a:ext cx="8392236" cy="495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800" dirty="0"/>
              <a:t>On April 29</a:t>
            </a:r>
            <a:r>
              <a:rPr lang="en-US" sz="1800" baseline="30000" dirty="0"/>
              <a:t>th</a:t>
            </a:r>
            <a:r>
              <a:rPr lang="en-US" sz="1800" dirty="0"/>
              <a:t> 2019 the original workgroup reconvened with a few additional members to review the 2019 legislation, the role of the advisory group, the timeline, and the plan moving forward. Meetings were scheduled through August 2019 with an overall goal to finalize a list of comprehensive minimum standards to present to the Board of Corrections for consideration.</a:t>
            </a:r>
          </a:p>
          <a:p>
            <a:pPr marL="0" indent="0">
              <a:buNone/>
            </a:pPr>
            <a:endParaRPr lang="en-US" sz="1800" dirty="0"/>
          </a:p>
          <a:p>
            <a:pPr>
              <a:buFont typeface="Wingdings" panose="05000000000000000000" pitchFamily="2" charset="2"/>
              <a:buChar char="Ø"/>
            </a:pPr>
            <a:r>
              <a:rPr lang="en-US" sz="1800" dirty="0"/>
              <a:t>The work of the advisory group includes a systematic review of the standards, an analysis of the fiscal impact and resources necessary to implement the standards, and to provide a summary of  information to the Board of Corrections to include in their final report due to the Governor by October 2019.</a:t>
            </a:r>
          </a:p>
          <a:p>
            <a:pPr marL="0" indent="0">
              <a:buNone/>
            </a:pPr>
            <a:endParaRPr lang="en-US" sz="1800" dirty="0"/>
          </a:p>
          <a:p>
            <a:pPr>
              <a:buFont typeface="Wingdings" panose="05000000000000000000" pitchFamily="2" charset="2"/>
              <a:buChar char="Ø"/>
            </a:pPr>
            <a:r>
              <a:rPr lang="en-US" sz="1800" dirty="0"/>
              <a:t>DBHDS’s Office of Forensic Services provide staff to the advisory group and are in the process of crafting a self assessment to be completed by jails as to if they are meeting the standards (should they be adopted) and if not the resources needed in order to meet the standards.</a:t>
            </a:r>
          </a:p>
          <a:p>
            <a:pPr>
              <a:buFont typeface="Wingdings" panose="05000000000000000000" pitchFamily="2" charset="2"/>
              <a:buChar char="Ø"/>
            </a:pPr>
            <a:r>
              <a:rPr lang="en-US" sz="1800" dirty="0"/>
              <a:t>The results of self-assessment will help inform the fiscal impact of adopting the standards.</a:t>
            </a:r>
          </a:p>
        </p:txBody>
      </p:sp>
    </p:spTree>
    <p:extLst>
      <p:ext uri="{BB962C8B-B14F-4D97-AF65-F5344CB8AC3E}">
        <p14:creationId xmlns:p14="http://schemas.microsoft.com/office/powerpoint/2010/main" val="11737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lstStyle/>
          <a:p>
            <a:pPr marL="0" indent="0">
              <a:buNone/>
            </a:pPr>
            <a:r>
              <a:rPr lang="en-US" sz="2400" b="1" dirty="0"/>
              <a:t>Standard #1: ACCESS TO CARE </a:t>
            </a:r>
            <a:endParaRPr lang="en-US" sz="2400" dirty="0"/>
          </a:p>
          <a:p>
            <a:pPr>
              <a:buFont typeface="Wingdings" panose="05000000000000000000" pitchFamily="2" charset="2"/>
              <a:buChar char="Ø"/>
            </a:pPr>
            <a:r>
              <a:rPr lang="en-US" sz="2400" dirty="0"/>
              <a:t>Inmates have access to care to meet their mental health needs (or conditions) as listed in the minimal health standards for jails.</a:t>
            </a:r>
          </a:p>
          <a:p>
            <a:pPr marL="0" indent="0">
              <a:buNone/>
            </a:pPr>
            <a:endParaRPr lang="en-US" sz="2400" b="1" dirty="0"/>
          </a:p>
          <a:p>
            <a:pPr marL="0" indent="0">
              <a:buNone/>
            </a:pPr>
            <a:r>
              <a:rPr lang="en-US" sz="2400" b="1" dirty="0"/>
              <a:t>Standard #2: POLICIES AND PROCEDURES</a:t>
            </a:r>
            <a:endParaRPr lang="en-US" sz="2400" dirty="0"/>
          </a:p>
          <a:p>
            <a:pPr>
              <a:buFont typeface="Wingdings" panose="05000000000000000000" pitchFamily="2" charset="2"/>
              <a:buChar char="Ø"/>
            </a:pPr>
            <a:r>
              <a:rPr lang="en-US" sz="2400" dirty="0"/>
              <a:t>The facility has a manual or compilation of policies and defined procedures regarding mental health care services which may be part of larger health care manual.   Note: Private contractors must adhere to, and remain in compliance with the standards set forth for local/regional jails.</a:t>
            </a:r>
          </a:p>
          <a:p>
            <a:endParaRPr lang="en-US" dirty="0"/>
          </a:p>
        </p:txBody>
      </p:sp>
    </p:spTree>
    <p:extLst>
      <p:ext uri="{BB962C8B-B14F-4D97-AF65-F5344CB8AC3E}">
        <p14:creationId xmlns:p14="http://schemas.microsoft.com/office/powerpoint/2010/main" val="673394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Standard #3: COMMUNICATION OF PATIENTS NEEDS </a:t>
            </a:r>
            <a:endParaRPr lang="en-US" dirty="0"/>
          </a:p>
          <a:p>
            <a:pPr>
              <a:buFont typeface="Wingdings" panose="05000000000000000000" pitchFamily="2" charset="2"/>
              <a:buChar char="Ø"/>
            </a:pPr>
            <a:r>
              <a:rPr lang="en-US" dirty="0"/>
              <a:t>Communication occurs between the facility administration and treating mental health care professionals regarding inmates’ significant mental health needs that must be considered in classification decisions in order to preserve the health and safety of that inmate, other inmates, or safety of the institution/staff.  Communication is bi-directional and occurs on a regular basis either through planned meetings or impromptu meetings as the need arises.</a:t>
            </a:r>
          </a:p>
          <a:p>
            <a:pPr marL="0" indent="0">
              <a:buNone/>
            </a:pPr>
            <a:endParaRPr lang="en-US" dirty="0"/>
          </a:p>
          <a:p>
            <a:pPr marL="0" indent="0">
              <a:buNone/>
            </a:pPr>
            <a:r>
              <a:rPr lang="en-US" b="1" dirty="0"/>
              <a:t>Standard #4:  MENTAL HEALTH TRAINING FOR CORRECTIONAL OFFICERS </a:t>
            </a:r>
            <a:endParaRPr lang="en-US" dirty="0"/>
          </a:p>
          <a:p>
            <a:pPr>
              <a:buFont typeface="Wingdings" panose="05000000000000000000" pitchFamily="2" charset="2"/>
              <a:buChar char="Ø"/>
            </a:pPr>
            <a:r>
              <a:rPr lang="en-US" dirty="0"/>
              <a:t>A training program established or approved by the responsible health authority in cooperation with the facility administration guides the mental health related training of all correctional officers who work with inmates. </a:t>
            </a:r>
          </a:p>
          <a:p>
            <a:endParaRPr lang="en-US" dirty="0"/>
          </a:p>
        </p:txBody>
      </p:sp>
    </p:spTree>
    <p:extLst>
      <p:ext uri="{BB962C8B-B14F-4D97-AF65-F5344CB8AC3E}">
        <p14:creationId xmlns:p14="http://schemas.microsoft.com/office/powerpoint/2010/main" val="88355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Standards-DRAFT</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Standard #5: MEDICATION SERVICES </a:t>
            </a:r>
            <a:endParaRPr lang="en-US" dirty="0"/>
          </a:p>
          <a:p>
            <a:pPr>
              <a:buFont typeface="Wingdings" panose="05000000000000000000" pitchFamily="2" charset="2"/>
              <a:buChar char="Ø"/>
            </a:pPr>
            <a:r>
              <a:rPr lang="en-US" dirty="0"/>
              <a:t>Medication services are clinically appropriate and provided in a timely, safe and sufficient manner, with appropriate review and medication assessment to  occur within 48 hours-unless there is data/evidence to suggest a more timely intervention is needed). The evaluation of the situation will be conducted by either by nurse, PA, etc. to develop a medication plan which could include referral to a physician and prescriptions (as indicated).  </a:t>
            </a:r>
          </a:p>
          <a:p>
            <a:pPr marL="0" indent="0">
              <a:buNone/>
            </a:pPr>
            <a:endParaRPr lang="en-US" dirty="0"/>
          </a:p>
          <a:p>
            <a:pPr marL="0" indent="0">
              <a:buNone/>
            </a:pPr>
            <a:r>
              <a:rPr lang="en-US" b="1" dirty="0"/>
              <a:t>Standard #6: MENTAL HEALTH SCREENING</a:t>
            </a:r>
            <a:endParaRPr lang="en-US" dirty="0"/>
          </a:p>
          <a:p>
            <a:pPr>
              <a:buFont typeface="Wingdings" panose="05000000000000000000" pitchFamily="2" charset="2"/>
              <a:buChar char="Ø"/>
            </a:pPr>
            <a:r>
              <a:rPr lang="en-US" dirty="0"/>
              <a:t>Mental health screening is performed on all inmates on arrival at the intake facility to ensure that emergent and urgent mental health needs are met. </a:t>
            </a:r>
          </a:p>
          <a:p>
            <a:endParaRPr lang="en-US" dirty="0"/>
          </a:p>
        </p:txBody>
      </p:sp>
    </p:spTree>
    <p:extLst>
      <p:ext uri="{BB962C8B-B14F-4D97-AF65-F5344CB8AC3E}">
        <p14:creationId xmlns:p14="http://schemas.microsoft.com/office/powerpoint/2010/main" val="1678423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2" ma:contentTypeDescription="Create a new document." ma:contentTypeScope="" ma:versionID="d8b926ad194a2108c686c1b82abde0c1">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9ccf4fdd61183f9e1199f1bf68cdb261"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BEF734-99C5-48C3-A52B-38BDD10F467D}">
  <ds:schemaRefs>
    <ds:schemaRef ds:uri="http://schemas.microsoft.com/sharepoint/v3/contenttype/forms"/>
  </ds:schemaRefs>
</ds:datastoreItem>
</file>

<file path=customXml/itemProps2.xml><?xml version="1.0" encoding="utf-8"?>
<ds:datastoreItem xmlns:ds="http://schemas.openxmlformats.org/officeDocument/2006/customXml" ds:itemID="{087FE670-90F1-4656-BDF7-3C40B90C0774}">
  <ds:schemaRefs>
    <ds:schemaRef ds:uri="http://schemas.microsoft.com/office/2006/documentManagement/types"/>
    <ds:schemaRef ds:uri="http://schemas.microsoft.com/office/infopath/2007/PartnerControls"/>
    <ds:schemaRef ds:uri="c3461887-45b7-46c4-948b-7a5b0ac7d0a9"/>
    <ds:schemaRef ds:uri="http://purl.org/dc/elements/1.1/"/>
    <ds:schemaRef ds:uri="http://schemas.microsoft.com/office/2006/metadata/properties"/>
    <ds:schemaRef ds:uri="http://purl.org/dc/terms/"/>
    <ds:schemaRef ds:uri="http://schemas.openxmlformats.org/package/2006/metadata/core-properties"/>
    <ds:schemaRef ds:uri="4e6c2383-b53d-41b7-9776-0e32d66c77e2"/>
    <ds:schemaRef ds:uri="http://www.w3.org/XML/1998/namespace"/>
    <ds:schemaRef ds:uri="http://purl.org/dc/dcmitype/"/>
  </ds:schemaRefs>
</ds:datastoreItem>
</file>

<file path=customXml/itemProps3.xml><?xml version="1.0" encoding="utf-8"?>
<ds:datastoreItem xmlns:ds="http://schemas.openxmlformats.org/officeDocument/2006/customXml" ds:itemID="{42CE6C17-51AA-4E0B-B3D7-200AEF3D4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61887-45b7-46c4-948b-7a5b0ac7d0a9"/>
    <ds:schemaRef ds:uri="4e6c2383-b53d-41b7-9776-0e32d66c77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6394</TotalTime>
  <Words>1701</Words>
  <Application>Microsoft Office PowerPoint</Application>
  <PresentationFormat>On-screen Show (4:3)</PresentationFormat>
  <Paragraphs>209</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What's the Problem?</vt:lpstr>
      <vt:lpstr>The Problem, Continued..</vt:lpstr>
      <vt:lpstr>Why Mental Health Standards?</vt:lpstr>
      <vt:lpstr>Developing The Standards</vt:lpstr>
      <vt:lpstr>Where are we Now?</vt:lpstr>
      <vt:lpstr>The Standards-DRAFT</vt:lpstr>
      <vt:lpstr>The Standards-DRAFT</vt:lpstr>
      <vt:lpstr>The Standards-DRAFT</vt:lpstr>
      <vt:lpstr>The Standards-DRAFT</vt:lpstr>
      <vt:lpstr>The Standards-DRAFT</vt:lpstr>
      <vt:lpstr>The Standards-DRAFT</vt:lpstr>
      <vt:lpstr>The Standards-DRAFT</vt:lpstr>
      <vt:lpstr>Advisory Group Members</vt:lpstr>
      <vt:lpstr>Advisory Group Members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wtg77908</dc:creator>
  <cp:lastModifiedBy>Janet Areson</cp:lastModifiedBy>
  <cp:revision>539</cp:revision>
  <cp:lastPrinted>2019-07-12T19:25:20Z</cp:lastPrinted>
  <dcterms:created xsi:type="dcterms:W3CDTF">2014-08-23T13:13:25Z</dcterms:created>
  <dcterms:modified xsi:type="dcterms:W3CDTF">2019-07-19T16:06:06Z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