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17"/>
  </p:notesMasterIdLst>
  <p:handoutMasterIdLst>
    <p:handoutMasterId r:id="rId18"/>
  </p:handoutMasterIdLst>
  <p:sldIdLst>
    <p:sldId id="256" r:id="rId5"/>
    <p:sldId id="377" r:id="rId6"/>
    <p:sldId id="360" r:id="rId7"/>
    <p:sldId id="363" r:id="rId8"/>
    <p:sldId id="378" r:id="rId9"/>
    <p:sldId id="313" r:id="rId10"/>
    <p:sldId id="338" r:id="rId11"/>
    <p:sldId id="379" r:id="rId12"/>
    <p:sldId id="376" r:id="rId13"/>
    <p:sldId id="380" r:id="rId14"/>
    <p:sldId id="344" r:id="rId15"/>
    <p:sldId id="278" r:id="rId1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7" autoAdjust="0"/>
    <p:restoredTop sz="94660"/>
  </p:normalViewPr>
  <p:slideViewPr>
    <p:cSldViewPr snapToGrid="0">
      <p:cViewPr varScale="1">
        <p:scale>
          <a:sx n="62" d="100"/>
          <a:sy n="62" d="100"/>
        </p:scale>
        <p:origin x="78" y="2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837C3AF5-B9CD-420C-983B-6E0C5FE6BE5D}" type="datetimeFigureOut">
              <a:rPr lang="en-US" smtClean="0"/>
              <a:t>7/19/2019</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EE2DACF2-A83C-4C05-9730-AD5CAFA3D759}" type="slidenum">
              <a:rPr lang="en-US" smtClean="0"/>
              <a:t>‹#›</a:t>
            </a:fld>
            <a:endParaRPr lang="en-US" dirty="0"/>
          </a:p>
        </p:txBody>
      </p:sp>
    </p:spTree>
    <p:extLst>
      <p:ext uri="{BB962C8B-B14F-4D97-AF65-F5344CB8AC3E}">
        <p14:creationId xmlns:p14="http://schemas.microsoft.com/office/powerpoint/2010/main" val="38092841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C7CE7FF6-B3F1-4C33-8812-07FE201CA08B}" type="datetimeFigureOut">
              <a:rPr lang="en-US" smtClean="0"/>
              <a:t>7/19/2019</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D3588E66-BE6F-4640-AF45-75F014DA5479}" type="slidenum">
              <a:rPr lang="en-US" smtClean="0"/>
              <a:t>‹#›</a:t>
            </a:fld>
            <a:endParaRPr lang="en-US" dirty="0"/>
          </a:p>
        </p:txBody>
      </p:sp>
    </p:spTree>
    <p:extLst>
      <p:ext uri="{BB962C8B-B14F-4D97-AF65-F5344CB8AC3E}">
        <p14:creationId xmlns:p14="http://schemas.microsoft.com/office/powerpoint/2010/main" val="7127486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7/19/2019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7/19/2019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7/19/2019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7/19/2019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7/19/2019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7/19/2019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7/19/2019</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7/19/2019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lis.virginia.gov/cgi-bin/legp604.exe?191+sum+HB1811"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lis.virginia.gov/cgi-bin/legp604.exe?191+sum+SB1764"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1515291"/>
            <a:ext cx="7766936" cy="2535545"/>
          </a:xfrm>
        </p:spPr>
        <p:txBody>
          <a:bodyPr/>
          <a:lstStyle/>
          <a:p>
            <a:r>
              <a:rPr lang="en-US" dirty="0"/>
              <a:t>2019 Hot Topics: </a:t>
            </a:r>
            <a:br>
              <a:rPr lang="en-US" dirty="0"/>
            </a:br>
            <a:r>
              <a:rPr lang="en-US" dirty="0"/>
              <a:t>Virginia Association of </a:t>
            </a:r>
            <a:br>
              <a:rPr lang="en-US" dirty="0"/>
            </a:br>
            <a:r>
              <a:rPr lang="en-US" dirty="0"/>
              <a:t>Chiefs of Police</a:t>
            </a:r>
          </a:p>
        </p:txBody>
      </p:sp>
      <p:sp>
        <p:nvSpPr>
          <p:cNvPr id="3" name="Subtitle 2"/>
          <p:cNvSpPr>
            <a:spLocks noGrp="1"/>
          </p:cNvSpPr>
          <p:nvPr>
            <p:ph type="subTitle" idx="1"/>
          </p:nvPr>
        </p:nvSpPr>
        <p:spPr/>
        <p:txBody>
          <a:bodyPr>
            <a:normAutofit lnSpcReduction="10000"/>
          </a:bodyPr>
          <a:lstStyle/>
          <a:p>
            <a:r>
              <a:rPr lang="en-US" dirty="0"/>
              <a:t>Dana Schrad, VACP/VACLEA Director</a:t>
            </a:r>
          </a:p>
          <a:p>
            <a:r>
              <a:rPr lang="en-US" dirty="0"/>
              <a:t>July 18, 2019</a:t>
            </a:r>
          </a:p>
          <a:p>
            <a:r>
              <a:rPr lang="en-US" dirty="0"/>
              <a:t>Presented to VML Policy Committee</a:t>
            </a:r>
          </a:p>
        </p:txBody>
      </p:sp>
    </p:spTree>
    <p:extLst>
      <p:ext uri="{BB962C8B-B14F-4D97-AF65-F5344CB8AC3E}">
        <p14:creationId xmlns:p14="http://schemas.microsoft.com/office/powerpoint/2010/main" val="41456789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Opioids and Marijuana Reform</a:t>
            </a:r>
          </a:p>
        </p:txBody>
      </p:sp>
      <p:sp>
        <p:nvSpPr>
          <p:cNvPr id="3" name="Content Placeholder 2"/>
          <p:cNvSpPr>
            <a:spLocks noGrp="1"/>
          </p:cNvSpPr>
          <p:nvPr>
            <p:ph idx="1"/>
          </p:nvPr>
        </p:nvSpPr>
        <p:spPr/>
        <p:txBody>
          <a:bodyPr/>
          <a:lstStyle/>
          <a:p>
            <a:r>
              <a:rPr lang="en-US" dirty="0"/>
              <a:t>VACP is participating on Governor’s Opioid Commission</a:t>
            </a:r>
          </a:p>
          <a:p>
            <a:r>
              <a:rPr lang="en-US" dirty="0"/>
              <a:t>Working on a grant with the Department of Behavioral Health and Developmental Services to get more Naloxone to first responders, along with “Revive!” Training on proper use of drug for overdose treatment</a:t>
            </a:r>
          </a:p>
          <a:p>
            <a:r>
              <a:rPr lang="en-US" dirty="0"/>
              <a:t>Key concern for law enforcement is the exposure to Fentanyl when responding to an overdose or on a drug arrest</a:t>
            </a:r>
          </a:p>
          <a:p>
            <a:r>
              <a:rPr lang="en-US" dirty="0"/>
              <a:t>Conflict with needle exchange programs that ask law enforcement NOT to enforce drug possession or drug trafficking laws</a:t>
            </a:r>
          </a:p>
          <a:p>
            <a:r>
              <a:rPr lang="en-US" dirty="0"/>
              <a:t>Marijuana reform efforts have to be approached very conservatively, keeping an eye on the successes and failures of state where marijuana has been decriminalized</a:t>
            </a:r>
          </a:p>
        </p:txBody>
      </p:sp>
    </p:spTree>
    <p:extLst>
      <p:ext uri="{BB962C8B-B14F-4D97-AF65-F5344CB8AC3E}">
        <p14:creationId xmlns:p14="http://schemas.microsoft.com/office/powerpoint/2010/main" val="14067288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 Custody Death Reporting</a:t>
            </a:r>
          </a:p>
        </p:txBody>
      </p:sp>
      <p:sp>
        <p:nvSpPr>
          <p:cNvPr id="3" name="Content Placeholder 2"/>
          <p:cNvSpPr>
            <a:spLocks noGrp="1"/>
          </p:cNvSpPr>
          <p:nvPr>
            <p:ph idx="1"/>
          </p:nvPr>
        </p:nvSpPr>
        <p:spPr>
          <a:xfrm>
            <a:off x="677334" y="1930400"/>
            <a:ext cx="8596668" cy="4381190"/>
          </a:xfrm>
        </p:spPr>
        <p:txBody>
          <a:bodyPr>
            <a:noAutofit/>
          </a:bodyPr>
          <a:lstStyle/>
          <a:p>
            <a:r>
              <a:rPr lang="en-US" sz="2400" dirty="0"/>
              <a:t>US Department of Justice is requiring states to provide data on in-custody deaths (includes jail deaths and police custody deaths)</a:t>
            </a:r>
          </a:p>
          <a:p>
            <a:r>
              <a:rPr lang="en-US" sz="2400" dirty="0"/>
              <a:t>Failure to provide adequate data could impact availability of federal public safety funding (Byrne/JAG grants) to states</a:t>
            </a:r>
          </a:p>
          <a:p>
            <a:r>
              <a:rPr lang="en-US" sz="2400" dirty="0"/>
              <a:t>VACP is working with the Va. Department of Criminal Justice Services to identify best way to comply without creating new data collection duties for law enforcement</a:t>
            </a:r>
          </a:p>
        </p:txBody>
      </p:sp>
    </p:spTree>
    <p:extLst>
      <p:ext uri="{BB962C8B-B14F-4D97-AF65-F5344CB8AC3E}">
        <p14:creationId xmlns:p14="http://schemas.microsoft.com/office/powerpoint/2010/main" val="19839689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Contact</a:t>
            </a:r>
          </a:p>
        </p:txBody>
      </p:sp>
      <p:sp>
        <p:nvSpPr>
          <p:cNvPr id="3" name="Content Placeholder 2"/>
          <p:cNvSpPr>
            <a:spLocks noGrp="1"/>
          </p:cNvSpPr>
          <p:nvPr>
            <p:ph idx="1"/>
          </p:nvPr>
        </p:nvSpPr>
        <p:spPr/>
        <p:txBody>
          <a:bodyPr>
            <a:noAutofit/>
          </a:bodyPr>
          <a:lstStyle/>
          <a:p>
            <a:r>
              <a:rPr lang="en-US" sz="2800" dirty="0"/>
              <a:t>Dana G. Schrad, Executive Director, VACP/VACLEA</a:t>
            </a:r>
          </a:p>
          <a:p>
            <a:r>
              <a:rPr lang="en-US" sz="2800" dirty="0"/>
              <a:t>dana@vachiefs.org </a:t>
            </a:r>
          </a:p>
          <a:p>
            <a:r>
              <a:rPr lang="en-US" sz="2800" dirty="0"/>
              <a:t>880 Technology Park Drive Suite 100	Glen Allen, Virginia 23059</a:t>
            </a:r>
          </a:p>
          <a:p>
            <a:r>
              <a:rPr lang="en-US" sz="2800" dirty="0"/>
              <a:t>Phone: 804-285-8227	</a:t>
            </a:r>
          </a:p>
          <a:p>
            <a:r>
              <a:rPr lang="en-US" sz="2800" dirty="0"/>
              <a:t>Fax: 804-285-3363	</a:t>
            </a:r>
          </a:p>
          <a:p>
            <a:r>
              <a:rPr lang="en-US" sz="2800" b="1" dirty="0"/>
              <a:t>Mobile: 804-338-9512</a:t>
            </a:r>
          </a:p>
          <a:p>
            <a:endParaRPr lang="en-US" sz="2800" dirty="0"/>
          </a:p>
        </p:txBody>
      </p:sp>
    </p:spTree>
    <p:extLst>
      <p:ext uri="{BB962C8B-B14F-4D97-AF65-F5344CB8AC3E}">
        <p14:creationId xmlns:p14="http://schemas.microsoft.com/office/powerpoint/2010/main" val="33460277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Hot Topics for Virginia Law Enforcement</a:t>
            </a:r>
          </a:p>
        </p:txBody>
      </p:sp>
      <p:sp>
        <p:nvSpPr>
          <p:cNvPr id="3" name="Content Placeholder 2"/>
          <p:cNvSpPr>
            <a:spLocks noGrp="1"/>
          </p:cNvSpPr>
          <p:nvPr>
            <p:ph idx="1"/>
          </p:nvPr>
        </p:nvSpPr>
        <p:spPr/>
        <p:txBody>
          <a:bodyPr>
            <a:noAutofit/>
          </a:bodyPr>
          <a:lstStyle/>
          <a:p>
            <a:r>
              <a:rPr lang="en-US" sz="2800" dirty="0"/>
              <a:t>Distracted Driving/Hands Free Legislation</a:t>
            </a:r>
          </a:p>
          <a:p>
            <a:r>
              <a:rPr lang="en-US" sz="2800" dirty="0"/>
              <a:t>Mental Health Transportation</a:t>
            </a:r>
          </a:p>
          <a:p>
            <a:r>
              <a:rPr lang="en-US" sz="2800" dirty="0"/>
              <a:t>Guns and Public Safety</a:t>
            </a:r>
          </a:p>
          <a:p>
            <a:r>
              <a:rPr lang="en-US" sz="2800" dirty="0"/>
              <a:t>Law Enforcement Officer Decertification</a:t>
            </a:r>
          </a:p>
          <a:p>
            <a:r>
              <a:rPr lang="en-US" sz="2800" dirty="0"/>
              <a:t>Opioids and Marijuana Reform</a:t>
            </a:r>
          </a:p>
          <a:p>
            <a:r>
              <a:rPr lang="en-US" sz="2800" dirty="0"/>
              <a:t>In-Custody Death Reporting</a:t>
            </a:r>
          </a:p>
          <a:p>
            <a:endParaRPr lang="en-US" sz="2800" dirty="0"/>
          </a:p>
        </p:txBody>
      </p:sp>
    </p:spTree>
    <p:extLst>
      <p:ext uri="{BB962C8B-B14F-4D97-AF65-F5344CB8AC3E}">
        <p14:creationId xmlns:p14="http://schemas.microsoft.com/office/powerpoint/2010/main" val="11022016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u="sng" dirty="0">
                <a:hlinkClick r:id="rId2"/>
              </a:rPr>
              <a:t>HB 1811</a:t>
            </a:r>
            <a:r>
              <a:rPr lang="en-US" b="1" u="sng" dirty="0"/>
              <a:t>/SB 1341</a:t>
            </a:r>
            <a:r>
              <a:rPr lang="en-US" dirty="0"/>
              <a:t> Handheld personal communications devices; use while driving.</a:t>
            </a:r>
          </a:p>
        </p:txBody>
      </p:sp>
      <p:sp>
        <p:nvSpPr>
          <p:cNvPr id="3" name="Content Placeholder 2"/>
          <p:cNvSpPr>
            <a:spLocks noGrp="1"/>
          </p:cNvSpPr>
          <p:nvPr>
            <p:ph idx="1"/>
          </p:nvPr>
        </p:nvSpPr>
        <p:spPr/>
        <p:txBody>
          <a:bodyPr>
            <a:normAutofit/>
          </a:bodyPr>
          <a:lstStyle/>
          <a:p>
            <a:pPr marL="0" indent="0">
              <a:buNone/>
            </a:pPr>
            <a:r>
              <a:rPr lang="en-US" sz="2800" dirty="0"/>
              <a:t>Both bills passed by House and Senate, but were sent to conference committee where they failed</a:t>
            </a:r>
          </a:p>
          <a:p>
            <a:pPr marL="0" indent="0">
              <a:buNone/>
            </a:pPr>
            <a:r>
              <a:rPr lang="en-US" sz="2800" dirty="0"/>
              <a:t>Governor’s amendment would have expanded hand held ban in work zones (SB 1768) to a statewide ban on hand held cell phone use while driving</a:t>
            </a:r>
          </a:p>
          <a:p>
            <a:pPr marL="0" indent="0">
              <a:buNone/>
            </a:pPr>
            <a:r>
              <a:rPr lang="en-US" sz="2800" dirty="0"/>
              <a:t>Governor’s amendment passed the Senate; House speaker ruled that the amendment was not germane; effort FAILED</a:t>
            </a:r>
          </a:p>
        </p:txBody>
      </p:sp>
    </p:spTree>
    <p:extLst>
      <p:ext uri="{BB962C8B-B14F-4D97-AF65-F5344CB8AC3E}">
        <p14:creationId xmlns:p14="http://schemas.microsoft.com/office/powerpoint/2010/main" val="30558806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SB 1768 Handheld personal communications devices; use while driving, etc. – work zone</a:t>
            </a:r>
            <a:br>
              <a:rPr lang="en-US" dirty="0"/>
            </a:br>
            <a:endParaRPr lang="en-US" dirty="0"/>
          </a:p>
        </p:txBody>
      </p:sp>
      <p:sp>
        <p:nvSpPr>
          <p:cNvPr id="3" name="Content Placeholder 2"/>
          <p:cNvSpPr>
            <a:spLocks noGrp="1"/>
          </p:cNvSpPr>
          <p:nvPr>
            <p:ph idx="1"/>
          </p:nvPr>
        </p:nvSpPr>
        <p:spPr>
          <a:xfrm>
            <a:off x="677334" y="1768703"/>
            <a:ext cx="8596668" cy="4475343"/>
          </a:xfrm>
        </p:spPr>
        <p:txBody>
          <a:bodyPr>
            <a:noAutofit/>
          </a:bodyPr>
          <a:lstStyle/>
          <a:p>
            <a:pPr marL="0" indent="0">
              <a:buNone/>
            </a:pPr>
            <a:r>
              <a:rPr lang="en-US" sz="2800" dirty="0"/>
              <a:t>Prohibits any person from holding a handheld personal communications device while driving a motor vehicle in a highway work zone, with certain exceptions. The bill provides that a violation is a Class 1 misdemeanor. Current law prohibits only the reading of an email or text message on the device and manually entering text in the device to communicate, with the same exceptions. ENACTED</a:t>
            </a:r>
          </a:p>
        </p:txBody>
      </p:sp>
    </p:spTree>
    <p:extLst>
      <p:ext uri="{BB962C8B-B14F-4D97-AF65-F5344CB8AC3E}">
        <p14:creationId xmlns:p14="http://schemas.microsoft.com/office/powerpoint/2010/main" val="37288183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Distracted Driving: 2020 Goal</a:t>
            </a:r>
          </a:p>
        </p:txBody>
      </p:sp>
      <p:sp>
        <p:nvSpPr>
          <p:cNvPr id="3" name="Content Placeholder 2"/>
          <p:cNvSpPr>
            <a:spLocks noGrp="1"/>
          </p:cNvSpPr>
          <p:nvPr>
            <p:ph idx="1"/>
          </p:nvPr>
        </p:nvSpPr>
        <p:spPr/>
        <p:txBody>
          <a:bodyPr>
            <a:noAutofit/>
          </a:bodyPr>
          <a:lstStyle/>
          <a:p>
            <a:r>
              <a:rPr lang="en-US" sz="2400" dirty="0"/>
              <a:t>Working with Drive Smart Virginia to reintroduce Senate Bill 1341 to enact a hands free law similar to what is in effect in the District of Columbia </a:t>
            </a:r>
          </a:p>
          <a:p>
            <a:r>
              <a:rPr lang="en-US" sz="2400" dirty="0"/>
              <a:t>Stick with the language negotiated with the General Assembly Black Caucus</a:t>
            </a:r>
          </a:p>
          <a:p>
            <a:r>
              <a:rPr lang="en-US" sz="2400" dirty="0"/>
              <a:t>Language in the bill obligates Drive Smart Virginia to do public education on hands free driving and the Virginia Association of Chiefs of Police to do training on fair and impartial enforcement of a hands free law</a:t>
            </a:r>
          </a:p>
        </p:txBody>
      </p:sp>
    </p:spTree>
    <p:extLst>
      <p:ext uri="{BB962C8B-B14F-4D97-AF65-F5344CB8AC3E}">
        <p14:creationId xmlns:p14="http://schemas.microsoft.com/office/powerpoint/2010/main" val="1221657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hlinkClick r:id="rId2"/>
              </a:rPr>
              <a:t>SB 1764</a:t>
            </a:r>
            <a:r>
              <a:rPr lang="en-US" dirty="0"/>
              <a:t> Emergency custody orders; period of custody.</a:t>
            </a:r>
          </a:p>
        </p:txBody>
      </p:sp>
      <p:sp>
        <p:nvSpPr>
          <p:cNvPr id="3" name="Content Placeholder 2"/>
          <p:cNvSpPr>
            <a:spLocks noGrp="1"/>
          </p:cNvSpPr>
          <p:nvPr>
            <p:ph idx="1"/>
          </p:nvPr>
        </p:nvSpPr>
        <p:spPr/>
        <p:txBody>
          <a:bodyPr>
            <a:noAutofit/>
          </a:bodyPr>
          <a:lstStyle/>
          <a:p>
            <a:pPr marL="0" indent="0">
              <a:buNone/>
            </a:pPr>
            <a:r>
              <a:rPr lang="en-US" sz="2800" dirty="0"/>
              <a:t>Provides that a person shall remain in custody under an emergency custody order until a temporary detention order is </a:t>
            </a:r>
            <a:r>
              <a:rPr lang="en-US" sz="2800" u="sng" dirty="0"/>
              <a:t>served</a:t>
            </a:r>
            <a:r>
              <a:rPr lang="en-US" sz="2800" dirty="0"/>
              <a:t>. Under current law, such person remains in custody until a temporary detention order is </a:t>
            </a:r>
            <a:r>
              <a:rPr lang="en-US" sz="2800" u="sng" dirty="0"/>
              <a:t>issued</a:t>
            </a:r>
            <a:r>
              <a:rPr lang="en-US" sz="2800" dirty="0"/>
              <a:t>. FAILED</a:t>
            </a:r>
          </a:p>
          <a:p>
            <a:pPr marL="0" indent="0">
              <a:buNone/>
            </a:pPr>
            <a:r>
              <a:rPr lang="en-US" sz="2800" dirty="0"/>
              <a:t>Sen. Deeds proposes a 24-hour ECO – we oppose</a:t>
            </a:r>
          </a:p>
          <a:p>
            <a:pPr marL="0" indent="0">
              <a:buNone/>
            </a:pPr>
            <a:r>
              <a:rPr lang="en-US" sz="2800" dirty="0"/>
              <a:t>DBH has formed a task force to address this issue; G4S contract awarded</a:t>
            </a:r>
          </a:p>
          <a:p>
            <a:pPr marL="0" indent="0">
              <a:buNone/>
            </a:pPr>
            <a:endParaRPr lang="en-US" sz="3200" dirty="0"/>
          </a:p>
        </p:txBody>
      </p:sp>
    </p:spTree>
    <p:extLst>
      <p:ext uri="{BB962C8B-B14F-4D97-AF65-F5344CB8AC3E}">
        <p14:creationId xmlns:p14="http://schemas.microsoft.com/office/powerpoint/2010/main" val="9027731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a:t>Mental Health Transportation – </a:t>
            </a:r>
            <a:br>
              <a:rPr lang="en-US" dirty="0"/>
            </a:br>
            <a:r>
              <a:rPr lang="en-US" dirty="0"/>
              <a:t>VACP Recommendations </a:t>
            </a:r>
          </a:p>
        </p:txBody>
      </p:sp>
      <p:sp>
        <p:nvSpPr>
          <p:cNvPr id="3" name="Content Placeholder 2"/>
          <p:cNvSpPr>
            <a:spLocks noGrp="1"/>
          </p:cNvSpPr>
          <p:nvPr>
            <p:ph idx="1"/>
          </p:nvPr>
        </p:nvSpPr>
        <p:spPr>
          <a:xfrm>
            <a:off x="677334" y="1930401"/>
            <a:ext cx="8596668" cy="4110962"/>
          </a:xfrm>
        </p:spPr>
        <p:txBody>
          <a:bodyPr>
            <a:normAutofit fontScale="85000" lnSpcReduction="20000"/>
          </a:bodyPr>
          <a:lstStyle/>
          <a:p>
            <a:pPr marL="0" indent="0">
              <a:buNone/>
            </a:pPr>
            <a:r>
              <a:rPr lang="en-US" sz="2800" u="sng" dirty="0"/>
              <a:t>Regionalization</a:t>
            </a:r>
            <a:r>
              <a:rPr lang="en-US" sz="2800" dirty="0"/>
              <a:t>: Supporting regionalization of mental health placements to reduce the long-distance transports across the state. </a:t>
            </a:r>
          </a:p>
          <a:p>
            <a:pPr marL="0" indent="0">
              <a:buNone/>
            </a:pPr>
            <a:r>
              <a:rPr lang="en-US" sz="2800" u="sng" dirty="0"/>
              <a:t>Alternative Transportation</a:t>
            </a:r>
            <a:r>
              <a:rPr lang="en-US" sz="2800" dirty="0"/>
              <a:t>: Law enforcement should be the transportation of last resort, not first resort. Alternative transportation is less traumatic for patient, relieves unfunded mandate on LE.</a:t>
            </a:r>
          </a:p>
          <a:p>
            <a:pPr marL="0" indent="0">
              <a:buNone/>
            </a:pPr>
            <a:r>
              <a:rPr lang="en-US" sz="2800" u="sng" dirty="0"/>
              <a:t>Community-based care</a:t>
            </a:r>
            <a:r>
              <a:rPr lang="en-US" sz="2800" dirty="0"/>
              <a:t>: Build out community-based mental health services (such as CITACs) to compensate for the reduction in state institutional beds.  This reduces transport time overall, keeps the patient closer to his community and family and expedites the evaluation and treatment process. </a:t>
            </a:r>
          </a:p>
        </p:txBody>
      </p:sp>
    </p:spTree>
    <p:extLst>
      <p:ext uri="{BB962C8B-B14F-4D97-AF65-F5344CB8AC3E}">
        <p14:creationId xmlns:p14="http://schemas.microsoft.com/office/powerpoint/2010/main" val="3373670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Firearms and Public Safety</a:t>
            </a:r>
          </a:p>
        </p:txBody>
      </p:sp>
      <p:sp>
        <p:nvSpPr>
          <p:cNvPr id="3" name="Content Placeholder 2"/>
          <p:cNvSpPr>
            <a:spLocks noGrp="1"/>
          </p:cNvSpPr>
          <p:nvPr>
            <p:ph idx="1"/>
          </p:nvPr>
        </p:nvSpPr>
        <p:spPr>
          <a:xfrm>
            <a:off x="585894" y="1270000"/>
            <a:ext cx="8596668" cy="4748139"/>
          </a:xfrm>
        </p:spPr>
        <p:txBody>
          <a:bodyPr>
            <a:noAutofit/>
          </a:bodyPr>
          <a:lstStyle/>
          <a:p>
            <a:r>
              <a:rPr lang="en-US" sz="2400" dirty="0"/>
              <a:t>Special General Assembly session: firearms bills referred to the Virginia State Crime Commission for study</a:t>
            </a:r>
          </a:p>
          <a:p>
            <a:r>
              <a:rPr lang="en-US" sz="2400" dirty="0"/>
              <a:t>Two VSCC meetings August 19-20 to hear public comment and review all of the bills introduced</a:t>
            </a:r>
          </a:p>
          <a:p>
            <a:r>
              <a:rPr lang="en-US" sz="2400" dirty="0"/>
              <a:t>VACP supports local government authority to have reasonable gun restriction ordinances in place</a:t>
            </a:r>
          </a:p>
          <a:p>
            <a:r>
              <a:rPr lang="en-US" sz="2400" dirty="0"/>
              <a:t>VACP is working with Critical Response Group Inc. to assist localities to update their infrastructure mapping (public buildings, schools, hospitals, etc.) for efficient and safe critical incident response</a:t>
            </a:r>
          </a:p>
          <a:p>
            <a:r>
              <a:rPr lang="en-US" sz="2400" dirty="0"/>
              <a:t>Law enforcement building access</a:t>
            </a:r>
          </a:p>
        </p:txBody>
      </p:sp>
    </p:spTree>
    <p:extLst>
      <p:ext uri="{BB962C8B-B14F-4D97-AF65-F5344CB8AC3E}">
        <p14:creationId xmlns:p14="http://schemas.microsoft.com/office/powerpoint/2010/main" val="37543406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Law Enforcement Decertification</a:t>
            </a:r>
          </a:p>
        </p:txBody>
      </p:sp>
      <p:sp>
        <p:nvSpPr>
          <p:cNvPr id="3" name="Content Placeholder 2"/>
          <p:cNvSpPr>
            <a:spLocks noGrp="1"/>
          </p:cNvSpPr>
          <p:nvPr>
            <p:ph idx="1"/>
          </p:nvPr>
        </p:nvSpPr>
        <p:spPr>
          <a:xfrm>
            <a:off x="677334" y="1436915"/>
            <a:ext cx="8596668" cy="4728754"/>
          </a:xfrm>
        </p:spPr>
        <p:txBody>
          <a:bodyPr>
            <a:normAutofit/>
          </a:bodyPr>
          <a:lstStyle/>
          <a:p>
            <a:r>
              <a:rPr lang="en-US" sz="2800" dirty="0"/>
              <a:t>Current statute allows decertification for conviction of certain crimes, failure to meet training requirements and drug test failure</a:t>
            </a:r>
          </a:p>
          <a:p>
            <a:r>
              <a:rPr lang="en-US" sz="2800" dirty="0"/>
              <a:t>Brady v. Maryland Supreme Court decision requires untruthfulness to be reported to defense as exculpatory evidence</a:t>
            </a:r>
          </a:p>
          <a:p>
            <a:r>
              <a:rPr lang="en-US" sz="2800" dirty="0"/>
              <a:t>No current statutory standard to decertify a law enforcement officer who is untruthful </a:t>
            </a:r>
          </a:p>
          <a:p>
            <a:r>
              <a:rPr lang="en-US" sz="2800" dirty="0"/>
              <a:t>Associated with thorough hiring backgrounds</a:t>
            </a:r>
          </a:p>
          <a:p>
            <a:endParaRPr lang="en-US" sz="2800" dirty="0"/>
          </a:p>
        </p:txBody>
      </p:sp>
    </p:spTree>
    <p:extLst>
      <p:ext uri="{BB962C8B-B14F-4D97-AF65-F5344CB8AC3E}">
        <p14:creationId xmlns:p14="http://schemas.microsoft.com/office/powerpoint/2010/main" val="43468129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1F420CFC25342468B625C868F00C447" ma:contentTypeVersion="12" ma:contentTypeDescription="Create a new document." ma:contentTypeScope="" ma:versionID="d8b926ad194a2108c686c1b82abde0c1">
  <xsd:schema xmlns:xsd="http://www.w3.org/2001/XMLSchema" xmlns:xs="http://www.w3.org/2001/XMLSchema" xmlns:p="http://schemas.microsoft.com/office/2006/metadata/properties" xmlns:ns2="c3461887-45b7-46c4-948b-7a5b0ac7d0a9" xmlns:ns3="4e6c2383-b53d-41b7-9776-0e32d66c77e2" targetNamespace="http://schemas.microsoft.com/office/2006/metadata/properties" ma:root="true" ma:fieldsID="9ccf4fdd61183f9e1199f1bf68cdb261" ns2:_="" ns3:_="">
    <xsd:import namespace="c3461887-45b7-46c4-948b-7a5b0ac7d0a9"/>
    <xsd:import namespace="4e6c2383-b53d-41b7-9776-0e32d66c77e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61887-45b7-46c4-948b-7a5b0ac7d0a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6c2383-b53d-41b7-9776-0e32d66c77e2"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A342712-C24D-4E0B-B3CB-E58C516E1BE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61887-45b7-46c4-948b-7a5b0ac7d0a9"/>
    <ds:schemaRef ds:uri="4e6c2383-b53d-41b7-9776-0e32d66c77e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3B16BF0-9C05-475A-9F98-A5A19B682383}">
  <ds:schemaRefs>
    <ds:schemaRef ds:uri="http://purl.org/dc/dcmitype/"/>
    <ds:schemaRef ds:uri="c3461887-45b7-46c4-948b-7a5b0ac7d0a9"/>
    <ds:schemaRef ds:uri="http://purl.org/dc/elements/1.1/"/>
    <ds:schemaRef ds:uri="http://schemas.microsoft.com/office/2006/metadata/properties"/>
    <ds:schemaRef ds:uri="http://schemas.microsoft.com/office/2006/documentManagement/types"/>
    <ds:schemaRef ds:uri="http://purl.org/dc/terms/"/>
    <ds:schemaRef ds:uri="4e6c2383-b53d-41b7-9776-0e32d66c77e2"/>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67FD1334-90C4-4A9A-8AC7-633FFEAF5E1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Facet</Template>
  <TotalTime>989</TotalTime>
  <Words>795</Words>
  <Application>Microsoft Office PowerPoint</Application>
  <PresentationFormat>Widescreen</PresentationFormat>
  <Paragraphs>57</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Trebuchet MS</vt:lpstr>
      <vt:lpstr>Wingdings 3</vt:lpstr>
      <vt:lpstr>Facet</vt:lpstr>
      <vt:lpstr>2019 Hot Topics:  Virginia Association of  Chiefs of Police</vt:lpstr>
      <vt:lpstr>Hot Topics for Virginia Law Enforcement</vt:lpstr>
      <vt:lpstr>HB 1811/SB 1341 Handheld personal communications devices; use while driving.</vt:lpstr>
      <vt:lpstr>SB 1768 Handheld personal communications devices; use while driving, etc. – work zone </vt:lpstr>
      <vt:lpstr>Distracted Driving: 2020 Goal</vt:lpstr>
      <vt:lpstr>SB 1764 Emergency custody orders; period of custody.</vt:lpstr>
      <vt:lpstr>Mental Health Transportation –  VACP Recommendations </vt:lpstr>
      <vt:lpstr>Firearms and Public Safety</vt:lpstr>
      <vt:lpstr>Law Enforcement Decertification</vt:lpstr>
      <vt:lpstr>Opioids and Marijuana Reform</vt:lpstr>
      <vt:lpstr>In Custody Death Reporting</vt:lpstr>
      <vt:lpstr>Contact</vt:lpstr>
    </vt:vector>
  </TitlesOfParts>
  <Company>Virginia Police Chiefs Foundation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Brady and Legal Update</dc:title>
  <dc:creator>Dana Schrad</dc:creator>
  <cp:lastModifiedBy>Areson, Janet</cp:lastModifiedBy>
  <cp:revision>122</cp:revision>
  <cp:lastPrinted>2019-03-19T10:27:43Z</cp:lastPrinted>
  <dcterms:created xsi:type="dcterms:W3CDTF">2017-06-08T04:13:00Z</dcterms:created>
  <dcterms:modified xsi:type="dcterms:W3CDTF">2019-07-19T15:41:10Z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0x010100A1F420CFC25342468B625C868F00C447</vt:lpwstr>
  </property>
</Properties>
</file>