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46" r:id="rId5"/>
    <p:sldMasterId id="2147483795" r:id="rId6"/>
    <p:sldMasterId id="2147483807" r:id="rId7"/>
  </p:sldMasterIdLst>
  <p:notesMasterIdLst>
    <p:notesMasterId r:id="rId27"/>
  </p:notesMasterIdLst>
  <p:handoutMasterIdLst>
    <p:handoutMasterId r:id="rId28"/>
  </p:handoutMasterIdLst>
  <p:sldIdLst>
    <p:sldId id="256" r:id="rId8"/>
    <p:sldId id="325" r:id="rId9"/>
    <p:sldId id="329" r:id="rId10"/>
    <p:sldId id="328" r:id="rId11"/>
    <p:sldId id="327" r:id="rId12"/>
    <p:sldId id="331" r:id="rId13"/>
    <p:sldId id="324" r:id="rId14"/>
    <p:sldId id="290" r:id="rId15"/>
    <p:sldId id="300" r:id="rId16"/>
    <p:sldId id="301" r:id="rId17"/>
    <p:sldId id="302" r:id="rId18"/>
    <p:sldId id="258" r:id="rId19"/>
    <p:sldId id="286" r:id="rId20"/>
    <p:sldId id="292" r:id="rId21"/>
    <p:sldId id="293" r:id="rId22"/>
    <p:sldId id="289" r:id="rId23"/>
    <p:sldId id="335" r:id="rId24"/>
    <p:sldId id="294" r:id="rId25"/>
    <p:sldId id="333"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9380" autoAdjust="0"/>
  </p:normalViewPr>
  <p:slideViewPr>
    <p:cSldViewPr snapToGrid="0">
      <p:cViewPr varScale="1">
        <p:scale>
          <a:sx n="57" d="100"/>
          <a:sy n="57" d="100"/>
        </p:scale>
        <p:origin x="438" y="6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7072"/>
          </a:xfrm>
          <a:prstGeom prst="rect">
            <a:avLst/>
          </a:prstGeom>
        </p:spPr>
        <p:txBody>
          <a:bodyPr vert="horz" lIns="93313" tIns="46657" rIns="93313" bIns="46657" rtlCol="0"/>
          <a:lstStyle>
            <a:lvl1pPr algn="r">
              <a:defRPr sz="1200"/>
            </a:lvl1pPr>
          </a:lstStyle>
          <a:p>
            <a:endParaRPr lang="en-US" dirty="0"/>
          </a:p>
        </p:txBody>
      </p:sp>
      <p:sp>
        <p:nvSpPr>
          <p:cNvPr id="4" name="Footer Placeholder 3"/>
          <p:cNvSpPr>
            <a:spLocks noGrp="1"/>
          </p:cNvSpPr>
          <p:nvPr>
            <p:ph type="ftr" sz="quarter" idx="2"/>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dirty="0"/>
          </a:p>
        </p:txBody>
      </p:sp>
    </p:spTree>
    <p:extLst>
      <p:ext uri="{BB962C8B-B14F-4D97-AF65-F5344CB8AC3E}">
        <p14:creationId xmlns:p14="http://schemas.microsoft.com/office/powerpoint/2010/main" val="274808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DCD8D27-D100-4024-AA29-D3377F6AC44D}" type="datetimeFigureOut">
              <a:rPr lang="en-US" smtClean="0"/>
              <a:t>7/19/2019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Tree>
    <p:extLst>
      <p:ext uri="{BB962C8B-B14F-4D97-AF65-F5344CB8AC3E}">
        <p14:creationId xmlns:p14="http://schemas.microsoft.com/office/powerpoint/2010/main" val="21904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lIns="93324" tIns="46662" rIns="93324" bIns="46662"/>
          <a:lstStyle/>
          <a:p>
            <a:fld id="{EA0A9F75-0E70-48C6-959B-ACB981BA1325}" type="slidenum">
              <a:rPr lang="en-US" smtClean="0"/>
              <a:t>1</a:t>
            </a:fld>
            <a:endParaRPr lang="en-US" dirty="0"/>
          </a:p>
        </p:txBody>
      </p:sp>
    </p:spTree>
    <p:extLst>
      <p:ext uri="{BB962C8B-B14F-4D97-AF65-F5344CB8AC3E}">
        <p14:creationId xmlns:p14="http://schemas.microsoft.com/office/powerpoint/2010/main" val="66064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1AE3CEF-C198-46EF-BC7C-78B5151CAD6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73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675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5EAAF5-9DF4-4C89-9560-6398A697E7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88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7389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934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7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77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lIns="93324" tIns="46662" rIns="93324" bIns="46662"/>
          <a:lstStyle/>
          <a:p>
            <a:fld id="{EA0A9F75-0E70-48C6-959B-ACB981BA1325}" type="slidenum">
              <a:rPr lang="en-US" smtClean="0"/>
              <a:t>19</a:t>
            </a:fld>
            <a:endParaRPr lang="en-US" dirty="0"/>
          </a:p>
        </p:txBody>
      </p:sp>
    </p:spTree>
    <p:extLst>
      <p:ext uri="{BB962C8B-B14F-4D97-AF65-F5344CB8AC3E}">
        <p14:creationId xmlns:p14="http://schemas.microsoft.com/office/powerpoint/2010/main" val="292048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09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668DB-C460-4857-994F-CC5A5F7EED9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703263" y="4422775"/>
            <a:ext cx="5616575" cy="4187825"/>
          </a:xfrm>
          <a:noFill/>
          <a:ln/>
        </p:spPr>
        <p:txBody>
          <a:bodyPr/>
          <a:lstStyle/>
          <a:p>
            <a:pPr eaLnBrk="1" hangingPunct="1">
              <a:spcBef>
                <a:spcPct val="0"/>
              </a:spcBef>
            </a:pPr>
            <a:endParaRPr lang="en-US" sz="1000" dirty="0"/>
          </a:p>
          <a:p>
            <a:pPr marL="228600" indent="-228600" eaLnBrk="1" hangingPunct="1"/>
            <a:endParaRPr lang="en-US" sz="1000" dirty="0">
              <a:latin typeface="Arial" charset="0"/>
            </a:endParaRPr>
          </a:p>
        </p:txBody>
      </p:sp>
    </p:spTree>
    <p:extLst>
      <p:ext uri="{BB962C8B-B14F-4D97-AF65-F5344CB8AC3E}">
        <p14:creationId xmlns:p14="http://schemas.microsoft.com/office/powerpoint/2010/main" val="347121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8079" y="8841115"/>
            <a:ext cx="3043823" cy="465878"/>
          </a:xfrm>
          <a:prstGeom prst="rect">
            <a:avLst/>
          </a:prstGeom>
          <a:noFill/>
          <a:ln w="9525">
            <a:noFill/>
            <a:miter lim="800000"/>
            <a:headEnd/>
            <a:tailEnd/>
          </a:ln>
        </p:spPr>
        <p:txBody>
          <a:bodyPr lIns="93313" tIns="46657" rIns="93313" bIns="46657" anchor="b"/>
          <a:lstStyle/>
          <a:p>
            <a:pPr marL="0" marR="0" lvl="0" indent="0" algn="r" defTabSz="933261" rtl="0" eaLnBrk="1" fontAlgn="auto" latinLnBrk="0" hangingPunct="1">
              <a:lnSpc>
                <a:spcPct val="100000"/>
              </a:lnSpc>
              <a:spcBef>
                <a:spcPts val="0"/>
              </a:spcBef>
              <a:spcAft>
                <a:spcPts val="0"/>
              </a:spcAft>
              <a:buClrTx/>
              <a:buSzTx/>
              <a:buFontTx/>
              <a:buNone/>
              <a:tabLst/>
              <a:defRPr/>
            </a:pPr>
            <a:fld id="{B6FDFAB2-8EAD-4CC3-B112-975F35D1331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6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spcBef>
                <a:spcPts val="501"/>
              </a:spcBef>
              <a:spcAft>
                <a:spcPts val="501"/>
              </a:spcAft>
            </a:pPr>
            <a:endParaRPr lang="en-US" dirty="0">
              <a:ea typeface="ＭＳ Ｐゴシック" pitchFamily="34" charset="-128"/>
            </a:endParaRPr>
          </a:p>
        </p:txBody>
      </p:sp>
    </p:spTree>
    <p:extLst>
      <p:ext uri="{BB962C8B-B14F-4D97-AF65-F5344CB8AC3E}">
        <p14:creationId xmlns:p14="http://schemas.microsoft.com/office/powerpoint/2010/main" val="26119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a:buFont typeface="Arial" pitchFamily="34" charset="0"/>
              <a:buChar char="•"/>
            </a:pPr>
            <a:endParaRPr lang="en-US" dirty="0">
              <a:latin typeface="Arial" charset="0"/>
              <a:ea typeface="ＭＳ Ｐゴシック" pitchFamily="28" charset="-128"/>
            </a:endParaRPr>
          </a:p>
          <a:p>
            <a:pPr>
              <a:buFont typeface="Arial" pitchFamily="34" charset="0"/>
              <a:buChar char="•"/>
            </a:pPr>
            <a:endParaRPr lang="en-US" dirty="0">
              <a:latin typeface="Arial" charset="0"/>
              <a:ea typeface="ＭＳ Ｐゴシック" pitchFamily="28" charset="-128"/>
            </a:endParaRPr>
          </a:p>
        </p:txBody>
      </p:sp>
    </p:spTree>
    <p:extLst>
      <p:ext uri="{BB962C8B-B14F-4D97-AF65-F5344CB8AC3E}">
        <p14:creationId xmlns:p14="http://schemas.microsoft.com/office/powerpoint/2010/main" val="4485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436563" y="708025"/>
            <a:ext cx="6294437" cy="3540125"/>
          </a:xfrm>
          <a:ln/>
        </p:spPr>
      </p:sp>
      <p:sp>
        <p:nvSpPr>
          <p:cNvPr id="73730" name="Rectangle 3"/>
          <p:cNvSpPr>
            <a:spLocks noGrp="1" noChangeArrowheads="1"/>
          </p:cNvSpPr>
          <p:nvPr>
            <p:ph type="body" idx="1"/>
          </p:nvPr>
        </p:nvSpPr>
        <p:spPr>
          <a:xfrm>
            <a:off x="477314" y="4486321"/>
            <a:ext cx="6125517" cy="4250198"/>
          </a:xfrm>
          <a:noFill/>
          <a:ln/>
        </p:spPr>
        <p:txBody>
          <a:bodyPr/>
          <a:lstStyle/>
          <a:p>
            <a:pPr lvl="0"/>
            <a:endParaRPr lang="en-US" dirty="0">
              <a:solidFill>
                <a:srgbClr val="333399"/>
              </a:solidFill>
            </a:endParaRPr>
          </a:p>
          <a:p>
            <a:pPr eaLnBrk="1" hangingPunct="1"/>
            <a:endParaRPr lang="en-US" b="0" dirty="0">
              <a:latin typeface="+mj-lt"/>
            </a:endParaRPr>
          </a:p>
        </p:txBody>
      </p:sp>
    </p:spTree>
    <p:extLst>
      <p:ext uri="{BB962C8B-B14F-4D97-AF65-F5344CB8AC3E}">
        <p14:creationId xmlns:p14="http://schemas.microsoft.com/office/powerpoint/2010/main" val="148762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81BAFA-BA9D-4A05-8E8A-18B764C529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17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52462" rtl="0" eaLnBrk="1" fontAlgn="auto" latinLnBrk="0" hangingPunct="1">
              <a:lnSpc>
                <a:spcPct val="100000"/>
              </a:lnSpc>
              <a:spcBef>
                <a:spcPts val="0"/>
              </a:spcBef>
              <a:spcAft>
                <a:spcPts val="0"/>
              </a:spcAft>
              <a:buClrTx/>
              <a:buSzTx/>
              <a:buFontTx/>
              <a:buNone/>
              <a:tabLst/>
              <a:defRPr/>
            </a:pPr>
            <a:fld id="{D4960427-83A5-48E1-BF73-7B0C0D71C996}"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52462"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27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434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FAC0-47F5-422C-8EDF-86FA5A30AC7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42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312377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146007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E8FF7-7F3C-4C92-B726-2C5AFF365C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659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210502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E8FF7-7F3C-4C92-B726-2C5AFF365C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84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1331597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84814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1047053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231824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2E8FF7-7F3C-4C92-B726-2C5AFF365C57}" type="slidenum">
              <a:rPr lang="en-US" smtClean="0"/>
              <a:t>‹#›</a:t>
            </a:fld>
            <a:endParaRPr lang="en-US" dirty="0"/>
          </a:p>
        </p:txBody>
      </p:sp>
    </p:spTree>
    <p:extLst>
      <p:ext uri="{BB962C8B-B14F-4D97-AF65-F5344CB8AC3E}">
        <p14:creationId xmlns:p14="http://schemas.microsoft.com/office/powerpoint/2010/main" val="295251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2468566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201878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1111360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E8FF7-7F3C-4C92-B726-2C5AFF365C57}" type="slidenum">
              <a:rPr lang="en-US" smtClean="0"/>
              <a:t>‹#›</a:t>
            </a:fld>
            <a:endParaRPr lang="en-US" dirty="0"/>
          </a:p>
        </p:txBody>
      </p:sp>
    </p:spTree>
    <p:extLst>
      <p:ext uri="{BB962C8B-B14F-4D97-AF65-F5344CB8AC3E}">
        <p14:creationId xmlns:p14="http://schemas.microsoft.com/office/powerpoint/2010/main" val="170053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1057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3871739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59211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endParaRPr>
          </a:p>
        </p:txBody>
      </p:sp>
      <p:sp>
        <p:nvSpPr>
          <p:cNvPr id="7" name="Slide Number Placeholder 6"/>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1225948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95000"/>
                </a:prstClr>
              </a:solidFill>
            </a:endParaRPr>
          </a:p>
        </p:txBody>
      </p:sp>
      <p:sp>
        <p:nvSpPr>
          <p:cNvPr id="9" name="Slide Number Placeholder 8"/>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2191105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95000"/>
                </a:prstClr>
              </a:solidFill>
            </a:endParaRPr>
          </a:p>
        </p:txBody>
      </p:sp>
      <p:sp>
        <p:nvSpPr>
          <p:cNvPr id="5" name="Slide Number Placeholder 4"/>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1560499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95000"/>
                </a:prstClr>
              </a:solidFill>
            </a:endParaRPr>
          </a:p>
        </p:txBody>
      </p:sp>
      <p:sp>
        <p:nvSpPr>
          <p:cNvPr id="4" name="Slide Number Placeholder 3"/>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204339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FAC0-47F5-422C-8EDF-86FA5A30AC7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12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endParaRPr>
          </a:p>
        </p:txBody>
      </p:sp>
      <p:sp>
        <p:nvSpPr>
          <p:cNvPr id="7" name="Slide Number Placeholder 6"/>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68911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dirty="0">
              <a:solidFill>
                <a:prstClr val="black">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3482753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1676526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3321835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520216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4126459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2477094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3635692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451863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382885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2313291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396389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201106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1420530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3958372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4DD71-21B7-45AB-A027-185C9F9CE9B9}" type="datetimeFigureOut">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1828517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49FCD33E-5B69-4542-A816-438BDCE96696}" type="slidenum">
              <a:rPr lang="en-US"/>
              <a:pPr>
                <a:defRPr/>
              </a:pPr>
              <a:t>‹#›</a:t>
            </a:fld>
            <a:endParaRPr lang="en-US" dirty="0"/>
          </a:p>
        </p:txBody>
      </p:sp>
    </p:spTree>
    <p:extLst>
      <p:ext uri="{BB962C8B-B14F-4D97-AF65-F5344CB8AC3E}">
        <p14:creationId xmlns:p14="http://schemas.microsoft.com/office/powerpoint/2010/main" val="95006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157678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101246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4682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58FAC0-47F5-422C-8EDF-86FA5A30AC74}" type="slidenum">
              <a:rPr lang="en-US" smtClean="0"/>
              <a:t>‹#›</a:t>
            </a:fld>
            <a:endParaRPr lang="en-US" dirty="0"/>
          </a:p>
        </p:txBody>
      </p:sp>
    </p:spTree>
    <p:extLst>
      <p:ext uri="{BB962C8B-B14F-4D97-AF65-F5344CB8AC3E}">
        <p14:creationId xmlns:p14="http://schemas.microsoft.com/office/powerpoint/2010/main" val="231148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58FAC0-47F5-422C-8EDF-86FA5A30AC74}" type="slidenum">
              <a:rPr lang="en-US" smtClean="0"/>
              <a:t>‹#›</a:t>
            </a:fld>
            <a:endParaRPr lang="en-US" dirty="0"/>
          </a:p>
        </p:txBody>
      </p:sp>
    </p:spTree>
    <p:extLst>
      <p:ext uri="{BB962C8B-B14F-4D97-AF65-F5344CB8AC3E}">
        <p14:creationId xmlns:p14="http://schemas.microsoft.com/office/powerpoint/2010/main" val="318291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58FAC0-47F5-422C-8EDF-86FA5A30AC7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7635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2E8FF7-7F3C-4C92-B726-2C5AFF365C57}"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4108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AC8A43F-E4C8-495D-909E-157494D58A35}" type="datetimeFigureOut">
              <a:rPr lang="en-US" smtClean="0">
                <a:solidFill>
                  <a:prstClr val="white">
                    <a:tint val="95000"/>
                  </a:prstClr>
                </a:solidFill>
              </a:rPr>
              <a:pPr/>
              <a:t>7/19/2019</a:t>
            </a:fld>
            <a:endParaRPr lang="en-US" dirty="0">
              <a:solidFill>
                <a:prstClr val="white">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white">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F178307-2C96-45DA-8459-251D710BAB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298211046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DD71-21B7-45AB-A027-185C9F9CE9B9}" type="datetimeFigureOut">
              <a:rPr lang="en-US" smtClean="0"/>
              <a:pPr/>
              <a:t>7/19/2019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E4AE8-7CC8-471B-B963-2498F3DFCED2}" type="slidenum">
              <a:rPr lang="en-US" smtClean="0"/>
              <a:pPr/>
              <a:t>‹#›</a:t>
            </a:fld>
            <a:endParaRPr lang="en-US" dirty="0"/>
          </a:p>
        </p:txBody>
      </p:sp>
    </p:spTree>
    <p:extLst>
      <p:ext uri="{BB962C8B-B14F-4D97-AF65-F5344CB8AC3E}">
        <p14:creationId xmlns:p14="http://schemas.microsoft.com/office/powerpoint/2010/main" val="312241420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471456"/>
            <a:ext cx="10058400" cy="3566160"/>
          </a:xfrm>
        </p:spPr>
        <p:txBody>
          <a:bodyPr>
            <a:normAutofit/>
          </a:bodyPr>
          <a:lstStyle/>
          <a:p>
            <a:pPr algn="ctr"/>
            <a:r>
              <a:rPr lang="en-US" sz="7200" b="1" dirty="0">
                <a:solidFill>
                  <a:srgbClr val="000000"/>
                </a:solidFill>
              </a:rPr>
              <a:t>Improving the Chesapeake Bay and Virginia Rivers: Our Progress and Path Forward</a:t>
            </a:r>
            <a:endParaRPr lang="en-US" sz="7200" b="1" dirty="0"/>
          </a:p>
        </p:txBody>
      </p:sp>
      <p:sp>
        <p:nvSpPr>
          <p:cNvPr id="3" name="Subtitle 2"/>
          <p:cNvSpPr>
            <a:spLocks noGrp="1"/>
          </p:cNvSpPr>
          <p:nvPr>
            <p:ph type="subTitle" idx="1"/>
          </p:nvPr>
        </p:nvSpPr>
        <p:spPr>
          <a:xfrm>
            <a:off x="1497676" y="4535133"/>
            <a:ext cx="9263149" cy="1825909"/>
          </a:xfrm>
        </p:spPr>
        <p:txBody>
          <a:bodyPr>
            <a:normAutofit fontScale="85000" lnSpcReduction="10000"/>
          </a:bodyPr>
          <a:lstStyle/>
          <a:p>
            <a:pPr algn="ctr"/>
            <a:r>
              <a:rPr lang="en-US" sz="3200" b="1" i="1" dirty="0"/>
              <a:t>VIRGINIA’S Phase iii watershed implementation plan</a:t>
            </a:r>
          </a:p>
          <a:p>
            <a:pPr algn="ctr"/>
            <a:r>
              <a:rPr lang="en-US" sz="3200" b="1" i="1" dirty="0"/>
              <a:t>Vml, Environmental quality policy committee</a:t>
            </a:r>
          </a:p>
          <a:p>
            <a:pPr algn="ctr"/>
            <a:r>
              <a:rPr lang="en-US" sz="3200" b="1" i="1" dirty="0"/>
              <a:t>July 18, 2019</a:t>
            </a:r>
          </a:p>
          <a:p>
            <a:pPr algn="ctr"/>
            <a:endParaRPr lang="en-US" sz="3200" b="1" i="1" dirty="0"/>
          </a:p>
        </p:txBody>
      </p:sp>
    </p:spTree>
    <p:extLst>
      <p:ext uri="{BB962C8B-B14F-4D97-AF65-F5344CB8AC3E}">
        <p14:creationId xmlns:p14="http://schemas.microsoft.com/office/powerpoint/2010/main" val="193533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 of Chesapeake Bay Open Water Assessment Results" title="Graphic of Chesapeake Bay Open Water Assessment Results"/>
          <p:cNvPicPr>
            <a:picLocks noGrp="1" noChangeAspect="1"/>
          </p:cNvPicPr>
          <p:nvPr>
            <p:ph sz="half" idx="4294967295"/>
          </p:nvPr>
        </p:nvPicPr>
        <p:blipFill>
          <a:blip r:embed="rId3"/>
          <a:stretch>
            <a:fillRect/>
          </a:stretch>
        </p:blipFill>
        <p:spPr>
          <a:xfrm>
            <a:off x="6778487" y="0"/>
            <a:ext cx="4873625" cy="6308725"/>
          </a:xfrm>
          <a:prstGeom prst="rect">
            <a:avLst/>
          </a:prstGeom>
        </p:spPr>
      </p:pic>
      <p:sp>
        <p:nvSpPr>
          <p:cNvPr id="5" name="Content Placeholder 4"/>
          <p:cNvSpPr>
            <a:spLocks noGrp="1"/>
          </p:cNvSpPr>
          <p:nvPr>
            <p:ph sz="half" idx="4294967295"/>
          </p:nvPr>
        </p:nvSpPr>
        <p:spPr>
          <a:xfrm>
            <a:off x="528878" y="2184400"/>
            <a:ext cx="5740608" cy="4673600"/>
          </a:xfrm>
        </p:spPr>
        <p:txBody>
          <a:bodyPr>
            <a:normAutofit/>
          </a:bodyPr>
          <a:lstStyle/>
          <a:p>
            <a:pPr marL="457200" lvl="0" indent="-457200" eaLnBrk="0" hangingPunct="0">
              <a:lnSpc>
                <a:spcPct val="100000"/>
              </a:lnSpc>
              <a:spcBef>
                <a:spcPct val="20000"/>
              </a:spcBef>
              <a:spcAft>
                <a:spcPts val="0"/>
              </a:spcAft>
              <a:buClrTx/>
              <a:buSzTx/>
              <a:buFont typeface="Arial" panose="020B0604020202020204" pitchFamily="34" charset="0"/>
              <a:buChar char="•"/>
            </a:pPr>
            <a:r>
              <a:rPr lang="en-US" sz="3600" b="1" dirty="0">
                <a:solidFill>
                  <a:prstClr val="black"/>
                </a:solidFill>
                <a:latin typeface="Calibri" panose="020F0502020204030204" pitchFamily="34" charset="0"/>
                <a:cs typeface="Calibri" panose="020F0502020204030204" pitchFamily="34" charset="0"/>
              </a:rPr>
              <a:t>Improvements seen in the several Bay segments, James and Rappahannock</a:t>
            </a:r>
          </a:p>
          <a:p>
            <a:pPr marL="457200" lvl="0" indent="-457200" eaLnBrk="0" hangingPunct="0">
              <a:lnSpc>
                <a:spcPct val="100000"/>
              </a:lnSpc>
              <a:spcBef>
                <a:spcPct val="20000"/>
              </a:spcBef>
              <a:spcAft>
                <a:spcPts val="0"/>
              </a:spcAft>
              <a:buClrTx/>
              <a:buSzTx/>
              <a:buFont typeface="Arial" panose="020B0604020202020204" pitchFamily="34" charset="0"/>
              <a:buChar char="•"/>
            </a:pPr>
            <a:endParaRPr lang="en-US" sz="3600" b="1" dirty="0">
              <a:solidFill>
                <a:prstClr val="black"/>
              </a:solidFill>
              <a:latin typeface="Calibri" panose="020F0502020204030204" pitchFamily="34" charset="0"/>
              <a:cs typeface="Calibri" panose="020F0502020204030204" pitchFamily="34" charset="0"/>
            </a:endParaRPr>
          </a:p>
          <a:p>
            <a:pPr marL="457200" lvl="0" indent="-457200" eaLnBrk="0" hangingPunct="0">
              <a:lnSpc>
                <a:spcPct val="100000"/>
              </a:lnSpc>
              <a:spcBef>
                <a:spcPct val="20000"/>
              </a:spcBef>
              <a:spcAft>
                <a:spcPts val="0"/>
              </a:spcAft>
              <a:buClrTx/>
              <a:buSzTx/>
              <a:buFont typeface="Arial" panose="020B0604020202020204" pitchFamily="34" charset="0"/>
              <a:buChar char="•"/>
            </a:pPr>
            <a:r>
              <a:rPr lang="en-US" sz="3600" b="1" dirty="0">
                <a:solidFill>
                  <a:prstClr val="black"/>
                </a:solidFill>
                <a:latin typeface="Calibri" panose="020F0502020204030204" pitchFamily="34" charset="0"/>
                <a:cs typeface="Calibri" panose="020F0502020204030204" pitchFamily="34" charset="0"/>
              </a:rPr>
              <a:t>Hypoxia continues to be an issue in portions of the Bay</a:t>
            </a:r>
          </a:p>
          <a:p>
            <a:endParaRPr lang="en-US" dirty="0"/>
          </a:p>
        </p:txBody>
      </p:sp>
      <p:sp>
        <p:nvSpPr>
          <p:cNvPr id="4" name="Title 3"/>
          <p:cNvSpPr>
            <a:spLocks noGrp="1"/>
          </p:cNvSpPr>
          <p:nvPr>
            <p:ph type="title" idx="4294967295"/>
          </p:nvPr>
        </p:nvSpPr>
        <p:spPr>
          <a:xfrm>
            <a:off x="278295" y="438484"/>
            <a:ext cx="6241774" cy="1450975"/>
          </a:xfrm>
        </p:spPr>
        <p:txBody>
          <a:bodyPr>
            <a:noAutofit/>
          </a:bodyPr>
          <a:lstStyle/>
          <a:p>
            <a:pPr algn="ctr"/>
            <a:r>
              <a:rPr lang="en-US" sz="4000" b="1" dirty="0">
                <a:solidFill>
                  <a:prstClr val="black">
                    <a:lumMod val="75000"/>
                    <a:lumOff val="25000"/>
                  </a:prstClr>
                </a:solidFill>
                <a:latin typeface="+mn-lt"/>
              </a:rPr>
              <a:t>Virginia’s 2018 Water Quality Assessment</a:t>
            </a:r>
            <a:endParaRPr lang="en-US" sz="4000" b="1" dirty="0">
              <a:latin typeface="+mn-lt"/>
            </a:endParaRPr>
          </a:p>
        </p:txBody>
      </p:sp>
    </p:spTree>
    <p:extLst>
      <p:ext uri="{BB962C8B-B14F-4D97-AF65-F5344CB8AC3E}">
        <p14:creationId xmlns:p14="http://schemas.microsoft.com/office/powerpoint/2010/main" val="100574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5805079" cy="3742357"/>
          </a:xfrm>
          <a:prstGeom prst="rect">
            <a:avLst/>
          </a:prstGeom>
        </p:spPr>
      </p:pic>
      <p:pic>
        <p:nvPicPr>
          <p:cNvPr id="7" name="Picture 6"/>
          <p:cNvPicPr>
            <a:picLocks noChangeAspect="1"/>
          </p:cNvPicPr>
          <p:nvPr/>
        </p:nvPicPr>
        <p:blipFill>
          <a:blip r:embed="rId4"/>
          <a:stretch>
            <a:fillRect/>
          </a:stretch>
        </p:blipFill>
        <p:spPr>
          <a:xfrm>
            <a:off x="5805079" y="0"/>
            <a:ext cx="6367871" cy="42767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51760"/>
            <a:ext cx="12192000" cy="4206240"/>
          </a:xfrm>
          <a:prstGeom prst="rect">
            <a:avLst/>
          </a:prstGeom>
        </p:spPr>
      </p:pic>
    </p:spTree>
    <p:extLst>
      <p:ext uri="{BB962C8B-B14F-4D97-AF65-F5344CB8AC3E}">
        <p14:creationId xmlns:p14="http://schemas.microsoft.com/office/powerpoint/2010/main" val="211104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0" y="1461206"/>
            <a:ext cx="11380762" cy="5539978"/>
          </a:xfrm>
          <a:prstGeom prst="rect">
            <a:avLst/>
          </a:prstGeom>
          <a:noFill/>
        </p:spPr>
        <p:txBody>
          <a:bodyPr wrap="square" rtlCol="0">
            <a:spAutoFit/>
          </a:bodyPr>
          <a:lstStyle/>
          <a:p>
            <a:pPr marL="457200" indent="-457200">
              <a:buFont typeface="Wingdings" panose="05000000000000000000" pitchFamily="2" charset="2"/>
              <a:buChar char="ü"/>
            </a:pPr>
            <a:r>
              <a:rPr lang="en-US" sz="2800" b="1" dirty="0"/>
              <a:t>Restore the Chesapeake Bay.</a:t>
            </a:r>
          </a:p>
          <a:p>
            <a:pPr marL="457200" indent="-457200">
              <a:buFont typeface="Wingdings" panose="05000000000000000000" pitchFamily="2" charset="2"/>
              <a:buChar char="ü"/>
            </a:pPr>
            <a:r>
              <a:rPr lang="en-US" sz="2800" b="1" dirty="0"/>
              <a:t>Achieve state basin planning targets for the Potomac, Rappahannock, York, and James Rivers and the Eastern Shore.</a:t>
            </a:r>
          </a:p>
          <a:p>
            <a:pPr marL="457200" indent="-457200">
              <a:buFont typeface="Wingdings" panose="05000000000000000000" pitchFamily="2" charset="2"/>
              <a:buChar char="ü"/>
            </a:pPr>
            <a:r>
              <a:rPr lang="en-US" sz="2800" b="1" dirty="0"/>
              <a:t>Achieve our goals no later than December 31, 2025.</a:t>
            </a:r>
          </a:p>
          <a:p>
            <a:pPr marL="457200" indent="-457200">
              <a:buFont typeface="Wingdings" panose="05000000000000000000" pitchFamily="2" charset="2"/>
              <a:buChar char="ü"/>
            </a:pPr>
            <a:r>
              <a:rPr lang="en-US" sz="2800" b="1" dirty="0"/>
              <a:t>Tackle additional pollution expected from growth.</a:t>
            </a:r>
          </a:p>
          <a:p>
            <a:pPr marL="457200" indent="-457200">
              <a:buFont typeface="Wingdings" panose="05000000000000000000" pitchFamily="2" charset="2"/>
              <a:buChar char="ü"/>
            </a:pPr>
            <a:r>
              <a:rPr lang="en-US" sz="2800" b="1" dirty="0"/>
              <a:t>Tackle the impacts of climate change.</a:t>
            </a:r>
          </a:p>
          <a:p>
            <a:pPr marL="457200" indent="-457200">
              <a:buFont typeface="Wingdings" panose="05000000000000000000" pitchFamily="2" charset="2"/>
              <a:buChar char="ü"/>
            </a:pPr>
            <a:r>
              <a:rPr lang="en-US" sz="2800" b="1" dirty="0"/>
              <a:t>Continue to engage partners, including local governments, planning district/regional commissions, and soil and water conservation districts.</a:t>
            </a:r>
          </a:p>
          <a:p>
            <a:pPr marL="457200" indent="-457200">
              <a:buFont typeface="Wingdings" panose="05000000000000000000" pitchFamily="2" charset="2"/>
              <a:buChar char="ü"/>
            </a:pPr>
            <a:r>
              <a:rPr lang="en-US" sz="2800" b="1" dirty="0"/>
              <a:t>Develop a plan that is practical and cost effective.</a:t>
            </a:r>
          </a:p>
          <a:p>
            <a:pPr marL="457200" indent="-457200">
              <a:buFont typeface="Wingdings" panose="05000000000000000000" pitchFamily="2" charset="2"/>
              <a:buChar char="ü"/>
            </a:pPr>
            <a:r>
              <a:rPr lang="en-US" sz="2800" b="1" dirty="0"/>
              <a:t>Maximize the potential for co-benefits. </a:t>
            </a:r>
          </a:p>
          <a:p>
            <a:pPr marL="457200" indent="-457200">
              <a:buFont typeface="Wingdings" panose="05000000000000000000" pitchFamily="2" charset="2"/>
              <a:buChar char="ü"/>
            </a:pPr>
            <a:r>
              <a:rPr lang="en-US" sz="2800" b="1" dirty="0"/>
              <a:t>Meet the Environmental Protection Agency’s expectations. </a:t>
            </a:r>
          </a:p>
          <a:p>
            <a:pPr marL="457200" indent="-457200">
              <a:buFont typeface="Wingdings" panose="05000000000000000000" pitchFamily="2" charset="2"/>
              <a:buChar char="ü"/>
            </a:pPr>
            <a:endParaRPr lang="en-US" sz="2800" b="1" dirty="0"/>
          </a:p>
          <a:p>
            <a:pPr marL="285750" indent="-285750">
              <a:buFont typeface="Arial" panose="020B0604020202020204" pitchFamily="34" charset="0"/>
              <a:buChar char="•"/>
            </a:pPr>
            <a:endParaRPr lang="en-US" dirty="0"/>
          </a:p>
        </p:txBody>
      </p:sp>
      <p:sp>
        <p:nvSpPr>
          <p:cNvPr id="3" name="TextBox 2"/>
          <p:cNvSpPr txBox="1"/>
          <p:nvPr/>
        </p:nvSpPr>
        <p:spPr>
          <a:xfrm>
            <a:off x="974035" y="260877"/>
            <a:ext cx="9680713" cy="1200329"/>
          </a:xfrm>
          <a:prstGeom prst="rect">
            <a:avLst/>
          </a:prstGeom>
          <a:noFill/>
        </p:spPr>
        <p:txBody>
          <a:bodyPr wrap="square" rtlCol="0">
            <a:spAutoFit/>
          </a:bodyPr>
          <a:lstStyle/>
          <a:p>
            <a:pPr algn="ctr"/>
            <a:r>
              <a:rPr lang="en-US" sz="3600" b="1" dirty="0">
                <a:latin typeface="+mj-lt"/>
              </a:rPr>
              <a:t>VIRGINIA’S GOALS FOR THE</a:t>
            </a:r>
          </a:p>
          <a:p>
            <a:pPr algn="ctr"/>
            <a:r>
              <a:rPr lang="en-US" sz="3600" b="1" dirty="0">
                <a:latin typeface="+mj-lt"/>
              </a:rPr>
              <a:t>PHASE III WATERSHED IMPLEMENTATION PLAN</a:t>
            </a:r>
          </a:p>
        </p:txBody>
      </p:sp>
    </p:spTree>
    <p:extLst>
      <p:ext uri="{BB962C8B-B14F-4D97-AF65-F5344CB8AC3E}">
        <p14:creationId xmlns:p14="http://schemas.microsoft.com/office/powerpoint/2010/main" val="310920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502" y="436313"/>
            <a:ext cx="6317115" cy="523220"/>
          </a:xfrm>
          <a:prstGeom prst="rect">
            <a:avLst/>
          </a:prstGeom>
          <a:noFill/>
          <a:ln w="38100">
            <a:solidFill>
              <a:schemeClr val="accent2"/>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Virginia Secretary of Natural Resources</a:t>
            </a:r>
          </a:p>
        </p:txBody>
      </p:sp>
      <p:sp>
        <p:nvSpPr>
          <p:cNvPr id="4" name="TextBox 3"/>
          <p:cNvSpPr txBox="1"/>
          <p:nvPr/>
        </p:nvSpPr>
        <p:spPr>
          <a:xfrm>
            <a:off x="2402004" y="2122073"/>
            <a:ext cx="7360669" cy="523220"/>
          </a:xfrm>
          <a:prstGeom prst="rect">
            <a:avLst/>
          </a:prstGeom>
          <a:noFill/>
          <a:ln w="38100">
            <a:solidFill>
              <a:schemeClr val="accent2"/>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Chesapeake Bay Stakeholders Advisory Group</a:t>
            </a:r>
          </a:p>
        </p:txBody>
      </p:sp>
      <p:sp>
        <p:nvSpPr>
          <p:cNvPr id="5" name="TextBox 4"/>
          <p:cNvSpPr txBox="1"/>
          <p:nvPr/>
        </p:nvSpPr>
        <p:spPr>
          <a:xfrm>
            <a:off x="7373238" y="3083283"/>
            <a:ext cx="4492384" cy="1477328"/>
          </a:xfrm>
          <a:prstGeom prst="rect">
            <a:avLst/>
          </a:prstGeom>
          <a:noFill/>
          <a:ln w="38100">
            <a:solidFill>
              <a:schemeClr val="accent2"/>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Planning District Commissions: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Adjust template bmp input decks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Identify funding and policy needs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Convene all sector stakeholders</a:t>
            </a:r>
          </a:p>
        </p:txBody>
      </p:sp>
      <p:sp>
        <p:nvSpPr>
          <p:cNvPr id="6" name="TextBox 5"/>
          <p:cNvSpPr txBox="1"/>
          <p:nvPr/>
        </p:nvSpPr>
        <p:spPr>
          <a:xfrm>
            <a:off x="297228" y="3008436"/>
            <a:ext cx="4522392" cy="1508105"/>
          </a:xfrm>
          <a:prstGeom prst="rect">
            <a:avLst/>
          </a:prstGeom>
          <a:noFill/>
          <a:ln w="38100">
            <a:solidFill>
              <a:schemeClr val="accent2"/>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Soil and Water Conservation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Districts: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Adjust template bmp input decks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Identify funding and policy needs</a:t>
            </a:r>
          </a:p>
        </p:txBody>
      </p:sp>
      <p:sp>
        <p:nvSpPr>
          <p:cNvPr id="7" name="TextBox 6"/>
          <p:cNvSpPr txBox="1"/>
          <p:nvPr/>
        </p:nvSpPr>
        <p:spPr>
          <a:xfrm>
            <a:off x="3919788" y="5158479"/>
            <a:ext cx="4774064" cy="954107"/>
          </a:xfrm>
          <a:prstGeom prst="rect">
            <a:avLst/>
          </a:prstGeom>
          <a:noFill/>
          <a:ln w="38100">
            <a:solidFill>
              <a:schemeClr val="accent2"/>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Virginia Interagency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Chesapeake Bay TMDL Team</a:t>
            </a:r>
          </a:p>
        </p:txBody>
      </p:sp>
      <p:cxnSp>
        <p:nvCxnSpPr>
          <p:cNvPr id="10" name="Straight Arrow Connector 9"/>
          <p:cNvCxnSpPr/>
          <p:nvPr/>
        </p:nvCxnSpPr>
        <p:spPr>
          <a:xfrm>
            <a:off x="5101279" y="3436650"/>
            <a:ext cx="1962120" cy="0"/>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35040" y="1193840"/>
            <a:ext cx="0" cy="651465"/>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11271" y="4815923"/>
            <a:ext cx="1310769" cy="944797"/>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991600" y="4912292"/>
            <a:ext cx="1451353" cy="848428"/>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32797" y="1121098"/>
            <a:ext cx="1686591" cy="1448414"/>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9541250" y="1142668"/>
            <a:ext cx="1497480" cy="1525882"/>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82339" y="3762488"/>
            <a:ext cx="0" cy="1147382"/>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37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625" y="169645"/>
            <a:ext cx="9460850" cy="1450757"/>
          </a:xfrm>
        </p:spPr>
        <p:txBody>
          <a:bodyPr>
            <a:noAutofit/>
          </a:bodyPr>
          <a:lstStyle/>
          <a:p>
            <a:pPr lvl="0" defTabSz="457200">
              <a:lnSpc>
                <a:spcPct val="100000"/>
              </a:lnSpc>
              <a:spcBef>
                <a:spcPts val="0"/>
              </a:spcBef>
              <a:defRPr/>
            </a:pPr>
            <a:r>
              <a:rPr lang="en-US" b="1" spc="0" dirty="0">
                <a:solidFill>
                  <a:prstClr val="black"/>
                </a:solidFill>
                <a:cs typeface="Times New Roman" panose="02020603050405020304" pitchFamily="18" charset="0"/>
              </a:rPr>
              <a:t>Soil and Water Conservation Districts</a:t>
            </a:r>
            <a:endParaRPr lang="en-US" b="1" dirty="0"/>
          </a:p>
        </p:txBody>
      </p:sp>
      <p:sp>
        <p:nvSpPr>
          <p:cNvPr id="8" name="Content Placeholder 7"/>
          <p:cNvSpPr>
            <a:spLocks noGrp="1"/>
          </p:cNvSpPr>
          <p:nvPr>
            <p:ph sz="half" idx="2"/>
          </p:nvPr>
        </p:nvSpPr>
        <p:spPr>
          <a:xfrm>
            <a:off x="295995" y="1937395"/>
            <a:ext cx="4937760" cy="3974980"/>
          </a:xfrm>
        </p:spPr>
        <p:txBody>
          <a:bodyPr>
            <a:normAutofit/>
          </a:bodyPr>
          <a:lstStyle/>
          <a:p>
            <a:pPr marL="0" indent="0" algn="ctr">
              <a:buNone/>
            </a:pPr>
            <a:endParaRPr lang="en-US" sz="4000" dirty="0">
              <a:solidFill>
                <a:schemeClr val="tx1"/>
              </a:solidFill>
            </a:endParaRPr>
          </a:p>
          <a:p>
            <a:pPr marL="0" indent="0" algn="ctr">
              <a:buNone/>
            </a:pPr>
            <a:r>
              <a:rPr lang="en-US" sz="4000" dirty="0">
                <a:solidFill>
                  <a:schemeClr val="tx1"/>
                </a:solidFill>
              </a:rPr>
              <a:t>31 of the 47 Districts in Virginia assisted with development of the Draft Phase III WIP. </a:t>
            </a:r>
          </a:p>
        </p:txBody>
      </p:sp>
      <p:sp>
        <p:nvSpPr>
          <p:cNvPr id="5" name="Content Placeholder 4"/>
          <p:cNvSpPr>
            <a:spLocks noGrp="1"/>
          </p:cNvSpPr>
          <p:nvPr>
            <p:ph sz="quarter" idx="4"/>
          </p:nvPr>
        </p:nvSpPr>
        <p:spPr>
          <a:xfrm>
            <a:off x="5635690" y="1985554"/>
            <a:ext cx="6017594" cy="4265956"/>
          </a:xfrm>
        </p:spPr>
        <p:txBody>
          <a:bodyPr>
            <a:normAutofit fontScale="92500" lnSpcReduction="20000"/>
          </a:bodyPr>
          <a:lstStyle/>
          <a:p>
            <a:pPr>
              <a:buFont typeface="Wingdings" panose="05000000000000000000" pitchFamily="2" charset="2"/>
              <a:buChar char="§"/>
            </a:pPr>
            <a:r>
              <a:rPr lang="en-US" dirty="0">
                <a:solidFill>
                  <a:schemeClr val="tx1"/>
                </a:solidFill>
              </a:rPr>
              <a:t>Each District was provided with a workbook containing local area planning goals, draft agriculture and forestry best management practice (BMP) input decks, BMP definitions and cost effectiveness.</a:t>
            </a:r>
          </a:p>
          <a:p>
            <a:pPr>
              <a:buFont typeface="Wingdings" panose="05000000000000000000" pitchFamily="2" charset="2"/>
              <a:buChar char="§"/>
            </a:pPr>
            <a:r>
              <a:rPr lang="en-US" dirty="0">
                <a:solidFill>
                  <a:schemeClr val="tx1"/>
                </a:solidFill>
              </a:rPr>
              <a:t>Each District was asked to provide revised input decks based upon their local community and farmer needs as well as recommendations on program improvements, capacity, and funding.  </a:t>
            </a:r>
          </a:p>
          <a:p>
            <a:pPr>
              <a:buFont typeface="Wingdings" panose="05000000000000000000" pitchFamily="2" charset="2"/>
              <a:buChar char="§"/>
            </a:pPr>
            <a:r>
              <a:rPr lang="en-US" dirty="0">
                <a:solidFill>
                  <a:schemeClr val="tx1"/>
                </a:solidFill>
              </a:rPr>
              <a:t>Public meetings were held with these Districts in their four “areas” in May and August, 2018 to review their revised input decks.  Two public meetings were held with the Districts again in October, 2018 prior to finalizing their recommendations.  </a:t>
            </a:r>
          </a:p>
          <a:p>
            <a:pPr>
              <a:buFont typeface="Wingdings" panose="05000000000000000000" pitchFamily="2" charset="2"/>
              <a:buChar char="§"/>
            </a:pPr>
            <a:r>
              <a:rPr lang="en-US" dirty="0">
                <a:solidFill>
                  <a:schemeClr val="tx1"/>
                </a:solidFill>
              </a:rPr>
              <a:t>In addition, four farmer outreach meetings were held with the Virginia Farm Bureau Federation in the Shenandoah Valley, Remington, Northern Neck and Eastern Shore.</a:t>
            </a:r>
            <a:endParaRPr lang="en-US" dirty="0"/>
          </a:p>
          <a:p>
            <a:pPr>
              <a:buFont typeface="Wingdings" panose="05000000000000000000" pitchFamily="2" charset="2"/>
              <a:buChar char="q"/>
            </a:pPr>
            <a:endParaRPr lang="en-US" dirty="0"/>
          </a:p>
        </p:txBody>
      </p:sp>
      <p:cxnSp>
        <p:nvCxnSpPr>
          <p:cNvPr id="7" name="Straight Connector 6"/>
          <p:cNvCxnSpPr/>
          <p:nvPr/>
        </p:nvCxnSpPr>
        <p:spPr>
          <a:xfrm flipH="1" flipV="1">
            <a:off x="5425679" y="1985554"/>
            <a:ext cx="18087" cy="387866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85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2" y="95217"/>
            <a:ext cx="11004698" cy="1450757"/>
          </a:xfrm>
        </p:spPr>
        <p:txBody>
          <a:bodyPr/>
          <a:lstStyle/>
          <a:p>
            <a:r>
              <a:rPr lang="en-US" b="1" spc="0" dirty="0">
                <a:solidFill>
                  <a:prstClr val="black"/>
                </a:solidFill>
                <a:cs typeface="Times New Roman" panose="02020603050405020304" pitchFamily="18" charset="0"/>
              </a:rPr>
              <a:t>Planning District and Regional Commissions</a:t>
            </a:r>
            <a:endParaRPr lang="en-US" b="1" dirty="0"/>
          </a:p>
        </p:txBody>
      </p:sp>
      <p:sp>
        <p:nvSpPr>
          <p:cNvPr id="8" name="Content Placeholder 7"/>
          <p:cNvSpPr>
            <a:spLocks noGrp="1"/>
          </p:cNvSpPr>
          <p:nvPr>
            <p:ph sz="half" idx="2"/>
          </p:nvPr>
        </p:nvSpPr>
        <p:spPr>
          <a:xfrm>
            <a:off x="375091" y="1886503"/>
            <a:ext cx="4937760" cy="3974980"/>
          </a:xfrm>
        </p:spPr>
        <p:txBody>
          <a:bodyPr>
            <a:normAutofit/>
          </a:bodyPr>
          <a:lstStyle/>
          <a:p>
            <a:pPr marL="0" indent="0" algn="ctr">
              <a:buNone/>
            </a:pPr>
            <a:endParaRPr lang="en-US" sz="4000" dirty="0">
              <a:solidFill>
                <a:schemeClr val="tx1"/>
              </a:solidFill>
            </a:endParaRPr>
          </a:p>
          <a:p>
            <a:pPr marL="0" indent="0" algn="ctr">
              <a:buNone/>
            </a:pPr>
            <a:r>
              <a:rPr lang="en-US" sz="4000" dirty="0">
                <a:solidFill>
                  <a:schemeClr val="tx1"/>
                </a:solidFill>
              </a:rPr>
              <a:t>14 of the 15 PDCs in Virginia’s Bay watershed assisted with development of the Draft Phase III WIP. </a:t>
            </a:r>
          </a:p>
          <a:p>
            <a:pPr marL="0" indent="0" algn="ctr">
              <a:buNone/>
            </a:pPr>
            <a:endParaRPr lang="en-US" sz="4000" b="1" dirty="0"/>
          </a:p>
        </p:txBody>
      </p:sp>
      <p:sp>
        <p:nvSpPr>
          <p:cNvPr id="5" name="Content Placeholder 4"/>
          <p:cNvSpPr>
            <a:spLocks noGrp="1"/>
          </p:cNvSpPr>
          <p:nvPr>
            <p:ph sz="quarter" idx="4"/>
          </p:nvPr>
        </p:nvSpPr>
        <p:spPr>
          <a:xfrm>
            <a:off x="5635690" y="1985554"/>
            <a:ext cx="6081389" cy="4265956"/>
          </a:xfrm>
        </p:spPr>
        <p:txBody>
          <a:bodyPr>
            <a:normAutofit/>
          </a:bodyPr>
          <a:lstStyle/>
          <a:p>
            <a:pPr>
              <a:buFont typeface="Wingdings" panose="05000000000000000000" pitchFamily="2" charset="2"/>
              <a:buChar char="§"/>
            </a:pPr>
            <a:r>
              <a:rPr lang="en-US" dirty="0">
                <a:solidFill>
                  <a:schemeClr val="tx1"/>
                </a:solidFill>
              </a:rPr>
              <a:t>Utilizing federal Chesapeake Bay Program funding, the Department of Environmental Quality awarded grants to 14 Planning District/Regional Commissions (PDCs) to work with localities and stakeholders on development of the Draft Phase III WIP.  </a:t>
            </a:r>
          </a:p>
          <a:p>
            <a:pPr>
              <a:buFont typeface="Wingdings" panose="05000000000000000000" pitchFamily="2" charset="2"/>
              <a:buChar char="§"/>
            </a:pPr>
            <a:r>
              <a:rPr lang="en-US" dirty="0">
                <a:solidFill>
                  <a:schemeClr val="tx1"/>
                </a:solidFill>
              </a:rPr>
              <a:t>PDCs were asked to provide recommendations on revised best management practice (BMP) input decks for the unregulated, urban sector as well as programmatic actions, capacity, and funding. </a:t>
            </a:r>
          </a:p>
          <a:p>
            <a:pPr>
              <a:buFont typeface="Wingdings" panose="05000000000000000000" pitchFamily="2" charset="2"/>
              <a:buChar char="§"/>
            </a:pPr>
            <a:r>
              <a:rPr lang="en-US" dirty="0">
                <a:solidFill>
                  <a:schemeClr val="tx1"/>
                </a:solidFill>
              </a:rPr>
              <a:t>The PDCs held 50 meetings to engage their local communities in addition to four concluding meetings held in collaboration with their local Districts.  </a:t>
            </a:r>
          </a:p>
          <a:p>
            <a:pPr>
              <a:buFont typeface="Wingdings" panose="05000000000000000000" pitchFamily="2" charset="2"/>
              <a:buChar char="q"/>
            </a:pPr>
            <a:endParaRPr lang="en-US" dirty="0"/>
          </a:p>
        </p:txBody>
      </p:sp>
      <p:cxnSp>
        <p:nvCxnSpPr>
          <p:cNvPr id="7" name="Straight Connector 6"/>
          <p:cNvCxnSpPr/>
          <p:nvPr/>
        </p:nvCxnSpPr>
        <p:spPr>
          <a:xfrm flipH="1" flipV="1">
            <a:off x="5312851" y="1985554"/>
            <a:ext cx="18087" cy="387866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2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Virginia’s Phase III WIP – </a:t>
            </a:r>
            <a:br>
              <a:rPr lang="en-US" b="1" dirty="0"/>
            </a:br>
            <a:r>
              <a:rPr lang="en-US" b="1" dirty="0"/>
              <a:t>Priority Best Management Practices</a:t>
            </a:r>
          </a:p>
        </p:txBody>
      </p:sp>
      <p:sp>
        <p:nvSpPr>
          <p:cNvPr id="8" name="Content Placeholder 7"/>
          <p:cNvSpPr>
            <a:spLocks noGrp="1"/>
          </p:cNvSpPr>
          <p:nvPr>
            <p:ph sz="half" idx="2"/>
          </p:nvPr>
        </p:nvSpPr>
        <p:spPr>
          <a:xfrm>
            <a:off x="844224" y="1934447"/>
            <a:ext cx="10058400" cy="4304714"/>
          </a:xfrm>
        </p:spPr>
        <p:txBody>
          <a:bodyPr>
            <a:normAutofit fontScale="85000" lnSpcReduction="10000"/>
          </a:bodyPr>
          <a:lstStyle/>
          <a:p>
            <a:pPr marL="0" indent="0" algn="ctr">
              <a:buNone/>
            </a:pPr>
            <a:r>
              <a:rPr lang="en-US" sz="4000" b="1" dirty="0"/>
              <a:t>Agricultural and Urban Nutrient Management </a:t>
            </a:r>
          </a:p>
          <a:p>
            <a:pPr marL="0" indent="0" algn="ctr">
              <a:buNone/>
            </a:pPr>
            <a:r>
              <a:rPr lang="en-US" sz="4000" b="1" dirty="0"/>
              <a:t>Cover Crops</a:t>
            </a:r>
          </a:p>
          <a:p>
            <a:pPr marL="0" indent="0" algn="ctr">
              <a:buNone/>
            </a:pPr>
            <a:r>
              <a:rPr lang="en-US" sz="4000" b="1" dirty="0"/>
              <a:t>Forest Buffers, Tree Canopy, Forest Retention</a:t>
            </a:r>
          </a:p>
          <a:p>
            <a:pPr marL="0" indent="0" algn="ctr">
              <a:buNone/>
            </a:pPr>
            <a:r>
              <a:rPr lang="en-US" sz="4000" b="1" dirty="0"/>
              <a:t>Livestock Stream Exclusion and Pasture Management</a:t>
            </a:r>
          </a:p>
          <a:p>
            <a:pPr marL="0" indent="0" algn="ctr">
              <a:buNone/>
            </a:pPr>
            <a:r>
              <a:rPr lang="en-US" sz="4000" b="1" dirty="0"/>
              <a:t>Shoreline Management</a:t>
            </a:r>
          </a:p>
          <a:p>
            <a:pPr marL="0" indent="0" algn="ctr">
              <a:buNone/>
            </a:pPr>
            <a:r>
              <a:rPr lang="en-US" sz="4000" b="1" dirty="0"/>
              <a:t>Stormwater Management BMPs</a:t>
            </a:r>
          </a:p>
          <a:p>
            <a:pPr marL="0" indent="0" algn="ctr">
              <a:buNone/>
            </a:pPr>
            <a:r>
              <a:rPr lang="en-US" sz="4000" b="1" dirty="0"/>
              <a:t>Wastewater Treatment Technologies</a:t>
            </a:r>
          </a:p>
        </p:txBody>
      </p:sp>
    </p:spTree>
    <p:extLst>
      <p:ext uri="{BB962C8B-B14F-4D97-AF65-F5344CB8AC3E}">
        <p14:creationId xmlns:p14="http://schemas.microsoft.com/office/powerpoint/2010/main" val="97567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756" y="-216130"/>
            <a:ext cx="11959244" cy="7786747"/>
          </a:xfrm>
          <a:prstGeom prst="rect">
            <a:avLst/>
          </a:prstGeom>
          <a:noFill/>
        </p:spPr>
        <p:txBody>
          <a:bodyPr wrap="square" rtlCol="0">
            <a:spAutoFit/>
          </a:bodyPr>
          <a:lstStyle/>
          <a:p>
            <a:endParaRPr lang="en-US" b="1" dirty="0"/>
          </a:p>
          <a:p>
            <a:pPr algn="ctr"/>
            <a:r>
              <a:rPr lang="en-US" sz="3200" b="1" u="sng" dirty="0"/>
              <a:t>VIRGINIA’S PHASE III WATERSHED IMPLEMENTATION PLAN</a:t>
            </a:r>
          </a:p>
          <a:p>
            <a:endParaRPr lang="en-US" b="1" dirty="0"/>
          </a:p>
          <a:p>
            <a:r>
              <a:rPr lang="en-US" sz="2400" b="1" u="sng" dirty="0"/>
              <a:t>AGRICULTURE:</a:t>
            </a:r>
            <a:r>
              <a:rPr lang="en-US" sz="2400" b="1" dirty="0"/>
              <a:t>	FUND/IMPROVE VIRGINIA AGRICULTURE BMP COST SHARE PROGRAM</a:t>
            </a:r>
          </a:p>
          <a:p>
            <a:r>
              <a:rPr lang="en-US" sz="2400" b="1" dirty="0"/>
              <a:t>					REQUIRE NUTRIENT MANAGEMENT PLANS IF 2025 GOAL UNMET</a:t>
            </a:r>
          </a:p>
          <a:p>
            <a:r>
              <a:rPr lang="en-US" sz="2400" b="1" dirty="0"/>
              <a:t>					REQUIRE LIVESTOCK STREAM EXCLUSIONS IF 2025 GOAL UNMET</a:t>
            </a:r>
          </a:p>
          <a:p>
            <a:r>
              <a:rPr lang="en-US" sz="2400" b="1" dirty="0"/>
              <a:t>					MARKET CLEAN WATER FARMS</a:t>
            </a:r>
          </a:p>
          <a:p>
            <a:endParaRPr lang="en-US" sz="2400" b="1" dirty="0"/>
          </a:p>
          <a:p>
            <a:r>
              <a:rPr lang="en-US" sz="2400" b="1" u="sng" dirty="0"/>
              <a:t>URBAN:</a:t>
            </a:r>
            <a:r>
              <a:rPr lang="en-US" sz="2400" b="1" dirty="0"/>
              <a:t>		RETAIN MS4 LIMITS ESTABLISHED IN 2010 WIP</a:t>
            </a:r>
          </a:p>
          <a:p>
            <a:r>
              <a:rPr lang="en-US" sz="2400" b="1" dirty="0"/>
              <a:t>				FUND VCAP AND SLAF; ASSESS SLAF NEEDS</a:t>
            </a:r>
          </a:p>
          <a:p>
            <a:r>
              <a:rPr lang="en-US" sz="2400" b="1" dirty="0"/>
              <a:t>				PARTNERSHIP WITH LOCAL PDC’S</a:t>
            </a:r>
          </a:p>
          <a:p>
            <a:r>
              <a:rPr lang="en-US" sz="2400" b="1" dirty="0"/>
              <a:t>				STRENGTHEN CERTIFIED FERTILIZER APPLICATOR PROGRAM</a:t>
            </a:r>
          </a:p>
          <a:p>
            <a:r>
              <a:rPr lang="en-US" sz="2400" b="1" dirty="0"/>
              <a:t>				EXPAND DOF TREE CANOPY AND BUFFER RESTORATION</a:t>
            </a:r>
          </a:p>
          <a:p>
            <a:r>
              <a:rPr lang="en-US" sz="2400" b="1" dirty="0"/>
              <a:t>				EVALUATE CHESAPEAKE BAY PRESERVATION ACT EXTENTION</a:t>
            </a:r>
          </a:p>
          <a:p>
            <a:endParaRPr lang="en-US" sz="2400" b="1" dirty="0"/>
          </a:p>
          <a:p>
            <a:r>
              <a:rPr lang="en-US" sz="2400" b="1" u="sng" dirty="0"/>
              <a:t>WASTEWATER:</a:t>
            </a:r>
            <a:r>
              <a:rPr lang="en-US" sz="2400" b="1" dirty="0"/>
              <a:t>	ACHIEVE ADDITIONAL REDUCTIONS EQUIVALENT TO TN AND TP LIMITS</a:t>
            </a:r>
          </a:p>
          <a:p>
            <a:r>
              <a:rPr lang="en-US" sz="2400" b="1" dirty="0"/>
              <a:t>					FOCUS STATE EFFORTS ON WASTEWATER ISLANDS</a:t>
            </a:r>
          </a:p>
          <a:p>
            <a:r>
              <a:rPr lang="en-US" sz="2400" b="1" dirty="0"/>
              <a:t>					SHIFT OVERSIGHT OF SEPTIC MAINTENANCE TO DOH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9028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96169"/>
            <a:ext cx="10058400" cy="1450757"/>
          </a:xfrm>
        </p:spPr>
        <p:txBody>
          <a:bodyPr>
            <a:normAutofit fontScale="90000"/>
          </a:bodyPr>
          <a:lstStyle/>
          <a:p>
            <a:br>
              <a:rPr lang="en-US" b="1" dirty="0"/>
            </a:br>
            <a:r>
              <a:rPr lang="en-US" b="1" dirty="0"/>
              <a:t>Public Comment Period: April 5 – June 7, 2019</a:t>
            </a:r>
          </a:p>
        </p:txBody>
      </p:sp>
      <p:sp>
        <p:nvSpPr>
          <p:cNvPr id="8" name="Content Placeholder 7"/>
          <p:cNvSpPr>
            <a:spLocks noGrp="1"/>
          </p:cNvSpPr>
          <p:nvPr>
            <p:ph sz="half" idx="2"/>
          </p:nvPr>
        </p:nvSpPr>
        <p:spPr>
          <a:xfrm>
            <a:off x="295564" y="1881695"/>
            <a:ext cx="5796892" cy="4721124"/>
          </a:xfrm>
        </p:spPr>
        <p:txBody>
          <a:bodyPr>
            <a:normAutofit fontScale="62500" lnSpcReduction="20000"/>
          </a:bodyPr>
          <a:lstStyle/>
          <a:p>
            <a:pPr>
              <a:buFont typeface="Wingdings" panose="05000000000000000000" pitchFamily="2" charset="2"/>
              <a:buChar char="q"/>
            </a:pPr>
            <a:r>
              <a:rPr lang="en-US" sz="3200" dirty="0"/>
              <a:t>Two public webinars held on May 13 (9 a.m. and 6 p.m.) with over 130 participants.</a:t>
            </a:r>
          </a:p>
          <a:p>
            <a:pPr>
              <a:buFont typeface="Wingdings" panose="05000000000000000000" pitchFamily="2" charset="2"/>
              <a:buChar char="q"/>
            </a:pPr>
            <a:r>
              <a:rPr lang="en-US" sz="3200" dirty="0"/>
              <a:t>During March to June, presentations on the Draft Phase III WIP provided to – District Area Spring Meetings; Virginia Water and Waste Authorities Association; Virginia Water Monitoring Council; Virginia Water Environment Association; Virginia Forestry Summit; Chesapeake Bay Commission Virginia Delegation; Virginia Municipal Stormwater Agencies; Chesapeake Bay Foundation Public Forum; Southern States; Potomac River Fisheries Commission; Rappahannock River Basin Commission; Virginia Association of Wetland Professionals, Chesapeake Executive Council Local Government Advisory Committee – Virginia Delegation; Virginia Conservation Network; Watershed Roundtables (Shenandoah, Potomac, York, Rappahannock, Upper James, and Middle James); and the Virginia Agribusiness Council.</a:t>
            </a:r>
          </a:p>
          <a:p>
            <a:endParaRPr lang="en-US" dirty="0"/>
          </a:p>
        </p:txBody>
      </p:sp>
      <p:sp>
        <p:nvSpPr>
          <p:cNvPr id="10" name="Content Placeholder 9"/>
          <p:cNvSpPr>
            <a:spLocks noGrp="1"/>
          </p:cNvSpPr>
          <p:nvPr>
            <p:ph sz="quarter" idx="4"/>
          </p:nvPr>
        </p:nvSpPr>
        <p:spPr>
          <a:xfrm>
            <a:off x="6780628" y="1955409"/>
            <a:ext cx="5198012" cy="4304714"/>
          </a:xfrm>
        </p:spPr>
        <p:txBody>
          <a:bodyPr>
            <a:normAutofit fontScale="92500" lnSpcReduction="10000"/>
          </a:bodyPr>
          <a:lstStyle/>
          <a:p>
            <a:pPr marL="0" indent="0" algn="ctr">
              <a:buNone/>
            </a:pPr>
            <a:r>
              <a:rPr lang="en-US" sz="2800" u="sng" dirty="0"/>
              <a:t>Multiple Briefings Scheduled:</a:t>
            </a:r>
          </a:p>
          <a:p>
            <a:pPr>
              <a:buFont typeface="Wingdings" panose="05000000000000000000" pitchFamily="2" charset="2"/>
              <a:buChar char="q"/>
            </a:pPr>
            <a:r>
              <a:rPr lang="en-US" sz="2800" dirty="0"/>
              <a:t>SWCD Area Spring Meetings; VA Assoc. of SWCDs; Soil &amp; Water Conservation Board</a:t>
            </a:r>
          </a:p>
          <a:p>
            <a:pPr>
              <a:buFont typeface="Wingdings" panose="05000000000000000000" pitchFamily="2" charset="2"/>
              <a:buChar char="q"/>
            </a:pPr>
            <a:r>
              <a:rPr lang="en-US" sz="2800" dirty="0"/>
              <a:t>Rappahannock River Basin Commission </a:t>
            </a:r>
          </a:p>
          <a:p>
            <a:pPr>
              <a:buFont typeface="Wingdings" panose="05000000000000000000" pitchFamily="2" charset="2"/>
              <a:buChar char="q"/>
            </a:pPr>
            <a:r>
              <a:rPr lang="en-US" sz="2800" dirty="0"/>
              <a:t>Watershed Roundtable Meetings</a:t>
            </a:r>
          </a:p>
          <a:p>
            <a:pPr>
              <a:buFont typeface="Wingdings" panose="05000000000000000000" pitchFamily="2" charset="2"/>
              <a:buChar char="q"/>
            </a:pPr>
            <a:r>
              <a:rPr lang="en-US" sz="2800" dirty="0"/>
              <a:t>Virginia Forestry Summit</a:t>
            </a:r>
          </a:p>
          <a:p>
            <a:pPr>
              <a:buFont typeface="Wingdings" panose="05000000000000000000" pitchFamily="2" charset="2"/>
              <a:buChar char="q"/>
            </a:pPr>
            <a:r>
              <a:rPr lang="en-US" sz="2800" dirty="0"/>
              <a:t>Associations: VWMC &amp; CVW, VWEA , VWWAA </a:t>
            </a:r>
          </a:p>
          <a:p>
            <a:endParaRPr lang="en-US" dirty="0"/>
          </a:p>
        </p:txBody>
      </p:sp>
      <p:cxnSp>
        <p:nvCxnSpPr>
          <p:cNvPr id="13" name="Straight Connector 12"/>
          <p:cNvCxnSpPr/>
          <p:nvPr/>
        </p:nvCxnSpPr>
        <p:spPr>
          <a:xfrm flipV="1">
            <a:off x="6274191" y="2124222"/>
            <a:ext cx="28135" cy="389675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173" y="1713483"/>
            <a:ext cx="5361467" cy="4546640"/>
          </a:xfrm>
          <a:prstGeom prst="rect">
            <a:avLst/>
          </a:prstGeom>
        </p:spPr>
      </p:pic>
    </p:spTree>
    <p:extLst>
      <p:ext uri="{BB962C8B-B14F-4D97-AF65-F5344CB8AC3E}">
        <p14:creationId xmlns:p14="http://schemas.microsoft.com/office/powerpoint/2010/main" val="377704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471456"/>
            <a:ext cx="10058400" cy="3566160"/>
          </a:xfrm>
        </p:spPr>
        <p:txBody>
          <a:bodyPr>
            <a:normAutofit/>
          </a:bodyPr>
          <a:lstStyle/>
          <a:p>
            <a:pPr algn="ctr"/>
            <a:r>
              <a:rPr lang="en-US" sz="7200" b="1" dirty="0">
                <a:solidFill>
                  <a:srgbClr val="000000"/>
                </a:solidFill>
              </a:rPr>
              <a:t>Improving the Chesapeake Bay and Virginia Rivers: Our Progress and Path Forward</a:t>
            </a:r>
            <a:endParaRPr lang="en-US" sz="7200" b="1" dirty="0"/>
          </a:p>
        </p:txBody>
      </p:sp>
      <p:sp>
        <p:nvSpPr>
          <p:cNvPr id="3" name="Subtitle 2"/>
          <p:cNvSpPr>
            <a:spLocks noGrp="1"/>
          </p:cNvSpPr>
          <p:nvPr>
            <p:ph type="subTitle" idx="1"/>
          </p:nvPr>
        </p:nvSpPr>
        <p:spPr>
          <a:xfrm>
            <a:off x="1497676" y="5032091"/>
            <a:ext cx="9263149" cy="1825909"/>
          </a:xfrm>
        </p:spPr>
        <p:txBody>
          <a:bodyPr>
            <a:normAutofit/>
          </a:bodyPr>
          <a:lstStyle/>
          <a:p>
            <a:pPr algn="ctr"/>
            <a:r>
              <a:rPr lang="en-US" sz="3200" b="1" i="1" dirty="0"/>
              <a:t>QUESTIONS?</a:t>
            </a:r>
          </a:p>
          <a:p>
            <a:pPr algn="ctr"/>
            <a:endParaRPr lang="en-US" sz="3200" b="1" i="1" dirty="0"/>
          </a:p>
        </p:txBody>
      </p:sp>
    </p:spTree>
    <p:extLst>
      <p:ext uri="{BB962C8B-B14F-4D97-AF65-F5344CB8AC3E}">
        <p14:creationId xmlns:p14="http://schemas.microsoft.com/office/powerpoint/2010/main" val="263303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1" y="0"/>
            <a:ext cx="4398895" cy="6858000"/>
          </a:xfrm>
          <a:prstGeom prst="rect">
            <a:avLst/>
          </a:prstGeom>
        </p:spPr>
      </p:pic>
      <p:sp>
        <p:nvSpPr>
          <p:cNvPr id="13" name="Content Placeholder 12"/>
          <p:cNvSpPr>
            <a:spLocks noGrp="1"/>
          </p:cNvSpPr>
          <p:nvPr>
            <p:ph sz="quarter" idx="4294967295"/>
          </p:nvPr>
        </p:nvSpPr>
        <p:spPr>
          <a:xfrm>
            <a:off x="6885748" y="1652847"/>
            <a:ext cx="4343400" cy="3951288"/>
          </a:xfrm>
        </p:spPr>
        <p:txBody>
          <a:bodyPr>
            <a:noAutofit/>
          </a:bodyPr>
          <a:lstStyle/>
          <a:p>
            <a:pPr>
              <a:spcAft>
                <a:spcPts val="600"/>
              </a:spcAft>
            </a:pPr>
            <a:r>
              <a:rPr lang="en-US" sz="2800" b="1" dirty="0">
                <a:solidFill>
                  <a:schemeClr val="tx1"/>
                </a:solidFill>
              </a:rPr>
              <a:t>6 States &amp; DC </a:t>
            </a:r>
            <a:br>
              <a:rPr lang="en-US" sz="2800" b="1" dirty="0">
                <a:solidFill>
                  <a:schemeClr val="tx1"/>
                </a:solidFill>
              </a:rPr>
            </a:br>
            <a:r>
              <a:rPr lang="en-US" sz="2800" b="1" dirty="0">
                <a:solidFill>
                  <a:schemeClr val="tx1"/>
                </a:solidFill>
              </a:rPr>
              <a:t>(MD, VA, PA, NY, DE, WV) </a:t>
            </a:r>
          </a:p>
          <a:p>
            <a:pPr>
              <a:spcAft>
                <a:spcPts val="600"/>
              </a:spcAft>
            </a:pPr>
            <a:r>
              <a:rPr lang="en-US" sz="2800" b="1" dirty="0">
                <a:solidFill>
                  <a:schemeClr val="tx1"/>
                </a:solidFill>
              </a:rPr>
              <a:t>64,000 square miles</a:t>
            </a:r>
          </a:p>
          <a:p>
            <a:pPr>
              <a:spcAft>
                <a:spcPts val="600"/>
              </a:spcAft>
            </a:pPr>
            <a:r>
              <a:rPr lang="en-US" sz="2800" b="1" dirty="0">
                <a:solidFill>
                  <a:schemeClr val="tx1"/>
                </a:solidFill>
              </a:rPr>
              <a:t>Mean depth =	21 ft.</a:t>
            </a:r>
            <a:br>
              <a:rPr lang="en-US" sz="2800" b="1" dirty="0">
                <a:solidFill>
                  <a:schemeClr val="tx1"/>
                </a:solidFill>
              </a:rPr>
            </a:br>
            <a:r>
              <a:rPr lang="en-US" b="1" i="1" dirty="0">
                <a:solidFill>
                  <a:schemeClr val="tx1"/>
                </a:solidFill>
              </a:rPr>
              <a:t>(excluding channel = 6 ft.) </a:t>
            </a:r>
          </a:p>
          <a:p>
            <a:pPr>
              <a:spcAft>
                <a:spcPts val="600"/>
              </a:spcAft>
            </a:pPr>
            <a:r>
              <a:rPr lang="en-US" sz="2800" b="1" dirty="0">
                <a:solidFill>
                  <a:schemeClr val="tx1"/>
                </a:solidFill>
              </a:rPr>
              <a:t>180,000 miles of rivers, creeks and streams</a:t>
            </a:r>
          </a:p>
          <a:p>
            <a:pPr>
              <a:spcAft>
                <a:spcPts val="600"/>
              </a:spcAft>
            </a:pPr>
            <a:r>
              <a:rPr lang="en-US" sz="2800" b="1" dirty="0">
                <a:solidFill>
                  <a:schemeClr val="tx1"/>
                </a:solidFill>
              </a:rPr>
              <a:t>18.2 million people</a:t>
            </a:r>
          </a:p>
          <a:p>
            <a:pPr>
              <a:spcAft>
                <a:spcPts val="600"/>
              </a:spcAft>
            </a:pPr>
            <a:r>
              <a:rPr lang="en-US" sz="2800" b="1" dirty="0">
                <a:solidFill>
                  <a:schemeClr val="tx1"/>
                </a:solidFill>
              </a:rPr>
              <a:t>3,600 Plants and Animals</a:t>
            </a:r>
          </a:p>
        </p:txBody>
      </p:sp>
      <p:sp>
        <p:nvSpPr>
          <p:cNvPr id="3" name="Rectangle 2"/>
          <p:cNvSpPr/>
          <p:nvPr/>
        </p:nvSpPr>
        <p:spPr>
          <a:xfrm>
            <a:off x="5922896" y="0"/>
            <a:ext cx="6269104"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mj-lt"/>
                <a:cs typeface="Calibri Light" panose="020F0302020204030204" pitchFamily="34" charset="0"/>
              </a:rPr>
              <a:t>CHESAPEAKE BAY WATERSHED</a:t>
            </a:r>
            <a:endParaRPr kumimoji="0" lang="en-US" sz="4400" b="1" i="0" u="none" strike="noStrike" kern="1200" cap="none" spc="0" normalizeH="0" baseline="0" noProof="0" dirty="0">
              <a:ln>
                <a:noFill/>
              </a:ln>
              <a:effectLst/>
              <a:uLnTx/>
              <a:uFillTx/>
              <a:latin typeface="+mj-lt"/>
              <a:cs typeface="Calibri Light" panose="020F0302020204030204" pitchFamily="34" charset="0"/>
            </a:endParaRPr>
          </a:p>
        </p:txBody>
      </p:sp>
    </p:spTree>
    <p:extLst>
      <p:ext uri="{BB962C8B-B14F-4D97-AF65-F5344CB8AC3E}">
        <p14:creationId xmlns:p14="http://schemas.microsoft.com/office/powerpoint/2010/main" val="233578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E:\Photo 8, Pennsylvania dairy farmer Leroy Walker shows two new manure storage pits and new barn.jpg"/>
          <p:cNvPicPr>
            <a:picLocks noChangeAspect="1" noChangeArrowheads="1"/>
          </p:cNvPicPr>
          <p:nvPr/>
        </p:nvPicPr>
        <p:blipFill>
          <a:blip r:embed="rId3" cstate="print"/>
          <a:srcRect t="10482"/>
          <a:stretch>
            <a:fillRect/>
          </a:stretch>
        </p:blipFill>
        <p:spPr bwMode="auto">
          <a:xfrm>
            <a:off x="-1" y="3124201"/>
            <a:ext cx="6230098" cy="3733799"/>
          </a:xfrm>
          <a:prstGeom prst="rect">
            <a:avLst/>
          </a:prstGeom>
          <a:noFill/>
        </p:spPr>
      </p:pic>
      <p:pic>
        <p:nvPicPr>
          <p:cNvPr id="12" name="Picture 11" descr="crabs in basket Robert Merz to use.jpg"/>
          <p:cNvPicPr>
            <a:picLocks noChangeAspect="1"/>
          </p:cNvPicPr>
          <p:nvPr/>
        </p:nvPicPr>
        <p:blipFill>
          <a:blip r:embed="rId4" cstate="print"/>
          <a:srcRect l="6667" r="6667"/>
          <a:stretch>
            <a:fillRect/>
          </a:stretch>
        </p:blipFill>
        <p:spPr>
          <a:xfrm>
            <a:off x="-1" y="-1377204"/>
            <a:ext cx="5848971" cy="4501405"/>
          </a:xfrm>
          <a:prstGeom prst="rect">
            <a:avLst/>
          </a:prstGeom>
        </p:spPr>
      </p:pic>
      <p:sp>
        <p:nvSpPr>
          <p:cNvPr id="3074" name="Text Box 7"/>
          <p:cNvSpPr txBox="1">
            <a:spLocks noChangeArrowheads="1"/>
          </p:cNvSpPr>
          <p:nvPr/>
        </p:nvSpPr>
        <p:spPr bwMode="auto">
          <a:xfrm>
            <a:off x="2209800" y="381001"/>
            <a:ext cx="7696200" cy="366713"/>
          </a:xfrm>
          <a:prstGeom prst="rect">
            <a:avLst/>
          </a:prstGeom>
          <a:noFill/>
          <a:ln w="9525">
            <a:noFill/>
            <a:miter lim="800000"/>
            <a:headEnd/>
            <a:tailEnd/>
          </a:ln>
        </p:spPr>
        <p:txBody>
          <a:bodyPr>
            <a:spAutoFit/>
          </a:bodyPr>
          <a:lstStyle/>
          <a:p>
            <a:pPr defTabSz="914400">
              <a:spcBef>
                <a:spcPct val="50000"/>
              </a:spcBef>
            </a:pPr>
            <a:endParaRPr lang="en-US" dirty="0">
              <a:solidFill>
                <a:prstClr val="black"/>
              </a:solidFill>
              <a:latin typeface="Calibri"/>
            </a:endParaRPr>
          </a:p>
        </p:txBody>
      </p:sp>
      <p:sp>
        <p:nvSpPr>
          <p:cNvPr id="2" name="Rectangle 11"/>
          <p:cNvSpPr>
            <a:spLocks noGrp="1" noChangeArrowheads="1"/>
          </p:cNvSpPr>
          <p:nvPr/>
        </p:nvSpPr>
        <p:spPr bwMode="auto">
          <a:xfrm>
            <a:off x="1828800" y="228600"/>
            <a:ext cx="7924800" cy="2057400"/>
          </a:xfrm>
          <a:prstGeom prst="rect">
            <a:avLst/>
          </a:prstGeom>
          <a:noFill/>
          <a:ln w="9525">
            <a:noFill/>
            <a:miter lim="800000"/>
            <a:headEnd/>
            <a:tailEnd/>
          </a:ln>
          <a:effectLst>
            <a:outerShdw dist="35921" dir="2700000" algn="ctr" rotWithShape="0">
              <a:srgbClr val="808080"/>
            </a:outerShdw>
          </a:effectLst>
        </p:spPr>
        <p:txBody>
          <a:bodyPr anchor="ctr"/>
          <a:lstStyle/>
          <a:p>
            <a:pPr defTabSz="914400" eaLnBrk="0" hangingPunct="0">
              <a:defRPr/>
            </a:pPr>
            <a:endParaRPr lang="en-US" sz="3600" b="1" i="1" dirty="0">
              <a:solidFill>
                <a:prstClr val="black"/>
              </a:solidFill>
              <a:latin typeface="Arial" pitchFamily="34" charset="0"/>
            </a:endParaRPr>
          </a:p>
        </p:txBody>
      </p:sp>
      <p:pic>
        <p:nvPicPr>
          <p:cNvPr id="13" name="Picture 2"/>
          <p:cNvPicPr>
            <a:picLocks noChangeAspect="1" noChangeArrowheads="1"/>
          </p:cNvPicPr>
          <p:nvPr/>
        </p:nvPicPr>
        <p:blipFill>
          <a:blip r:embed="rId5" cstate="print"/>
          <a:srcRect l="1561"/>
          <a:stretch>
            <a:fillRect/>
          </a:stretch>
        </p:blipFill>
        <p:spPr bwMode="auto">
          <a:xfrm>
            <a:off x="5838473" y="0"/>
            <a:ext cx="6458758" cy="3380483"/>
          </a:xfrm>
          <a:prstGeom prst="rect">
            <a:avLst/>
          </a:prstGeom>
          <a:noFill/>
          <a:ln w="9525">
            <a:noFill/>
            <a:miter lim="800000"/>
            <a:headEnd/>
            <a:tailEnd/>
          </a:ln>
        </p:spPr>
      </p:pic>
      <p:pic>
        <p:nvPicPr>
          <p:cNvPr id="17" name="Picture 16" descr="FSHRIES 0026.jpg"/>
          <p:cNvPicPr>
            <a:picLocks noChangeAspect="1"/>
          </p:cNvPicPr>
          <p:nvPr/>
        </p:nvPicPr>
        <p:blipFill>
          <a:blip r:embed="rId6" cstate="print"/>
          <a:srcRect t="10575"/>
          <a:stretch>
            <a:fillRect/>
          </a:stretch>
        </p:blipFill>
        <p:spPr>
          <a:xfrm>
            <a:off x="5880514" y="2674809"/>
            <a:ext cx="6298532" cy="4183191"/>
          </a:xfrm>
          <a:prstGeom prst="rect">
            <a:avLst/>
          </a:prstGeom>
        </p:spPr>
      </p:pic>
      <p:sp>
        <p:nvSpPr>
          <p:cNvPr id="18" name="Title 1"/>
          <p:cNvSpPr txBox="1">
            <a:spLocks/>
          </p:cNvSpPr>
          <p:nvPr/>
        </p:nvSpPr>
        <p:spPr bwMode="auto">
          <a:xfrm>
            <a:off x="1524000" y="2362200"/>
            <a:ext cx="9144000" cy="1295400"/>
          </a:xfrm>
          <a:prstGeom prst="rect">
            <a:avLst/>
          </a:prstGeom>
          <a:solidFill>
            <a:schemeClr val="bg1">
              <a:alpha val="68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r>
              <a:rPr lang="en-US" sz="4800" b="1" dirty="0">
                <a:solidFill>
                  <a:prstClr val="black"/>
                </a:solidFill>
                <a:latin typeface="+mj-lt"/>
                <a:cs typeface="Arial" panose="020B0604020202020204" pitchFamily="34" charset="0"/>
              </a:rPr>
              <a:t>Restored Chesapeake Bay</a:t>
            </a:r>
          </a:p>
          <a:p>
            <a:pPr algn="ctr" defTabSz="914400" eaLnBrk="0" hangingPunct="0"/>
            <a:r>
              <a:rPr lang="en-US" sz="4800" b="1" dirty="0">
                <a:solidFill>
                  <a:prstClr val="black"/>
                </a:solidFill>
                <a:latin typeface="+mj-lt"/>
                <a:cs typeface="Arial" panose="020B0604020202020204" pitchFamily="34" charset="0"/>
              </a:rPr>
              <a:t>Robust Virginia Economy</a:t>
            </a:r>
            <a:endParaRPr lang="en-US" sz="4800" b="1" kern="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1790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cstate="print"/>
          <a:srcRect t="660"/>
          <a:stretch/>
        </p:blipFill>
        <p:spPr bwMode="auto">
          <a:xfrm>
            <a:off x="0" y="1"/>
            <a:ext cx="12191999" cy="6858000"/>
          </a:xfrm>
          <a:prstGeom prst="rect">
            <a:avLst/>
          </a:prstGeom>
          <a:noFill/>
          <a:ln w="9525">
            <a:noFill/>
            <a:miter lim="800000"/>
            <a:headEnd/>
            <a:tailEnd/>
          </a:ln>
        </p:spPr>
      </p:pic>
    </p:spTree>
    <p:extLst>
      <p:ext uri="{BB962C8B-B14F-4D97-AF65-F5344CB8AC3E}">
        <p14:creationId xmlns:p14="http://schemas.microsoft.com/office/powerpoint/2010/main" val="23550043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Object 13" descr="npo000013"/>
          <p:cNvPicPr>
            <a:picLocks noChangeAspect="1" noChangeArrowheads="1"/>
          </p:cNvPicPr>
          <p:nvPr/>
        </p:nvPicPr>
        <p:blipFill>
          <a:blip r:embed="rId3" cstate="print"/>
          <a:srcRect/>
          <a:stretch>
            <a:fillRect/>
          </a:stretch>
        </p:blipFill>
        <p:spPr bwMode="auto">
          <a:xfrm>
            <a:off x="-1" y="2781921"/>
            <a:ext cx="6095999" cy="4084561"/>
          </a:xfrm>
          <a:prstGeom prst="rect">
            <a:avLst/>
          </a:prstGeom>
          <a:noFill/>
          <a:ln w="9525" algn="ctr">
            <a:noFill/>
            <a:miter lim="800000"/>
            <a:headEnd/>
            <a:tailEnd/>
          </a:ln>
        </p:spPr>
      </p:pic>
      <p:pic>
        <p:nvPicPr>
          <p:cNvPr id="8199" name="Picture 10" descr="npo00000f"/>
          <p:cNvPicPr>
            <a:picLocks noChangeAspect="1" noChangeArrowheads="1"/>
          </p:cNvPicPr>
          <p:nvPr/>
        </p:nvPicPr>
        <p:blipFill>
          <a:blip r:embed="rId4" cstate="print"/>
          <a:srcRect/>
          <a:stretch>
            <a:fillRect/>
          </a:stretch>
        </p:blipFill>
        <p:spPr bwMode="auto">
          <a:xfrm>
            <a:off x="6095998" y="2483103"/>
            <a:ext cx="6096003" cy="4374897"/>
          </a:xfrm>
          <a:prstGeom prst="rect">
            <a:avLst/>
          </a:prstGeom>
          <a:noFill/>
          <a:ln w="9525" algn="ctr">
            <a:noFill/>
            <a:miter lim="800000"/>
            <a:headEnd/>
            <a:tailEnd/>
          </a:ln>
        </p:spPr>
      </p:pic>
      <p:pic>
        <p:nvPicPr>
          <p:cNvPr id="8198" name="Picture 11" descr="npo000011"/>
          <p:cNvPicPr>
            <a:picLocks noChangeAspect="1" noChangeArrowheads="1"/>
          </p:cNvPicPr>
          <p:nvPr/>
        </p:nvPicPr>
        <p:blipFill>
          <a:blip r:embed="rId5" cstate="print"/>
          <a:srcRect/>
          <a:stretch>
            <a:fillRect/>
          </a:stretch>
        </p:blipFill>
        <p:spPr bwMode="auto">
          <a:xfrm>
            <a:off x="-3" y="-1"/>
            <a:ext cx="6096001" cy="3727819"/>
          </a:xfrm>
          <a:prstGeom prst="rect">
            <a:avLst/>
          </a:prstGeom>
          <a:noFill/>
          <a:ln w="9525" algn="ctr">
            <a:noFill/>
            <a:miter lim="800000"/>
            <a:headEnd/>
            <a:tailEnd/>
          </a:ln>
        </p:spPr>
      </p:pic>
      <p:pic>
        <p:nvPicPr>
          <p:cNvPr id="11" name="Picture 10" descr="P1010006.JPG"/>
          <p:cNvPicPr>
            <a:picLocks noChangeAspect="1"/>
          </p:cNvPicPr>
          <p:nvPr/>
        </p:nvPicPr>
        <p:blipFill>
          <a:blip r:embed="rId6" cstate="print"/>
          <a:stretch>
            <a:fillRect/>
          </a:stretch>
        </p:blipFill>
        <p:spPr>
          <a:xfrm>
            <a:off x="6095999" y="0"/>
            <a:ext cx="6095997" cy="3727818"/>
          </a:xfrm>
          <a:prstGeom prst="rect">
            <a:avLst/>
          </a:prstGeom>
        </p:spPr>
      </p:pic>
      <p:sp>
        <p:nvSpPr>
          <p:cNvPr id="12" name="Title 1"/>
          <p:cNvSpPr txBox="1">
            <a:spLocks/>
          </p:cNvSpPr>
          <p:nvPr/>
        </p:nvSpPr>
        <p:spPr bwMode="auto">
          <a:xfrm>
            <a:off x="1650984" y="2907076"/>
            <a:ext cx="9144000" cy="1295400"/>
          </a:xfrm>
          <a:prstGeom prst="rect">
            <a:avLst/>
          </a:prstGeom>
          <a:solidFill>
            <a:schemeClr val="bg1">
              <a:alpha val="68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a:latin typeface="Calibri Light" panose="020F0302020204030204" pitchFamily="34" charset="0"/>
                <a:cs typeface="Calibri Light" panose="020F0302020204030204" pitchFamily="34" charset="0"/>
              </a:rPr>
              <a:t>Nitrogen, Phosphorus, Sediment:</a:t>
            </a:r>
          </a:p>
          <a:p>
            <a:pPr lvl="0" algn="ctr" eaLnBrk="0" hangingPunct="0"/>
            <a:r>
              <a:rPr lang="en-US" sz="3200" b="1" kern="0" dirty="0">
                <a:latin typeface="Calibri Light" panose="020F0302020204030204" pitchFamily="34" charset="0"/>
                <a:ea typeface="+mj-ea"/>
                <a:cs typeface="Calibri Light" panose="020F0302020204030204" pitchFamily="34" charset="0"/>
              </a:rPr>
              <a:t>Overall, the biggest problems plaguing Virginia rivers and the Chesapeake Bay.</a:t>
            </a:r>
          </a:p>
        </p:txBody>
      </p:sp>
    </p:spTree>
    <p:extLst>
      <p:ext uri="{BB962C8B-B14F-4D97-AF65-F5344CB8AC3E}">
        <p14:creationId xmlns:p14="http://schemas.microsoft.com/office/powerpoint/2010/main" val="82000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077200" y="6245225"/>
            <a:ext cx="2133600" cy="476250"/>
          </a:xfrm>
          <a:prstGeom prst="rect">
            <a:avLst/>
          </a:prstGeom>
          <a:noFill/>
          <a:ln>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1D0C7D6-01B6-48A7-BC42-FE5A68977BD1}" type="slidenum">
              <a:rPr kumimoji="0" lang="en-US" sz="14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0" cap="none" spc="0" normalizeH="0" baseline="0" noProof="0" dirty="0">
              <a:ln>
                <a:noFill/>
              </a:ln>
              <a:solidFill>
                <a:sysClr val="windowText" lastClr="000000"/>
              </a:solidFill>
              <a:effectLst>
                <a:outerShdw blurRad="38100" dist="38100" dir="2700000" algn="tl">
                  <a:srgbClr val="000000"/>
                </a:outerShdw>
              </a:effectLst>
              <a:uLnTx/>
              <a:uFillTx/>
              <a:latin typeface="Corbel"/>
              <a:ea typeface="+mn-ea"/>
              <a:cs typeface="+mn-cs"/>
            </a:endParaRPr>
          </a:p>
        </p:txBody>
      </p:sp>
      <p:sp>
        <p:nvSpPr>
          <p:cNvPr id="72706" name="Line 2"/>
          <p:cNvSpPr>
            <a:spLocks noChangeShapeType="1"/>
          </p:cNvSpPr>
          <p:nvPr/>
        </p:nvSpPr>
        <p:spPr bwMode="auto">
          <a:xfrm>
            <a:off x="2971800" y="1524000"/>
            <a:ext cx="6629400" cy="0"/>
          </a:xfrm>
          <a:prstGeom prst="line">
            <a:avLst/>
          </a:prstGeom>
          <a:noFill/>
          <a:ln w="9525">
            <a:solidFill>
              <a:srgbClr val="9933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rbel"/>
              <a:ea typeface="+mn-ea"/>
              <a:cs typeface="+mn-cs"/>
            </a:endParaRPr>
          </a:p>
        </p:txBody>
      </p:sp>
      <p:sp>
        <p:nvSpPr>
          <p:cNvPr id="479235" name="Text Box 3"/>
          <p:cNvSpPr txBox="1">
            <a:spLocks noChangeArrowheads="1"/>
          </p:cNvSpPr>
          <p:nvPr/>
        </p:nvSpPr>
        <p:spPr bwMode="auto">
          <a:xfrm>
            <a:off x="2134159" y="629444"/>
            <a:ext cx="9594222" cy="617092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auto" latinLnBrk="0" hangingPunct="0">
              <a:lnSpc>
                <a:spcPct val="55000"/>
              </a:lnSpc>
              <a:spcBef>
                <a:spcPct val="60000"/>
              </a:spcBef>
              <a:spcAft>
                <a:spcPts val="0"/>
              </a:spcAft>
              <a:buClrTx/>
              <a:buSzTx/>
              <a:buFontTx/>
              <a:buChar char="•"/>
              <a:tabLst/>
              <a:defRPr/>
            </a:pPr>
            <a:endParaRPr kumimoji="0" lang="en-US" sz="2400" b="0" i="0" u="none" strike="noStrike" kern="0" cap="none" spc="0" normalizeH="0" baseline="0" noProof="0" dirty="0">
              <a:ln>
                <a:noFill/>
              </a:ln>
              <a:solidFill>
                <a:srgbClr val="080808"/>
              </a:solidFill>
              <a:effectLst/>
              <a:uLnTx/>
              <a:uFillTx/>
              <a:latin typeface="Corbel"/>
            </a:endParaRPr>
          </a:p>
          <a:p>
            <a:pPr marL="342900" indent="-342900" defTabSz="914400" eaLnBrk="0" hangingPunct="0">
              <a:lnSpc>
                <a:spcPct val="55000"/>
              </a:lnSpc>
              <a:spcBef>
                <a:spcPct val="60000"/>
              </a:spcBef>
              <a:buFont typeface="Wingdings" panose="05000000000000000000" pitchFamily="2" charset="2"/>
              <a:buChar char="§"/>
              <a:defRPr/>
            </a:pPr>
            <a:r>
              <a:rPr lang="en-US" sz="2400" b="1" kern="0" dirty="0">
                <a:solidFill>
                  <a:srgbClr val="080808"/>
                </a:solidFill>
                <a:uFill>
                  <a:solidFill>
                    <a:schemeClr val="bg1"/>
                  </a:solidFill>
                </a:uFill>
                <a:latin typeface="Calibri" panose="020F0502020204030204" pitchFamily="34" charset="0"/>
                <a:cs typeface="Calibri" panose="020F0502020204030204" pitchFamily="34" charset="0"/>
              </a:rPr>
              <a:t>1960s-70s 		Visible decline in Bay resources</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srgbClr val="080808"/>
                </a:solidFill>
                <a:effectLst/>
                <a:uLnTx/>
                <a:uFill>
                  <a:solidFill>
                    <a:schemeClr val="bg1"/>
                  </a:solidFill>
                </a:uFill>
                <a:latin typeface="Calibri" panose="020F0502020204030204" pitchFamily="34" charset="0"/>
                <a:cs typeface="Calibri" panose="020F0502020204030204" pitchFamily="34" charset="0"/>
              </a:rPr>
              <a:t>1982 		EPA completes 5-year Bay study </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srgbClr val="080808"/>
                </a:solidFill>
                <a:effectLst/>
                <a:uLnTx/>
                <a:uFill>
                  <a:solidFill>
                    <a:schemeClr val="bg1"/>
                  </a:solidFill>
                </a:uFill>
                <a:latin typeface="Calibri" panose="020F0502020204030204" pitchFamily="34" charset="0"/>
                <a:cs typeface="Calibri" panose="020F0502020204030204" pitchFamily="34" charset="0"/>
              </a:rPr>
              <a:t>1983 		</a:t>
            </a:r>
            <a:r>
              <a:rPr kumimoji="0" lang="en-US" sz="2400" b="1" i="0" u="none" strike="noStrike" kern="0" cap="none" spc="0" noProof="0" dirty="0">
                <a:ln>
                  <a:noFill/>
                </a:ln>
                <a:solidFill>
                  <a:schemeClr val="tx1"/>
                </a:solidFill>
                <a:effectLst/>
                <a:uLnTx/>
                <a:uFill>
                  <a:solidFill>
                    <a:schemeClr val="bg1"/>
                  </a:solidFill>
                </a:uFill>
                <a:latin typeface="Calibri" panose="020F0502020204030204" pitchFamily="34" charset="0"/>
                <a:cs typeface="Calibri" panose="020F0502020204030204" pitchFamily="34" charset="0"/>
              </a:rPr>
              <a:t>First Bay Agreement - Bay Program created</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schemeClr val="tx1"/>
                </a:solidFill>
                <a:effectLst/>
                <a:uLnTx/>
                <a:uFill>
                  <a:solidFill>
                    <a:schemeClr val="bg1"/>
                  </a:solidFill>
                </a:uFill>
                <a:latin typeface="Calibri" panose="020F0502020204030204" pitchFamily="34" charset="0"/>
                <a:cs typeface="Calibri" panose="020F0502020204030204" pitchFamily="34" charset="0"/>
              </a:rPr>
              <a:t>1987 		Second Bay Agreement – WQ </a:t>
            </a: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Goals 		</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1992 		Amendments to Agreement – Tributary Strategies</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2000 		</a:t>
            </a:r>
            <a:r>
              <a:rPr kumimoji="0" lang="en-US" sz="2400" b="1" i="0" u="none" strike="noStrike" kern="0" cap="none" spc="0" noProof="0" dirty="0">
                <a:ln>
                  <a:noFill/>
                </a:ln>
                <a:solidFill>
                  <a:schemeClr val="tx1"/>
                </a:solidFill>
                <a:effectLst/>
                <a:uLnTx/>
                <a:uFill>
                  <a:solidFill>
                    <a:schemeClr val="bg1"/>
                  </a:solidFill>
                </a:uFill>
                <a:latin typeface="Calibri" panose="020F0502020204030204" pitchFamily="34" charset="0"/>
                <a:cs typeface="Calibri" panose="020F0502020204030204" pitchFamily="34" charset="0"/>
              </a:rPr>
              <a:t>Third Bay Agreement  (C2K)– </a:t>
            </a: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Precursor </a:t>
            </a:r>
            <a:r>
              <a:rPr kumimoji="0" lang="en-US" sz="2400" b="1" i="0" u="none" strike="noStrike" kern="0" cap="none" spc="0" noProof="0" dirty="0">
                <a:ln>
                  <a:noFill/>
                </a:ln>
                <a:solidFill>
                  <a:srgbClr val="080808"/>
                </a:solidFill>
                <a:effectLst/>
                <a:uLnTx/>
                <a:uFill>
                  <a:solidFill>
                    <a:schemeClr val="bg1"/>
                  </a:solidFill>
                </a:uFill>
                <a:latin typeface="Calibri" panose="020F0502020204030204" pitchFamily="34" charset="0"/>
                <a:cs typeface="Calibri" panose="020F0502020204030204" pitchFamily="34" charset="0"/>
              </a:rPr>
              <a:t>to TMDL</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2008  </a:t>
            </a:r>
            <a:r>
              <a:rPr kumimoji="0" lang="en-US" sz="2400" b="1" i="0" u="none" strike="noStrike" kern="0" cap="none" spc="0" noProof="0" dirty="0">
                <a:ln>
                  <a:noFill/>
                </a:ln>
                <a:solidFill>
                  <a:srgbClr val="080808"/>
                </a:solidFill>
                <a:effectLst/>
                <a:uLnTx/>
                <a:uFill>
                  <a:solidFill>
                    <a:schemeClr val="bg1"/>
                  </a:solidFill>
                </a:uFill>
                <a:latin typeface="Calibri" panose="020F0502020204030204" pitchFamily="34" charset="0"/>
                <a:cs typeface="Calibri" panose="020F0502020204030204" pitchFamily="34" charset="0"/>
              </a:rPr>
              <a:t>		</a:t>
            </a: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Water Quality Impairments Acknowledged</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2010  		</a:t>
            </a:r>
            <a:r>
              <a:rPr kumimoji="0" lang="en-US" sz="2400" b="1" i="0" u="none" strike="noStrike" kern="0" cap="none" spc="0" noProof="0" dirty="0">
                <a:ln>
                  <a:noFill/>
                </a:ln>
                <a:solidFill>
                  <a:srgbClr val="0070C0"/>
                </a:solidFill>
                <a:effectLst/>
                <a:uLnTx/>
                <a:uFill>
                  <a:solidFill>
                    <a:schemeClr val="bg1"/>
                  </a:solidFill>
                </a:uFill>
                <a:latin typeface="Calibri" panose="020F0502020204030204" pitchFamily="34" charset="0"/>
                <a:cs typeface="Calibri" panose="020F0502020204030204" pitchFamily="34" charset="0"/>
              </a:rPr>
              <a:t>Chesapeake Bay TMDL established</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lang="en-US" sz="2400" b="1" kern="0" dirty="0">
                <a:solidFill>
                  <a:prstClr val="black"/>
                </a:solidFill>
                <a:uFill>
                  <a:solidFill>
                    <a:schemeClr val="bg1"/>
                  </a:solidFill>
                </a:uFill>
                <a:latin typeface="Calibri" panose="020F0502020204030204" pitchFamily="34" charset="0"/>
                <a:cs typeface="Calibri" panose="020F0502020204030204" pitchFamily="34" charset="0"/>
              </a:rPr>
              <a:t>2010		Phase I Watershed Implementation Plans </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2012		Phase II Watershed Implementation Plans</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lang="en-US" sz="2400" b="1" kern="0" dirty="0">
                <a:solidFill>
                  <a:prstClr val="black"/>
                </a:solidFill>
                <a:uFill>
                  <a:solidFill>
                    <a:schemeClr val="bg1"/>
                  </a:solidFill>
                </a:uFill>
                <a:latin typeface="Calibri" panose="020F0502020204030204" pitchFamily="34" charset="0"/>
                <a:cs typeface="Calibri" panose="020F0502020204030204" pitchFamily="34" charset="0"/>
              </a:rPr>
              <a:t>2014		Chesapeake Bay Watershed Agreement</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kumimoji="0" lang="en-US" sz="2400" b="1" i="0" u="none" strike="noStrike" kern="0" cap="none" spc="0" noProof="0" dirty="0">
                <a:ln>
                  <a:noFill/>
                </a:ln>
                <a:solidFill>
                  <a:prstClr val="black"/>
                </a:solidFill>
                <a:effectLst/>
                <a:uLnTx/>
                <a:uFill>
                  <a:solidFill>
                    <a:schemeClr val="bg1"/>
                  </a:solidFill>
                </a:uFill>
                <a:latin typeface="Calibri" panose="020F0502020204030204" pitchFamily="34" charset="0"/>
                <a:cs typeface="Calibri" panose="020F0502020204030204" pitchFamily="34" charset="0"/>
              </a:rPr>
              <a:t>2017		Mid-Point Assessment</a:t>
            </a:r>
          </a:p>
          <a:p>
            <a:pPr marL="342900" marR="0" lvl="0" indent="-342900" algn="l" defTabSz="914400" rtl="0" eaLnBrk="0" fontAlgn="auto" latinLnBrk="0" hangingPunct="0">
              <a:lnSpc>
                <a:spcPct val="55000"/>
              </a:lnSpc>
              <a:spcBef>
                <a:spcPct val="60000"/>
              </a:spcBef>
              <a:spcAft>
                <a:spcPts val="0"/>
              </a:spcAft>
              <a:buClrTx/>
              <a:buSzTx/>
              <a:buFont typeface="Wingdings" panose="05000000000000000000" pitchFamily="2" charset="2"/>
              <a:buChar char="§"/>
              <a:tabLst/>
              <a:defRPr/>
            </a:pPr>
            <a:r>
              <a:rPr lang="en-US" sz="2400" b="1" kern="0" dirty="0">
                <a:solidFill>
                  <a:prstClr val="black"/>
                </a:solidFill>
                <a:uFill>
                  <a:solidFill>
                    <a:schemeClr val="bg1"/>
                  </a:solidFill>
                </a:uFill>
                <a:latin typeface="Calibri" panose="020F0502020204030204" pitchFamily="34" charset="0"/>
                <a:cs typeface="Calibri" panose="020F0502020204030204" pitchFamily="34" charset="0"/>
              </a:rPr>
              <a:t>2019		</a:t>
            </a:r>
            <a:r>
              <a:rPr lang="en-US" sz="2400" b="1" kern="0" dirty="0">
                <a:solidFill>
                  <a:srgbClr val="0070C0"/>
                </a:solidFill>
                <a:uFill>
                  <a:solidFill>
                    <a:schemeClr val="bg1"/>
                  </a:solidFill>
                </a:uFill>
                <a:latin typeface="Calibri" panose="020F0502020204030204" pitchFamily="34" charset="0"/>
                <a:cs typeface="Calibri" panose="020F0502020204030204" pitchFamily="34" charset="0"/>
              </a:rPr>
              <a:t>Phase III Watershed Implementation Plans</a:t>
            </a:r>
            <a:endParaRPr kumimoji="0" lang="en-US" sz="2400" b="1" i="0" u="none" strike="noStrike" kern="0" cap="none" spc="0" noProof="0" dirty="0">
              <a:ln>
                <a:noFill/>
              </a:ln>
              <a:solidFill>
                <a:srgbClr val="0070C0"/>
              </a:solidFill>
              <a:effectLst/>
              <a:uLnTx/>
              <a:uFill>
                <a:solidFill>
                  <a:schemeClr val="bg1"/>
                </a:solidFill>
              </a:uFill>
              <a:latin typeface="Calibri" panose="020F0502020204030204" pitchFamily="34" charset="0"/>
              <a:cs typeface="Calibri" panose="020F0502020204030204" pitchFamily="34" charset="0"/>
            </a:endParaRPr>
          </a:p>
          <a:p>
            <a:pPr marL="0" marR="0" lvl="0" indent="0" algn="l" defTabSz="914400" rtl="0" eaLnBrk="0" fontAlgn="auto" latinLnBrk="0" hangingPunct="0">
              <a:lnSpc>
                <a:spcPct val="55000"/>
              </a:lnSpc>
              <a:spcBef>
                <a:spcPct val="60000"/>
              </a:spcBef>
              <a:spcAft>
                <a:spcPts val="0"/>
              </a:spcAft>
              <a:buClrTx/>
              <a:buSzTx/>
              <a:buFontTx/>
              <a:buChar char="•"/>
              <a:tabLst/>
              <a:defRPr/>
            </a:pPr>
            <a:endParaRPr kumimoji="0" lang="en-US" sz="2000" b="0" i="0" u="none" strike="noStrike" kern="0" cap="none" spc="0" normalizeH="0" baseline="0" noProof="0" dirty="0">
              <a:ln>
                <a:noFill/>
              </a:ln>
              <a:solidFill>
                <a:prstClr val="black"/>
              </a:solidFill>
              <a:effectLst/>
              <a:uLnTx/>
              <a:uFillTx/>
              <a:latin typeface="Corbel"/>
              <a:ea typeface="+mn-ea"/>
              <a:cs typeface="+mn-cs"/>
            </a:endParaRPr>
          </a:p>
        </p:txBody>
      </p:sp>
      <p:sp>
        <p:nvSpPr>
          <p:cNvPr id="72708" name="AutoShape 5"/>
          <p:cNvSpPr>
            <a:spLocks noChangeArrowheads="1"/>
          </p:cNvSpPr>
          <p:nvPr/>
        </p:nvSpPr>
        <p:spPr bwMode="auto">
          <a:xfrm>
            <a:off x="970303" y="1989291"/>
            <a:ext cx="485775" cy="3886200"/>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rbel"/>
              <a:ea typeface="+mn-ea"/>
              <a:cs typeface="+mn-cs"/>
            </a:endParaRPr>
          </a:p>
        </p:txBody>
      </p:sp>
      <p:sp>
        <p:nvSpPr>
          <p:cNvPr id="72709" name="Text Box 6"/>
          <p:cNvSpPr txBox="1">
            <a:spLocks noChangeArrowheads="1"/>
          </p:cNvSpPr>
          <p:nvPr/>
        </p:nvSpPr>
        <p:spPr bwMode="auto">
          <a:xfrm>
            <a:off x="732177" y="983930"/>
            <a:ext cx="962025" cy="4572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ea typeface="+mn-ea"/>
                <a:cs typeface="+mn-cs"/>
              </a:rPr>
              <a:t>1960s</a:t>
            </a:r>
          </a:p>
        </p:txBody>
      </p:sp>
      <p:sp>
        <p:nvSpPr>
          <p:cNvPr id="72710" name="Text Box 7"/>
          <p:cNvSpPr txBox="1">
            <a:spLocks noChangeArrowheads="1"/>
          </p:cNvSpPr>
          <p:nvPr/>
        </p:nvSpPr>
        <p:spPr bwMode="auto">
          <a:xfrm>
            <a:off x="732488" y="6171713"/>
            <a:ext cx="968375" cy="457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ea typeface="+mn-ea"/>
                <a:cs typeface="+mn-cs"/>
              </a:rPr>
              <a:t>2019</a:t>
            </a:r>
          </a:p>
        </p:txBody>
      </p:sp>
      <p:sp>
        <p:nvSpPr>
          <p:cNvPr id="8" name="Title 1"/>
          <p:cNvSpPr txBox="1">
            <a:spLocks/>
          </p:cNvSpPr>
          <p:nvPr/>
        </p:nvSpPr>
        <p:spPr>
          <a:xfrm>
            <a:off x="520506" y="194469"/>
            <a:ext cx="11366694" cy="869950"/>
          </a:xfrm>
          <a:prstGeom prst="rect">
            <a:avLst/>
          </a:prstGeom>
        </p:spPr>
        <p:txBody>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4400" b="1" u="none" strike="noStrike" kern="0" cap="none" spc="0" normalizeH="0" baseline="0" noProof="0" dirty="0">
                <a:ln>
                  <a:noFill/>
                </a:ln>
                <a:effectLst/>
                <a:uLnTx/>
                <a:uFillTx/>
                <a:latin typeface="+mj-lt"/>
                <a:ea typeface="+mn-ea"/>
                <a:cs typeface="+mn-cs"/>
              </a:rPr>
              <a:t>THE CHESAPEAKE BAY RESTORATION TIMELINE</a:t>
            </a:r>
          </a:p>
        </p:txBody>
      </p:sp>
    </p:spTree>
    <p:extLst>
      <p:ext uri="{BB962C8B-B14F-4D97-AF65-F5344CB8AC3E}">
        <p14:creationId xmlns:p14="http://schemas.microsoft.com/office/powerpoint/2010/main" val="43767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 y="978984"/>
            <a:ext cx="11612877" cy="1450757"/>
          </a:xfrm>
        </p:spPr>
        <p:txBody>
          <a:bodyPr>
            <a:noAutofit/>
          </a:bodyPr>
          <a:lstStyle/>
          <a:p>
            <a:pPr algn="ctr"/>
            <a:r>
              <a:rPr lang="en-US" sz="5400" b="1" dirty="0">
                <a:solidFill>
                  <a:schemeClr val="tx1"/>
                </a:solidFill>
                <a:cs typeface="Calibri Light" panose="020F0302020204030204" pitchFamily="34" charset="0"/>
              </a:rPr>
              <a:t>Chesapeake Bay Total Maximum Daily Load (TMDL)</a:t>
            </a:r>
            <a:br>
              <a:rPr lang="en-US" sz="5400" b="1" dirty="0">
                <a:solidFill>
                  <a:schemeClr val="tx1"/>
                </a:solidFill>
                <a:cs typeface="Calibri Light" panose="020F0302020204030204" pitchFamily="34" charset="0"/>
              </a:rPr>
            </a:br>
            <a:endParaRPr lang="en-US" sz="5400" b="1" dirty="0">
              <a:solidFill>
                <a:schemeClr val="tx1"/>
              </a:solidFill>
              <a:cs typeface="Calibri Light" panose="020F0302020204030204" pitchFamily="34" charset="0"/>
            </a:endParaRPr>
          </a:p>
        </p:txBody>
      </p:sp>
      <p:sp>
        <p:nvSpPr>
          <p:cNvPr id="3" name="Content Placeholder 2"/>
          <p:cNvSpPr>
            <a:spLocks noGrp="1"/>
          </p:cNvSpPr>
          <p:nvPr>
            <p:ph idx="1"/>
          </p:nvPr>
        </p:nvSpPr>
        <p:spPr>
          <a:xfrm>
            <a:off x="523701" y="1963553"/>
            <a:ext cx="11205555" cy="4023360"/>
          </a:xfrm>
        </p:spPr>
        <p:txBody>
          <a:bodyPr>
            <a:normAutofit fontScale="55000" lnSpcReduction="20000"/>
          </a:bodyPr>
          <a:lstStyle/>
          <a:p>
            <a:pPr>
              <a:spcAft>
                <a:spcPts val="1200"/>
              </a:spcAft>
              <a:buSzPct val="123000"/>
              <a:buFont typeface="Wingdings" panose="05000000000000000000" pitchFamily="2" charset="2"/>
              <a:buChar char="§"/>
            </a:pPr>
            <a:r>
              <a:rPr lang="en-US" sz="5100" b="1" dirty="0">
                <a:solidFill>
                  <a:schemeClr val="tx1"/>
                </a:solidFill>
              </a:rPr>
              <a:t>  The TMDL sets numeric goal for each jurisdiction for N, P and S</a:t>
            </a:r>
          </a:p>
          <a:p>
            <a:pPr>
              <a:spcAft>
                <a:spcPts val="1200"/>
              </a:spcAft>
              <a:buSzPct val="123000"/>
              <a:buFont typeface="Wingdings" panose="05000000000000000000" pitchFamily="2" charset="2"/>
              <a:buChar char="§"/>
            </a:pPr>
            <a:r>
              <a:rPr lang="en-US" sz="5100" b="1" dirty="0">
                <a:solidFill>
                  <a:schemeClr val="tx1"/>
                </a:solidFill>
              </a:rPr>
              <a:t>  The TMDL is accountable -</a:t>
            </a:r>
          </a:p>
          <a:p>
            <a:pPr lvl="3">
              <a:spcAft>
                <a:spcPts val="1200"/>
              </a:spcAft>
              <a:buSzPct val="123000"/>
              <a:buFont typeface="Wingdings" panose="05000000000000000000" pitchFamily="2" charset="2"/>
              <a:buChar char="§"/>
            </a:pPr>
            <a:r>
              <a:rPr lang="en-US" sz="4700" b="1" dirty="0">
                <a:solidFill>
                  <a:schemeClr val="tx1"/>
                </a:solidFill>
              </a:rPr>
              <a:t>requires transparency</a:t>
            </a:r>
          </a:p>
          <a:p>
            <a:pPr lvl="3">
              <a:spcAft>
                <a:spcPts val="1200"/>
              </a:spcAft>
              <a:buSzPct val="123000"/>
              <a:buFont typeface="Wingdings" panose="05000000000000000000" pitchFamily="2" charset="2"/>
              <a:buChar char="§"/>
            </a:pPr>
            <a:r>
              <a:rPr lang="en-US" sz="4700" b="1" dirty="0">
                <a:solidFill>
                  <a:schemeClr val="tx1"/>
                </a:solidFill>
              </a:rPr>
              <a:t>requires verification </a:t>
            </a:r>
          </a:p>
          <a:p>
            <a:pPr lvl="3">
              <a:spcAft>
                <a:spcPts val="1200"/>
              </a:spcAft>
              <a:buSzPct val="123000"/>
              <a:buFont typeface="Wingdings" panose="05000000000000000000" pitchFamily="2" charset="2"/>
              <a:buChar char="§"/>
            </a:pPr>
            <a:r>
              <a:rPr lang="en-US" sz="4700" b="1" dirty="0">
                <a:solidFill>
                  <a:schemeClr val="tx1"/>
                </a:solidFill>
              </a:rPr>
              <a:t>requires EPA oversight</a:t>
            </a:r>
          </a:p>
          <a:p>
            <a:pPr lvl="3">
              <a:spcAft>
                <a:spcPts val="1200"/>
              </a:spcAft>
              <a:buSzPct val="123000"/>
              <a:buFont typeface="Wingdings" panose="05000000000000000000" pitchFamily="2" charset="2"/>
              <a:buChar char="§"/>
            </a:pPr>
            <a:r>
              <a:rPr lang="en-US" sz="4700" b="1" dirty="0">
                <a:solidFill>
                  <a:schemeClr val="tx1"/>
                </a:solidFill>
              </a:rPr>
              <a:t>potential for EPA “backstops”</a:t>
            </a:r>
          </a:p>
          <a:p>
            <a:pPr>
              <a:buSzPct val="123000"/>
              <a:buFont typeface="Wingdings" panose="05000000000000000000" pitchFamily="2" charset="2"/>
              <a:buChar char="§"/>
            </a:pPr>
            <a:r>
              <a:rPr lang="en-US" sz="5100" b="1" dirty="0">
                <a:solidFill>
                  <a:schemeClr val="tx1"/>
                </a:solidFill>
              </a:rPr>
              <a:t>  The TMDL requires reasonable assurance that target will be achieved</a:t>
            </a:r>
          </a:p>
          <a:p>
            <a:pPr>
              <a:buSzPct val="123000"/>
              <a:buFont typeface="Wingdings" panose="05000000000000000000" pitchFamily="2" charset="2"/>
              <a:buChar char="§"/>
            </a:pPr>
            <a:r>
              <a:rPr lang="en-US" sz="5100" b="1" dirty="0">
                <a:solidFill>
                  <a:schemeClr val="tx1"/>
                </a:solidFill>
              </a:rPr>
              <a:t>  The TMDL sets deadlines of 60% by 2017 and 100% by 2025 </a:t>
            </a:r>
          </a:p>
          <a:p>
            <a:pPr marL="118872" indent="0">
              <a:buSzPct val="123000"/>
              <a:buNone/>
            </a:pPr>
            <a:endParaRPr lang="en-US" dirty="0"/>
          </a:p>
        </p:txBody>
      </p:sp>
      <p:sp>
        <p:nvSpPr>
          <p:cNvPr id="4" name="Title 1"/>
          <p:cNvSpPr>
            <a:spLocks noGrp="1"/>
          </p:cNvSpPr>
          <p:nvPr/>
        </p:nvSpPr>
        <p:spPr bwMode="auto">
          <a:xfrm>
            <a:off x="1981200" y="713581"/>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defTabSz="914400"/>
            <a:endParaRPr lang="en-US" dirty="0">
              <a:solidFill>
                <a:srgbClr val="E3DED1"/>
              </a:solidFill>
              <a:latin typeface="Corbel"/>
            </a:endParaRPr>
          </a:p>
        </p:txBody>
      </p:sp>
      <p:sp>
        <p:nvSpPr>
          <p:cNvPr id="5" name="Content Placeholder 2"/>
          <p:cNvSpPr>
            <a:spLocks noGrp="1"/>
          </p:cNvSpPr>
          <p:nvPr/>
        </p:nvSpPr>
        <p:spPr bwMode="auto">
          <a:xfrm>
            <a:off x="1981200" y="1447800"/>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defTabSz="914400">
              <a:buNone/>
            </a:pPr>
            <a:r>
              <a:rPr lang="en-US" dirty="0">
                <a:solidFill>
                  <a:prstClr val="white"/>
                </a:solidFill>
                <a:latin typeface="Corbel"/>
              </a:rPr>
              <a:t>  </a:t>
            </a:r>
          </a:p>
        </p:txBody>
      </p:sp>
    </p:spTree>
    <p:extLst>
      <p:ext uri="{BB962C8B-B14F-4D97-AF65-F5344CB8AC3E}">
        <p14:creationId xmlns:p14="http://schemas.microsoft.com/office/powerpoint/2010/main" val="230425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b="1" dirty="0"/>
              <a:t>Virginia Major Basin Planning Targets</a:t>
            </a:r>
          </a:p>
        </p:txBody>
      </p:sp>
      <p:graphicFrame>
        <p:nvGraphicFramePr>
          <p:cNvPr id="4" name="Content Placeholder 3"/>
          <p:cNvGraphicFramePr>
            <a:graphicFrameLocks noGrp="1"/>
          </p:cNvGraphicFramePr>
          <p:nvPr>
            <p:ph idx="1"/>
          </p:nvPr>
        </p:nvGraphicFramePr>
        <p:xfrm>
          <a:off x="1295400" y="1981197"/>
          <a:ext cx="9156701" cy="3898902"/>
        </p:xfrm>
        <a:graphic>
          <a:graphicData uri="http://schemas.openxmlformats.org/drawingml/2006/table">
            <a:tbl>
              <a:tblPr>
                <a:tableStyleId>{5C22544A-7EE6-4342-B048-85BDC9FD1C3A}</a:tableStyleId>
              </a:tblPr>
              <a:tblGrid>
                <a:gridCol w="3916073">
                  <a:extLst>
                    <a:ext uri="{9D8B030D-6E8A-4147-A177-3AD203B41FA5}">
                      <a16:colId xmlns:a16="http://schemas.microsoft.com/office/drawing/2014/main" val="2394188335"/>
                    </a:ext>
                  </a:extLst>
                </a:gridCol>
                <a:gridCol w="2620314">
                  <a:extLst>
                    <a:ext uri="{9D8B030D-6E8A-4147-A177-3AD203B41FA5}">
                      <a16:colId xmlns:a16="http://schemas.microsoft.com/office/drawing/2014/main" val="2439032659"/>
                    </a:ext>
                  </a:extLst>
                </a:gridCol>
                <a:gridCol w="2620314">
                  <a:extLst>
                    <a:ext uri="{9D8B030D-6E8A-4147-A177-3AD203B41FA5}">
                      <a16:colId xmlns:a16="http://schemas.microsoft.com/office/drawing/2014/main" val="2907127463"/>
                    </a:ext>
                  </a:extLst>
                </a:gridCol>
              </a:tblGrid>
              <a:tr h="483050">
                <a:tc>
                  <a:txBody>
                    <a:bodyPr/>
                    <a:lstStyle/>
                    <a:p>
                      <a:pPr algn="ctr" fontAlgn="b"/>
                      <a:r>
                        <a:rPr lang="en-US" sz="2400" b="1" u="none" strike="noStrike" dirty="0">
                          <a:effectLst/>
                        </a:rPr>
                        <a:t>Geography</a:t>
                      </a:r>
                      <a:endParaRPr lang="en-US" sz="2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2400" b="1" u="none" strike="noStrike" dirty="0">
                          <a:effectLst/>
                        </a:rPr>
                        <a:t>Planning Target</a:t>
                      </a:r>
                      <a:endParaRPr lang="en-US" sz="2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3475361742"/>
                  </a:ext>
                </a:extLst>
              </a:tr>
              <a:tr h="483050">
                <a:tc>
                  <a:txBody>
                    <a:bodyPr/>
                    <a:lstStyle/>
                    <a:p>
                      <a:pPr algn="l" fontAlgn="b"/>
                      <a:r>
                        <a:rPr lang="en-US" sz="2400" b="1" u="none" strike="noStrike" dirty="0">
                          <a:effectLst/>
                        </a:rPr>
                        <a:t> Major Basin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Nitrogen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Phosphorus</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4113610"/>
                  </a:ext>
                </a:extLst>
              </a:tr>
              <a:tr h="483050">
                <a:tc>
                  <a:txBody>
                    <a:bodyPr/>
                    <a:lstStyle/>
                    <a:p>
                      <a:pPr algn="l" fontAlgn="b"/>
                      <a:r>
                        <a:rPr lang="en-US" sz="2400" u="none" strike="noStrike" dirty="0">
                          <a:effectLst/>
                        </a:rPr>
                        <a:t> Eastern Shore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1.43</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0.164</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2719780"/>
                  </a:ext>
                </a:extLst>
              </a:tr>
              <a:tr h="483050">
                <a:tc>
                  <a:txBody>
                    <a:bodyPr/>
                    <a:lstStyle/>
                    <a:p>
                      <a:pPr algn="l" fontAlgn="b"/>
                      <a:r>
                        <a:rPr lang="en-US" sz="2400" u="none" strike="noStrike" dirty="0">
                          <a:effectLst/>
                        </a:rPr>
                        <a:t> James (Does not include ChlA)</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25.92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2.731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0415357"/>
                  </a:ext>
                </a:extLst>
              </a:tr>
              <a:tr h="483050">
                <a:tc>
                  <a:txBody>
                    <a:bodyPr/>
                    <a:lstStyle/>
                    <a:p>
                      <a:pPr algn="l" fontAlgn="b"/>
                      <a:r>
                        <a:rPr lang="en-US" sz="2400" u="none" strike="noStrike" dirty="0">
                          <a:effectLst/>
                        </a:rPr>
                        <a:t> Potomac</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16.00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1.892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5440623"/>
                  </a:ext>
                </a:extLst>
              </a:tr>
              <a:tr h="483050">
                <a:tc>
                  <a:txBody>
                    <a:bodyPr/>
                    <a:lstStyle/>
                    <a:p>
                      <a:pPr algn="l" fontAlgn="b"/>
                      <a:r>
                        <a:rPr lang="en-US" sz="2400" u="none" strike="noStrike" dirty="0">
                          <a:effectLst/>
                        </a:rPr>
                        <a:t> Rappahannock</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6.85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0.849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4314834"/>
                  </a:ext>
                </a:extLst>
              </a:tr>
              <a:tr h="500301">
                <a:tc>
                  <a:txBody>
                    <a:bodyPr/>
                    <a:lstStyle/>
                    <a:p>
                      <a:pPr algn="l" fontAlgn="b"/>
                      <a:r>
                        <a:rPr lang="en-US" sz="2400" u="none" strike="noStrike" dirty="0">
                          <a:effectLst/>
                        </a:rPr>
                        <a:t> York</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5.52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0.556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112885"/>
                  </a:ext>
                </a:extLst>
              </a:tr>
              <a:tr h="500301">
                <a:tc>
                  <a:txBody>
                    <a:bodyPr/>
                    <a:lstStyle/>
                    <a:p>
                      <a:pPr algn="l" fontAlgn="b"/>
                      <a:r>
                        <a:rPr lang="en-US" sz="2400" u="none" strike="noStrike" dirty="0">
                          <a:effectLst/>
                        </a:rPr>
                        <a:t> VA</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55.73</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6.192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558506"/>
                  </a:ext>
                </a:extLst>
              </a:tr>
            </a:tbl>
          </a:graphicData>
        </a:graphic>
      </p:graphicFrame>
      <p:cxnSp>
        <p:nvCxnSpPr>
          <p:cNvPr id="6" name="Straight Connector 5"/>
          <p:cNvCxnSpPr/>
          <p:nvPr/>
        </p:nvCxnSpPr>
        <p:spPr>
          <a:xfrm>
            <a:off x="1282700" y="5397500"/>
            <a:ext cx="91440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5346701"/>
            <a:ext cx="9144000" cy="25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98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585" y="1219132"/>
            <a:ext cx="9884833" cy="5632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57982" y="901593"/>
            <a:ext cx="12192000" cy="892175"/>
          </a:xfrm>
        </p:spPr>
        <p:txBody>
          <a:bodyPr>
            <a:noAutofit/>
          </a:bodyPr>
          <a:lstStyle/>
          <a:p>
            <a:pPr algn="ctr"/>
            <a:r>
              <a:rPr lang="en-US" sz="4800" b="1" dirty="0">
                <a:cs typeface="Times New Roman" panose="02020603050405020304" pitchFamily="18" charset="0"/>
              </a:rPr>
              <a:t>Virginia Achieved Midpoint Clean Water Goals </a:t>
            </a:r>
            <a:br>
              <a:rPr lang="en-US" sz="4800" b="1" dirty="0">
                <a:cs typeface="Times New Roman" panose="02020603050405020304" pitchFamily="18" charset="0"/>
              </a:rPr>
            </a:br>
            <a:r>
              <a:rPr lang="en-US" sz="4800" b="1" dirty="0">
                <a:cs typeface="Times New Roman" panose="02020603050405020304" pitchFamily="18" charset="0"/>
              </a:rPr>
              <a:t>for Nitrogen</a:t>
            </a:r>
            <a:br>
              <a:rPr lang="en-US" sz="48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2240557" y="2789288"/>
            <a:ext cx="77130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52637" y="3099601"/>
            <a:ext cx="7704164" cy="0"/>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9953593" y="2529460"/>
            <a:ext cx="1269899"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4F81BD">
                    <a:lumMod val="75000"/>
                  </a:srgbClr>
                </a:solidFill>
                <a:effectLst/>
                <a:uLnTx/>
                <a:uFillTx/>
                <a:latin typeface="Calibri"/>
                <a:ea typeface="+mn-ea"/>
                <a:cs typeface="+mn-cs"/>
              </a:rPr>
              <a:t>2017 60%</a:t>
            </a:r>
          </a:p>
        </p:txBody>
      </p:sp>
      <p:sp>
        <p:nvSpPr>
          <p:cNvPr id="10" name="TextBox 9"/>
          <p:cNvSpPr txBox="1"/>
          <p:nvPr/>
        </p:nvSpPr>
        <p:spPr>
          <a:xfrm>
            <a:off x="9953593" y="2873899"/>
            <a:ext cx="736099"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2025</a:t>
            </a:r>
          </a:p>
        </p:txBody>
      </p:sp>
      <p:sp>
        <p:nvSpPr>
          <p:cNvPr id="3" name="Oval 2"/>
          <p:cNvSpPr/>
          <p:nvPr/>
        </p:nvSpPr>
        <p:spPr>
          <a:xfrm>
            <a:off x="7891669" y="1868557"/>
            <a:ext cx="3617843" cy="21866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322326275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3_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F420CFC25342468B625C868F00C447" ma:contentTypeVersion="12" ma:contentTypeDescription="Create a new document." ma:contentTypeScope="" ma:versionID="d8b926ad194a2108c686c1b82abde0c1">
  <xsd:schema xmlns:xsd="http://www.w3.org/2001/XMLSchema" xmlns:xs="http://www.w3.org/2001/XMLSchema" xmlns:p="http://schemas.microsoft.com/office/2006/metadata/properties" xmlns:ns2="c3461887-45b7-46c4-948b-7a5b0ac7d0a9" xmlns:ns3="4e6c2383-b53d-41b7-9776-0e32d66c77e2" targetNamespace="http://schemas.microsoft.com/office/2006/metadata/properties" ma:root="true" ma:fieldsID="9ccf4fdd61183f9e1199f1bf68cdb261" ns2:_="" ns3:_="">
    <xsd:import namespace="c3461887-45b7-46c4-948b-7a5b0ac7d0a9"/>
    <xsd:import namespace="4e6c2383-b53d-41b7-9776-0e32d66c7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61887-45b7-46c4-948b-7a5b0ac7d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6c2383-b53d-41b7-9776-0e32d66c77e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97529D-0238-4526-9D0D-A1E207C92FB6}">
  <ds:schemaRefs>
    <ds:schemaRef ds:uri="http://schemas.microsoft.com/sharepoint/v3/contenttype/forms"/>
  </ds:schemaRefs>
</ds:datastoreItem>
</file>

<file path=customXml/itemProps2.xml><?xml version="1.0" encoding="utf-8"?>
<ds:datastoreItem xmlns:ds="http://schemas.openxmlformats.org/officeDocument/2006/customXml" ds:itemID="{FAF6B56E-A1F5-492C-B86F-706219A1E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61887-45b7-46c4-948b-7a5b0ac7d0a9"/>
    <ds:schemaRef ds:uri="4e6c2383-b53d-41b7-9776-0e32d66c7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811FFD-0CF5-42B5-82AC-AF92556A325C}">
  <ds:schemaRefs>
    <ds:schemaRef ds:uri="http://schemas.openxmlformats.org/package/2006/metadata/core-properties"/>
    <ds:schemaRef ds:uri="http://purl.org/dc/terms/"/>
    <ds:schemaRef ds:uri="4e6c2383-b53d-41b7-9776-0e32d66c77e2"/>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c3461887-45b7-46c4-948b-7a5b0ac7d0a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2734</TotalTime>
  <Words>909</Words>
  <Application>Microsoft Office PowerPoint</Application>
  <PresentationFormat>Widescreen</PresentationFormat>
  <Paragraphs>159</Paragraphs>
  <Slides>19</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Arial</vt:lpstr>
      <vt:lpstr>Calibri</vt:lpstr>
      <vt:lpstr>Calibri Light</vt:lpstr>
      <vt:lpstr>Corbel</vt:lpstr>
      <vt:lpstr>Georgia</vt:lpstr>
      <vt:lpstr>Times New Roman</vt:lpstr>
      <vt:lpstr>Wingdings</vt:lpstr>
      <vt:lpstr>Wingdings 2</vt:lpstr>
      <vt:lpstr>Wingdings 3</vt:lpstr>
      <vt:lpstr>Retrospect</vt:lpstr>
      <vt:lpstr>1_Retrospect</vt:lpstr>
      <vt:lpstr>3_Module</vt:lpstr>
      <vt:lpstr>1_Office Theme</vt:lpstr>
      <vt:lpstr>Improving the Chesapeake Bay and Virginia Rivers: Our Progress and Path Forward</vt:lpstr>
      <vt:lpstr>PowerPoint Presentation</vt:lpstr>
      <vt:lpstr>PowerPoint Presentation</vt:lpstr>
      <vt:lpstr>PowerPoint Presentation</vt:lpstr>
      <vt:lpstr>PowerPoint Presentation</vt:lpstr>
      <vt:lpstr>PowerPoint Presentation</vt:lpstr>
      <vt:lpstr>Chesapeake Bay Total Maximum Daily Load (TMDL) </vt:lpstr>
      <vt:lpstr>Virginia Major Basin Planning Targets</vt:lpstr>
      <vt:lpstr>Virginia Achieved Midpoint Clean Water Goals  for Nitrogen </vt:lpstr>
      <vt:lpstr>Virginia’s 2018 Water Quality Assessment</vt:lpstr>
      <vt:lpstr>PowerPoint Presentation</vt:lpstr>
      <vt:lpstr>PowerPoint Presentation</vt:lpstr>
      <vt:lpstr>PowerPoint Presentation</vt:lpstr>
      <vt:lpstr>Soil and Water Conservation Districts</vt:lpstr>
      <vt:lpstr>Planning District and Regional Commissions</vt:lpstr>
      <vt:lpstr>Virginia’s Phase III WIP –  Priority Best Management Practices</vt:lpstr>
      <vt:lpstr>PowerPoint Presentation</vt:lpstr>
      <vt:lpstr> Public Comment Period: April 5 – June 7, 2019</vt:lpstr>
      <vt:lpstr>Improving the Chesapeake Bay and Virginia Rivers: Our Progress and Path Forward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Commonwealth’s Phase III Watershed Implementation Plan</dc:title>
  <dc:creator>Jennings, Ann (GOV)</dc:creator>
  <cp:lastModifiedBy>Areson, Janet</cp:lastModifiedBy>
  <cp:revision>158</cp:revision>
  <cp:lastPrinted>2019-03-26T14:30:49Z</cp:lastPrinted>
  <dcterms:created xsi:type="dcterms:W3CDTF">2019-03-03T19:51:25Z</dcterms:created>
  <dcterms:modified xsi:type="dcterms:W3CDTF">2019-07-19T15:21:28Z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0x010100A1F420CFC25342468B625C868F00C447</vt:lpwstr>
  </property>
</Properties>
</file>