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6" r:id="rId6"/>
    <p:sldId id="284" r:id="rId7"/>
    <p:sldId id="285" r:id="rId8"/>
    <p:sldId id="277" r:id="rId9"/>
    <p:sldId id="278" r:id="rId10"/>
    <p:sldId id="263" r:id="rId11"/>
    <p:sldId id="279" r:id="rId12"/>
    <p:sldId id="283" r:id="rId13"/>
    <p:sldId id="274" r:id="rId14"/>
    <p:sldId id="275" r:id="rId15"/>
    <p:sldId id="280" r:id="rId16"/>
    <p:sldId id="282" r:id="rId17"/>
    <p:sldId id="281" r:id="rId18"/>
    <p:sldId id="269" r:id="rId19"/>
    <p:sldId id="270" r:id="rId20"/>
    <p:sldId id="271" r:id="rId21"/>
    <p:sldId id="272" r:id="rId22"/>
    <p:sldId id="261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5">
          <p15:clr>
            <a:srgbClr val="A4A3A4"/>
          </p15:clr>
        </p15:guide>
        <p15:guide id="2" orient="horz" pos="147">
          <p15:clr>
            <a:srgbClr val="A4A3A4"/>
          </p15:clr>
        </p15:guide>
        <p15:guide id="3" pos="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88"/>
    <a:srgbClr val="006600"/>
    <a:srgbClr val="7D9AAA"/>
    <a:srgbClr val="8B8D8E"/>
    <a:srgbClr val="A76F3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2" autoAdjust="0"/>
  </p:normalViewPr>
  <p:slideViewPr>
    <p:cSldViewPr snapToGrid="0" showGuides="1">
      <p:cViewPr varScale="1">
        <p:scale>
          <a:sx n="71" d="100"/>
          <a:sy n="71" d="100"/>
        </p:scale>
        <p:origin x="552" y="78"/>
      </p:cViewPr>
      <p:guideLst>
        <p:guide orient="horz" pos="1125"/>
        <p:guide orient="horz" pos="147"/>
        <p:guide pos="4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ED9F0E-37B1-4FA2-828C-817A19CC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A2F18E-A40C-4E37-A909-7BBA7330E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 userDrawn="1"/>
        </p:nvSpPr>
        <p:spPr>
          <a:xfrm>
            <a:off x="1076612" y="-9801"/>
            <a:ext cx="8088468" cy="68678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60527"/>
              <a:gd name="connsiteY0" fmla="*/ 2005493 h 2005493"/>
              <a:gd name="connsiteX1" fmla="*/ 3360527 w 3360527"/>
              <a:gd name="connsiteY1" fmla="*/ 0 h 2005493"/>
              <a:gd name="connsiteX2" fmla="*/ 3352800 w 3360527"/>
              <a:gd name="connsiteY2" fmla="*/ 2862 h 2005493"/>
              <a:gd name="connsiteX3" fmla="*/ 3352800 w 3360527"/>
              <a:gd name="connsiteY3" fmla="*/ 2005493 h 2005493"/>
              <a:gd name="connsiteX4" fmla="*/ 0 w 3360527"/>
              <a:gd name="connsiteY4" fmla="*/ 2005493 h 2005493"/>
              <a:gd name="connsiteX0" fmla="*/ 0 w 2965000"/>
              <a:gd name="connsiteY0" fmla="*/ 1928058 h 2005493"/>
              <a:gd name="connsiteX1" fmla="*/ 2965000 w 2965000"/>
              <a:gd name="connsiteY1" fmla="*/ 0 h 2005493"/>
              <a:gd name="connsiteX2" fmla="*/ 2957273 w 2965000"/>
              <a:gd name="connsiteY2" fmla="*/ 2862 h 2005493"/>
              <a:gd name="connsiteX3" fmla="*/ 2957273 w 2965000"/>
              <a:gd name="connsiteY3" fmla="*/ 2005493 h 2005493"/>
              <a:gd name="connsiteX4" fmla="*/ 0 w 2965000"/>
              <a:gd name="connsiteY4" fmla="*/ 1928058 h 200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000" h="2005493">
                <a:moveTo>
                  <a:pt x="0" y="1928058"/>
                </a:moveTo>
                <a:lnTo>
                  <a:pt x="2965000" y="0"/>
                </a:lnTo>
                <a:lnTo>
                  <a:pt x="2957273" y="2862"/>
                </a:lnTo>
                <a:lnTo>
                  <a:pt x="2957273" y="2005493"/>
                </a:lnTo>
                <a:lnTo>
                  <a:pt x="0" y="192805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 userDrawn="1"/>
        </p:nvSpPr>
        <p:spPr>
          <a:xfrm>
            <a:off x="-8878" y="3888421"/>
            <a:ext cx="8567662" cy="2978457"/>
          </a:xfrm>
          <a:custGeom>
            <a:avLst/>
            <a:gdLst>
              <a:gd name="connsiteX0" fmla="*/ 0 w 6835806"/>
              <a:gd name="connsiteY0" fmla="*/ 3653160 h 3653160"/>
              <a:gd name="connsiteX1" fmla="*/ 0 w 6835806"/>
              <a:gd name="connsiteY1" fmla="*/ 0 h 3653160"/>
              <a:gd name="connsiteX2" fmla="*/ 6835806 w 6835806"/>
              <a:gd name="connsiteY2" fmla="*/ 3653160 h 3653160"/>
              <a:gd name="connsiteX3" fmla="*/ 0 w 6835806"/>
              <a:gd name="connsiteY3" fmla="*/ 3653160 h 3653160"/>
              <a:gd name="connsiteX0" fmla="*/ 0 w 6835806"/>
              <a:gd name="connsiteY0" fmla="*/ 3466729 h 3466729"/>
              <a:gd name="connsiteX1" fmla="*/ 0 w 6835806"/>
              <a:gd name="connsiteY1" fmla="*/ 0 h 3466729"/>
              <a:gd name="connsiteX2" fmla="*/ 6835806 w 6835806"/>
              <a:gd name="connsiteY2" fmla="*/ 3466729 h 3466729"/>
              <a:gd name="connsiteX3" fmla="*/ 0 w 6835806"/>
              <a:gd name="connsiteY3" fmla="*/ 3466729 h 3466729"/>
              <a:gd name="connsiteX0" fmla="*/ 0 w 7119892"/>
              <a:gd name="connsiteY0" fmla="*/ 3466729 h 3475606"/>
              <a:gd name="connsiteX1" fmla="*/ 0 w 7119892"/>
              <a:gd name="connsiteY1" fmla="*/ 0 h 3475606"/>
              <a:gd name="connsiteX2" fmla="*/ 7119892 w 7119892"/>
              <a:gd name="connsiteY2" fmla="*/ 3475606 h 3475606"/>
              <a:gd name="connsiteX3" fmla="*/ 0 w 7119892"/>
              <a:gd name="connsiteY3" fmla="*/ 3466729 h 3475606"/>
              <a:gd name="connsiteX0" fmla="*/ 8878 w 7128770"/>
              <a:gd name="connsiteY0" fmla="*/ 2969580 h 2978457"/>
              <a:gd name="connsiteX1" fmla="*/ 0 w 7128770"/>
              <a:gd name="connsiteY1" fmla="*/ 0 h 2978457"/>
              <a:gd name="connsiteX2" fmla="*/ 7128770 w 7128770"/>
              <a:gd name="connsiteY2" fmla="*/ 2978457 h 2978457"/>
              <a:gd name="connsiteX3" fmla="*/ 8878 w 7128770"/>
              <a:gd name="connsiteY3" fmla="*/ 2969580 h 297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8770" h="2978457">
                <a:moveTo>
                  <a:pt x="8878" y="2969580"/>
                </a:moveTo>
                <a:cubicBezTo>
                  <a:pt x="5919" y="1979720"/>
                  <a:pt x="2959" y="989860"/>
                  <a:pt x="0" y="0"/>
                </a:cubicBezTo>
                <a:lnTo>
                  <a:pt x="7128770" y="2978457"/>
                </a:lnTo>
                <a:lnTo>
                  <a:pt x="8878" y="2969580"/>
                </a:lnTo>
                <a:close/>
              </a:path>
            </a:pathLst>
          </a:cu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0563" y="1114589"/>
            <a:ext cx="7610058" cy="1033807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0563" y="2486454"/>
            <a:ext cx="54911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3" name="Right Triangle 2"/>
          <p:cNvSpPr/>
          <p:nvPr userDrawn="1"/>
        </p:nvSpPr>
        <p:spPr bwMode="auto">
          <a:xfrm>
            <a:off x="-1" y="3888420"/>
            <a:ext cx="3063241" cy="2969579"/>
          </a:xfrm>
          <a:custGeom>
            <a:avLst/>
            <a:gdLst>
              <a:gd name="connsiteX0" fmla="*/ 0 w 3071674"/>
              <a:gd name="connsiteY0" fmla="*/ 3466728 h 3466728"/>
              <a:gd name="connsiteX1" fmla="*/ 0 w 3071674"/>
              <a:gd name="connsiteY1" fmla="*/ 0 h 3466728"/>
              <a:gd name="connsiteX2" fmla="*/ 3071674 w 3071674"/>
              <a:gd name="connsiteY2" fmla="*/ 3466728 h 3466728"/>
              <a:gd name="connsiteX3" fmla="*/ 0 w 3071674"/>
              <a:gd name="connsiteY3" fmla="*/ 3466728 h 3466728"/>
              <a:gd name="connsiteX0" fmla="*/ 0 w 2778711"/>
              <a:gd name="connsiteY0" fmla="*/ 3466728 h 3466728"/>
              <a:gd name="connsiteX1" fmla="*/ 0 w 2778711"/>
              <a:gd name="connsiteY1" fmla="*/ 0 h 3466728"/>
              <a:gd name="connsiteX2" fmla="*/ 2778711 w 2778711"/>
              <a:gd name="connsiteY2" fmla="*/ 1371598 h 3466728"/>
              <a:gd name="connsiteX3" fmla="*/ 0 w 2778711"/>
              <a:gd name="connsiteY3" fmla="*/ 3466728 h 3466728"/>
              <a:gd name="connsiteX0" fmla="*/ 0 w 2838468"/>
              <a:gd name="connsiteY0" fmla="*/ 3466728 h 3466728"/>
              <a:gd name="connsiteX1" fmla="*/ 0 w 2838468"/>
              <a:gd name="connsiteY1" fmla="*/ 0 h 3466728"/>
              <a:gd name="connsiteX2" fmla="*/ 2838468 w 2838468"/>
              <a:gd name="connsiteY2" fmla="*/ 1257596 h 3466728"/>
              <a:gd name="connsiteX3" fmla="*/ 0 w 2838468"/>
              <a:gd name="connsiteY3" fmla="*/ 3466728 h 3466728"/>
              <a:gd name="connsiteX0" fmla="*/ 0 w 2848428"/>
              <a:gd name="connsiteY0" fmla="*/ 3466728 h 3466728"/>
              <a:gd name="connsiteX1" fmla="*/ 0 w 2848428"/>
              <a:gd name="connsiteY1" fmla="*/ 0 h 3466728"/>
              <a:gd name="connsiteX2" fmla="*/ 2848428 w 2848428"/>
              <a:gd name="connsiteY2" fmla="*/ 1257596 h 3466728"/>
              <a:gd name="connsiteX3" fmla="*/ 0 w 2848428"/>
              <a:gd name="connsiteY3" fmla="*/ 3466728 h 346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8428" h="3466728">
                <a:moveTo>
                  <a:pt x="0" y="3466728"/>
                </a:moveTo>
                <a:lnTo>
                  <a:pt x="0" y="0"/>
                </a:lnTo>
                <a:lnTo>
                  <a:pt x="2848428" y="1257596"/>
                </a:lnTo>
                <a:lnTo>
                  <a:pt x="0" y="3466728"/>
                </a:lnTo>
                <a:close/>
              </a:path>
            </a:pathLst>
          </a:custGeom>
          <a:solidFill>
            <a:schemeClr val="accent3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90563" y="4847204"/>
            <a:ext cx="2274020" cy="24622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www.mcguirewoodsconsulting.com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64" y="5336633"/>
            <a:ext cx="2405849" cy="7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6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3"/>
          <p:cNvSpPr>
            <a:spLocks noGrp="1" noChangeArrowheads="1"/>
          </p:cNvSpPr>
          <p:nvPr>
            <p:ph idx="1"/>
          </p:nvPr>
        </p:nvSpPr>
        <p:spPr bwMode="auto">
          <a:xfrm>
            <a:off x="581025" y="1785938"/>
            <a:ext cx="787717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230818"/>
            <a:ext cx="7877175" cy="98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2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025" y="1401510"/>
            <a:ext cx="7877175" cy="2632104"/>
          </a:xfrm>
        </p:spPr>
        <p:txBody>
          <a:bodyPr/>
          <a:lstStyle>
            <a:lvl1pPr algn="l"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5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0"/>
            <a:ext cx="7877175" cy="1213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25" y="1785938"/>
            <a:ext cx="3810000" cy="42338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72379" y="1785937"/>
            <a:ext cx="3810000" cy="423068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4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48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-8878" y="5956916"/>
            <a:ext cx="9144000" cy="918839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1785938"/>
            <a:ext cx="7877175" cy="40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230818"/>
            <a:ext cx="7877175" cy="98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>
            <a:stCxn id="7" idx="0"/>
            <a:endCxn id="8" idx="3"/>
          </p:cNvCxnSpPr>
          <p:nvPr/>
        </p:nvCxnSpPr>
        <p:spPr bwMode="auto">
          <a:xfrm>
            <a:off x="-8878" y="5956916"/>
            <a:ext cx="9152878" cy="90108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reeform 7"/>
          <p:cNvSpPr/>
          <p:nvPr/>
        </p:nvSpPr>
        <p:spPr>
          <a:xfrm>
            <a:off x="6755908" y="-9801"/>
            <a:ext cx="2388092" cy="68678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5493 h 2005493"/>
              <a:gd name="connsiteX1" fmla="*/ 3320459 w 3352800"/>
              <a:gd name="connsiteY1" fmla="*/ 0 h 2005493"/>
              <a:gd name="connsiteX2" fmla="*/ 3352800 w 3352800"/>
              <a:gd name="connsiteY2" fmla="*/ 2862 h 2005493"/>
              <a:gd name="connsiteX3" fmla="*/ 3352800 w 3352800"/>
              <a:gd name="connsiteY3" fmla="*/ 2005493 h 2005493"/>
              <a:gd name="connsiteX4" fmla="*/ 0 w 3352800"/>
              <a:gd name="connsiteY4" fmla="*/ 2005493 h 200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5493">
                <a:moveTo>
                  <a:pt x="0" y="2005493"/>
                </a:moveTo>
                <a:lnTo>
                  <a:pt x="3320459" y="0"/>
                </a:lnTo>
                <a:lnTo>
                  <a:pt x="3352800" y="2862"/>
                </a:lnTo>
                <a:lnTo>
                  <a:pt x="3352800" y="2005493"/>
                </a:lnTo>
                <a:lnTo>
                  <a:pt x="0" y="200549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6977063" y="6384045"/>
            <a:ext cx="18288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165788"/>
                </a:solidFill>
                <a:latin typeface="Arial" charset="0"/>
              </a:rPr>
              <a:t>McGuireWoods</a:t>
            </a:r>
            <a:r>
              <a:rPr lang="en-US" sz="900" b="1" baseline="0" dirty="0">
                <a:solidFill>
                  <a:srgbClr val="165788"/>
                </a:solidFill>
                <a:latin typeface="Arial" charset="0"/>
              </a:rPr>
              <a:t> Consulting</a:t>
            </a:r>
            <a:r>
              <a:rPr lang="en-US" sz="900" b="1" dirty="0">
                <a:solidFill>
                  <a:srgbClr val="165788"/>
                </a:solidFill>
              </a:rPr>
              <a:t> |  </a:t>
            </a:r>
            <a:fld id="{3FCCEE33-571D-444D-8C82-78626ACB028F}" type="slidenum">
              <a:rPr lang="en-US" sz="900" b="1" smtClean="0">
                <a:solidFill>
                  <a:srgbClr val="165788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b="1" dirty="0">
              <a:solidFill>
                <a:srgbClr val="165788"/>
              </a:solidFill>
              <a:latin typeface="Arial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994525" y="6530095"/>
            <a:ext cx="18288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800" spc="50" dirty="0">
                <a:latin typeface="+mj-lt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5788"/>
        </a:buClr>
        <a:buFont typeface="Wingdings" pitchFamily="2" charset="2"/>
        <a:buChar char="Ø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Ø"/>
        <a:defRPr sz="18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90563" y="916961"/>
            <a:ext cx="6389506" cy="781891"/>
          </a:xfrm>
        </p:spPr>
        <p:txBody>
          <a:bodyPr lIns="0"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Stormwater Local Assistance Fund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90563" y="2057137"/>
            <a:ext cx="7939631" cy="3185423"/>
          </a:xfrm>
        </p:spPr>
        <p:txBody>
          <a:bodyPr lIns="0"/>
          <a:lstStyle/>
          <a:p>
            <a:pPr eaLnBrk="1" hangingPunct="1"/>
            <a:r>
              <a:rPr lang="en-US" sz="2800" b="1" dirty="0">
                <a:cs typeface="Arial" charset="0"/>
              </a:rPr>
              <a:t>State Money for Localities to Help Address Water Quality Mandates</a:t>
            </a:r>
          </a:p>
          <a:p>
            <a:pPr eaLnBrk="1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>
              <a:cs typeface="Arial" charset="0"/>
            </a:endParaRPr>
          </a:p>
          <a:p>
            <a:pPr algn="r" eaLnBrk="1" hangingPunct="1"/>
            <a:r>
              <a:rPr lang="en-US" b="1" dirty="0">
                <a:cs typeface="Arial" charset="0"/>
              </a:rPr>
              <a:t>Virginia Municipal League</a:t>
            </a:r>
          </a:p>
          <a:p>
            <a:pPr algn="r" eaLnBrk="1" hangingPunct="1"/>
            <a:r>
              <a:rPr lang="en-US" b="1" dirty="0">
                <a:cs typeface="Arial" charset="0"/>
              </a:rPr>
              <a:t>Environmental Quality Policy Committee</a:t>
            </a:r>
          </a:p>
          <a:p>
            <a:pPr algn="r" eaLnBrk="1" hangingPunct="1"/>
            <a:r>
              <a:rPr lang="en-US" b="1" dirty="0">
                <a:cs typeface="Arial" charset="0"/>
              </a:rPr>
              <a:t>Richmond, Virginia</a:t>
            </a:r>
          </a:p>
          <a:p>
            <a:pPr algn="r" eaLnBrk="1" hangingPunct="1"/>
            <a:r>
              <a:rPr lang="en-US" b="1" dirty="0">
                <a:cs typeface="Arial" charset="0"/>
              </a:rPr>
              <a:t>July 18, 2019</a:t>
            </a:r>
          </a:p>
          <a:p>
            <a:pPr algn="r" eaLnBrk="1" hangingPunct="1"/>
            <a:r>
              <a:rPr lang="en-US" b="1" dirty="0">
                <a:cs typeface="Arial" charset="0"/>
              </a:rPr>
              <a:t>L. Preston Bryant, Jr.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1985" y="1219199"/>
            <a:ext cx="7877175" cy="42338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Grant funds may be used for …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meeting obligations related to Chesapeake Bay TMDL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requirements for local impaired stream TMDLs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water quality requirements of the Chesapeake Bay Watershed Improvement Plan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water quality requirements related to the permitting of small municipal stormwater sewer systems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SLAF Grants be Used?</a:t>
            </a:r>
          </a:p>
        </p:txBody>
      </p:sp>
    </p:spTree>
    <p:extLst>
      <p:ext uri="{BB962C8B-B14F-4D97-AF65-F5344CB8AC3E}">
        <p14:creationId xmlns:p14="http://schemas.microsoft.com/office/powerpoint/2010/main" val="3486193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4" y="1219199"/>
            <a:ext cx="7877175" cy="4640988"/>
          </a:xfrm>
        </p:spPr>
        <p:txBody>
          <a:bodyPr/>
          <a:lstStyle/>
          <a:p>
            <a:r>
              <a:rPr lang="en-US" dirty="0"/>
              <a:t>Grants are only for capital projects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New stormwater best management practices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Stormwater best management practice retrofits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Stream restoration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Low impact development projects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Buffer restoration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Pond retrofits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Wetlands restoration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SLAF – For Capital Infrastructure Projects Only</a:t>
            </a:r>
          </a:p>
        </p:txBody>
      </p:sp>
    </p:spTree>
    <p:extLst>
      <p:ext uri="{BB962C8B-B14F-4D97-AF65-F5344CB8AC3E}">
        <p14:creationId xmlns:p14="http://schemas.microsoft.com/office/powerpoint/2010/main" val="271670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341801"/>
            <a:ext cx="7877175" cy="4519067"/>
          </a:xfrm>
        </p:spPr>
        <p:txBody>
          <a:bodyPr/>
          <a:lstStyle/>
          <a:p>
            <a:r>
              <a:rPr lang="en-US" dirty="0"/>
              <a:t>The Department of Environmental Quality will authorize grants in the amount of 50% of the eligible project costs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Planning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Installation (construction)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Recipient (local government) must provide a 50% match.</a:t>
            </a:r>
            <a:br>
              <a:rPr lang="en-US" dirty="0"/>
            </a:br>
            <a:endParaRPr lang="en-US" dirty="0"/>
          </a:p>
          <a:p>
            <a:r>
              <a:rPr lang="en-US" dirty="0"/>
              <a:t>Minimum grant amount per locality		$50,000</a:t>
            </a:r>
            <a:br>
              <a:rPr lang="en-US" dirty="0"/>
            </a:br>
            <a:r>
              <a:rPr lang="en-US" dirty="0"/>
              <a:t>Maximum grant amount per locality		$5,000,000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Thus, eligible project costs must be at least $100,000. If a project exceeds $10,000,000, the most a locality will receive is $5,000,000.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Funding Match is Required</a:t>
            </a:r>
          </a:p>
        </p:txBody>
      </p:sp>
    </p:spTree>
    <p:extLst>
      <p:ext uri="{BB962C8B-B14F-4D97-AF65-F5344CB8AC3E}">
        <p14:creationId xmlns:p14="http://schemas.microsoft.com/office/powerpoint/2010/main" val="293571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Reimbursement basis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DEQ provides grant funds to local government on a periodic reimbursement basis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Locality submits receipts and invoices of eligible costs – submissions must fully substantiate the request for reimbursement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Reimbursement requests are reviewed and approved by DEQ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Locality Receive Its Grant Funds?</a:t>
            </a:r>
          </a:p>
        </p:txBody>
      </p:sp>
    </p:spTree>
    <p:extLst>
      <p:ext uri="{BB962C8B-B14F-4D97-AF65-F5344CB8AC3E}">
        <p14:creationId xmlns:p14="http://schemas.microsoft.com/office/powerpoint/2010/main" val="105122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054419"/>
            <a:ext cx="7877175" cy="5093832"/>
          </a:xfrm>
        </p:spPr>
        <p:txBody>
          <a:bodyPr/>
          <a:lstStyle/>
          <a:p>
            <a:r>
              <a:rPr lang="en-US" dirty="0"/>
              <a:t>Eligible expenses (reasonable and necessary)</a:t>
            </a:r>
          </a:p>
          <a:p>
            <a:pPr lvl="1"/>
            <a:r>
              <a:rPr lang="en-US" sz="1700" dirty="0"/>
              <a:t>Planning</a:t>
            </a:r>
          </a:p>
          <a:p>
            <a:pPr lvl="1"/>
            <a:r>
              <a:rPr lang="en-US" sz="1700" dirty="0"/>
              <a:t>Design</a:t>
            </a:r>
          </a:p>
          <a:p>
            <a:pPr lvl="1"/>
            <a:r>
              <a:rPr lang="en-US" sz="1700" dirty="0"/>
              <a:t>Permitting</a:t>
            </a:r>
          </a:p>
          <a:p>
            <a:pPr lvl="1"/>
            <a:r>
              <a:rPr lang="en-US" sz="1700" dirty="0"/>
              <a:t>Inspection</a:t>
            </a:r>
          </a:p>
          <a:p>
            <a:pPr lvl="1"/>
            <a:r>
              <a:rPr lang="en-US" sz="1700" dirty="0"/>
              <a:t>Construction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Ineligible expenses</a:t>
            </a:r>
          </a:p>
          <a:p>
            <a:pPr lvl="1"/>
            <a:r>
              <a:rPr lang="en-US" sz="1700" dirty="0"/>
              <a:t>Salaries and other expenses of municipal employees</a:t>
            </a:r>
          </a:p>
          <a:p>
            <a:pPr lvl="1"/>
            <a:r>
              <a:rPr lang="en-US" sz="1700" dirty="0"/>
              <a:t>Administrative costs</a:t>
            </a:r>
          </a:p>
          <a:p>
            <a:pPr lvl="1"/>
            <a:r>
              <a:rPr lang="en-US" sz="1700" dirty="0"/>
              <a:t>Changes in the approved project scope (without DEQ approval)</a:t>
            </a:r>
          </a:p>
          <a:p>
            <a:pPr lvl="1"/>
            <a:r>
              <a:rPr lang="en-US" sz="1700" dirty="0"/>
              <a:t>Change orders not attributable to the project</a:t>
            </a:r>
          </a:p>
          <a:p>
            <a:pPr lvl="1"/>
            <a:r>
              <a:rPr lang="en-US" sz="1700" dirty="0"/>
              <a:t>Costs or expenditures deemed unnecessary and/or unreasonable</a:t>
            </a:r>
          </a:p>
          <a:p>
            <a:pPr lvl="1"/>
            <a:r>
              <a:rPr lang="en-US" sz="1700" dirty="0"/>
              <a:t>Operation and Maintenance costs</a:t>
            </a:r>
          </a:p>
          <a:p>
            <a:pPr lvl="1"/>
            <a:r>
              <a:rPr lang="en-US" sz="1700" dirty="0"/>
              <a:t>Interest costs associated with borrowed funds for the project</a:t>
            </a:r>
          </a:p>
          <a:p>
            <a:pPr lvl="1"/>
            <a:r>
              <a:rPr lang="en-US" sz="1700" dirty="0"/>
              <a:t>Post-construction monitoring costs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and Ineligible Expenses</a:t>
            </a:r>
          </a:p>
        </p:txBody>
      </p:sp>
    </p:spTree>
    <p:extLst>
      <p:ext uri="{BB962C8B-B14F-4D97-AF65-F5344CB8AC3E}">
        <p14:creationId xmlns:p14="http://schemas.microsoft.com/office/powerpoint/2010/main" val="382460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4" y="1411470"/>
            <a:ext cx="7877175" cy="3770130"/>
          </a:xfrm>
        </p:spPr>
        <p:txBody>
          <a:bodyPr/>
          <a:lstStyle/>
          <a:p>
            <a:r>
              <a:rPr lang="en-US" dirty="0"/>
              <a:t>Towns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Ashland			Leesburg</a:t>
            </a:r>
            <a:br>
              <a:rPr lang="en-US" dirty="0"/>
            </a:br>
            <a:r>
              <a:rPr lang="en-US" dirty="0"/>
              <a:t>	Broadway		Purcellville</a:t>
            </a:r>
            <a:br>
              <a:rPr lang="en-US" dirty="0"/>
            </a:br>
            <a:r>
              <a:rPr lang="en-US" dirty="0"/>
              <a:t>	Christiansburg		Warsaw</a:t>
            </a:r>
            <a:br>
              <a:rPr lang="en-US" dirty="0"/>
            </a:br>
            <a:r>
              <a:rPr lang="en-US" dirty="0"/>
              <a:t>	Dumfries		Wytheville</a:t>
            </a:r>
            <a:br>
              <a:rPr lang="en-US" dirty="0"/>
            </a:br>
            <a:r>
              <a:rPr lang="en-US" dirty="0"/>
              <a:t>	Elkton			Vienna</a:t>
            </a:r>
            <a:br>
              <a:rPr lang="en-US" dirty="0"/>
            </a:br>
            <a:r>
              <a:rPr lang="en-US" dirty="0"/>
              <a:t>	Kilmarnock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Been Receiving SLAF Grants?</a:t>
            </a:r>
          </a:p>
        </p:txBody>
      </p:sp>
    </p:spTree>
    <p:extLst>
      <p:ext uri="{BB962C8B-B14F-4D97-AF65-F5344CB8AC3E}">
        <p14:creationId xmlns:p14="http://schemas.microsoft.com/office/powerpoint/2010/main" val="362923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219199"/>
            <a:ext cx="7877175" cy="4233862"/>
          </a:xfrm>
        </p:spPr>
        <p:txBody>
          <a:bodyPr/>
          <a:lstStyle/>
          <a:p>
            <a:r>
              <a:rPr lang="en-US" dirty="0"/>
              <a:t>Cities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Alexandria		Lynchburg		Charlottesville		Manassas</a:t>
            </a:r>
            <a:br>
              <a:rPr lang="en-US" dirty="0"/>
            </a:br>
            <a:r>
              <a:rPr lang="en-US" dirty="0"/>
              <a:t>	Chesapeake		Manassas Park</a:t>
            </a:r>
            <a:br>
              <a:rPr lang="en-US" dirty="0"/>
            </a:br>
            <a:r>
              <a:rPr lang="en-US" dirty="0"/>
              <a:t>	Fairfax City		Newport New</a:t>
            </a:r>
            <a:br>
              <a:rPr lang="en-US" dirty="0"/>
            </a:br>
            <a:r>
              <a:rPr lang="en-US" dirty="0"/>
              <a:t>	Falls Church		Petersburg</a:t>
            </a:r>
            <a:br>
              <a:rPr lang="en-US" dirty="0"/>
            </a:br>
            <a:r>
              <a:rPr lang="en-US" dirty="0"/>
              <a:t>	Hampton		Portsmouth</a:t>
            </a:r>
            <a:br>
              <a:rPr lang="en-US" dirty="0"/>
            </a:br>
            <a:r>
              <a:rPr lang="en-US" dirty="0"/>
              <a:t>	Harrisonburg		Richmond</a:t>
            </a:r>
            <a:br>
              <a:rPr lang="en-US" dirty="0"/>
            </a:br>
            <a:r>
              <a:rPr lang="en-US" dirty="0"/>
              <a:t>	Hopewell		Staunton</a:t>
            </a:r>
            <a:br>
              <a:rPr lang="en-US" dirty="0"/>
            </a:br>
            <a:r>
              <a:rPr lang="en-US" dirty="0"/>
              <a:t>	Lexington		Suffolk</a:t>
            </a:r>
            <a:br>
              <a:rPr lang="en-US" dirty="0"/>
            </a:br>
            <a:r>
              <a:rPr lang="en-US" dirty="0"/>
              <a:t>	Lynchburg		Waynesboro</a:t>
            </a:r>
            <a:br>
              <a:rPr lang="en-US" dirty="0"/>
            </a:br>
            <a:r>
              <a:rPr lang="en-US" dirty="0"/>
              <a:t>				Virginia Beach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Been Receiving SLAF Grants?</a:t>
            </a:r>
          </a:p>
        </p:txBody>
      </p:sp>
    </p:spTree>
    <p:extLst>
      <p:ext uri="{BB962C8B-B14F-4D97-AF65-F5344CB8AC3E}">
        <p14:creationId xmlns:p14="http://schemas.microsoft.com/office/powerpoint/2010/main" val="314686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4" y="1367926"/>
            <a:ext cx="7877175" cy="4233862"/>
          </a:xfrm>
        </p:spPr>
        <p:txBody>
          <a:bodyPr/>
          <a:lstStyle/>
          <a:p>
            <a:r>
              <a:rPr lang="en-US" dirty="0"/>
              <a:t>Counties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Albemarle		Prince William</a:t>
            </a:r>
            <a:br>
              <a:rPr lang="en-US" dirty="0"/>
            </a:br>
            <a:r>
              <a:rPr lang="en-US" dirty="0"/>
              <a:t>	Arlington		Roanoke</a:t>
            </a:r>
            <a:br>
              <a:rPr lang="en-US" dirty="0"/>
            </a:br>
            <a:r>
              <a:rPr lang="en-US" dirty="0"/>
              <a:t>	Chesterfield		Stafford</a:t>
            </a:r>
            <a:br>
              <a:rPr lang="en-US" dirty="0"/>
            </a:br>
            <a:r>
              <a:rPr lang="en-US" dirty="0"/>
              <a:t>	Fairfax			York</a:t>
            </a:r>
            <a:br>
              <a:rPr lang="en-US" dirty="0"/>
            </a:br>
            <a:r>
              <a:rPr lang="en-US" dirty="0"/>
              <a:t>	Goochland</a:t>
            </a:r>
            <a:br>
              <a:rPr lang="en-US" dirty="0"/>
            </a:br>
            <a:r>
              <a:rPr lang="en-US" dirty="0"/>
              <a:t>	Hanover</a:t>
            </a:r>
            <a:br>
              <a:rPr lang="en-US" dirty="0"/>
            </a:br>
            <a:r>
              <a:rPr lang="en-US" dirty="0"/>
              <a:t>	Henrico</a:t>
            </a:r>
            <a:br>
              <a:rPr lang="en-US" dirty="0"/>
            </a:br>
            <a:r>
              <a:rPr lang="en-US" dirty="0"/>
              <a:t>	Isle of Wight</a:t>
            </a:r>
            <a:br>
              <a:rPr lang="en-US" dirty="0"/>
            </a:br>
            <a:r>
              <a:rPr lang="en-US" dirty="0"/>
              <a:t>	James City</a:t>
            </a:r>
            <a:br>
              <a:rPr lang="en-US" dirty="0"/>
            </a:br>
            <a:r>
              <a:rPr lang="en-US" dirty="0"/>
              <a:t>	Loudoun</a:t>
            </a:r>
            <a:br>
              <a:rPr lang="en-US" dirty="0"/>
            </a:br>
            <a:r>
              <a:rPr lang="en-US" dirty="0"/>
              <a:t>	Prince George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Been Receiving SLAF Grants?</a:t>
            </a:r>
          </a:p>
        </p:txBody>
      </p:sp>
    </p:spTree>
    <p:extLst>
      <p:ext uri="{BB962C8B-B14F-4D97-AF65-F5344CB8AC3E}">
        <p14:creationId xmlns:p14="http://schemas.microsoft.com/office/powerpoint/2010/main" val="357557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437595"/>
            <a:ext cx="7877175" cy="4362314"/>
          </a:xfrm>
        </p:spPr>
        <p:txBody>
          <a:bodyPr/>
          <a:lstStyle/>
          <a:p>
            <a:r>
              <a:rPr lang="en-US" dirty="0"/>
              <a:t>Contact Department of Environmental Quality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Clean Water Financing Assistance Program</a:t>
            </a:r>
            <a:br>
              <a:rPr lang="en-US" dirty="0"/>
            </a:br>
            <a:r>
              <a:rPr lang="en-US" dirty="0"/>
              <a:t>Department of Environmental Quality</a:t>
            </a:r>
            <a:br>
              <a:rPr lang="en-US" dirty="0"/>
            </a:br>
            <a:r>
              <a:rPr lang="en-US" dirty="0"/>
              <a:t>1111 East Main Street </a:t>
            </a:r>
            <a:br>
              <a:rPr lang="en-US" dirty="0"/>
            </a:br>
            <a:r>
              <a:rPr lang="en-US" dirty="0"/>
              <a:t>Richmond, VA 23219</a:t>
            </a:r>
            <a:br>
              <a:rPr lang="en-US" dirty="0"/>
            </a:br>
            <a:r>
              <a:rPr lang="en-US" dirty="0"/>
              <a:t>(800) 592-5482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 Pomeroy</a:t>
            </a:r>
          </a:p>
          <a:p>
            <a:r>
              <a:rPr lang="en-US" dirty="0"/>
              <a:t>Virginia Association of Municipal Stormwater Agencies</a:t>
            </a:r>
            <a:br>
              <a:rPr lang="en-US" dirty="0"/>
            </a:br>
            <a:r>
              <a:rPr lang="en-US" dirty="0" err="1"/>
              <a:t>AquaLaw</a:t>
            </a:r>
            <a:br>
              <a:rPr lang="en-US" dirty="0"/>
            </a:br>
            <a:r>
              <a:rPr lang="en-US" dirty="0"/>
              <a:t>6 S. 5</a:t>
            </a:r>
            <a:r>
              <a:rPr lang="en-US" baseline="30000" dirty="0"/>
              <a:t>th</a:t>
            </a:r>
            <a:r>
              <a:rPr lang="en-US" dirty="0"/>
              <a:t> Street</a:t>
            </a:r>
            <a:br>
              <a:rPr lang="en-US" dirty="0"/>
            </a:br>
            <a:r>
              <a:rPr lang="en-US" dirty="0"/>
              <a:t>Richmond, VA 23219</a:t>
            </a:r>
            <a:br>
              <a:rPr lang="en-US" dirty="0"/>
            </a:br>
            <a:r>
              <a:rPr lang="en-US" dirty="0"/>
              <a:t>(804) 716-9021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Additional Information …</a:t>
            </a:r>
          </a:p>
        </p:txBody>
      </p:sp>
    </p:spTree>
    <p:extLst>
      <p:ext uri="{BB962C8B-B14F-4D97-AF65-F5344CB8AC3E}">
        <p14:creationId xmlns:p14="http://schemas.microsoft.com/office/powerpoint/2010/main" val="3256012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690563" y="1785938"/>
            <a:ext cx="7702031" cy="79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9pPr>
          </a:lstStyle>
          <a:p>
            <a:r>
              <a:rPr lang="en-US" kern="0" dirty="0">
                <a:latin typeface="Arial" charset="0"/>
                <a:cs typeface="Arial" charset="0"/>
              </a:rPr>
              <a:t>Questions or Comments?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689346" y="3061100"/>
            <a:ext cx="7676854" cy="2219111"/>
          </a:xfrm>
          <a:prstGeom prst="rect">
            <a:avLst/>
          </a:prstGeom>
        </p:spPr>
        <p:txBody>
          <a:bodyPr l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65788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pitchFamily="2" charset="2"/>
              <a:buChar char="Ø"/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Aft>
                <a:spcPts val="1200"/>
              </a:spcAft>
              <a:buFontTx/>
              <a:buNone/>
            </a:pPr>
            <a:r>
              <a:rPr lang="en-US" sz="14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www.mcguirewoodsconsulting.com</a:t>
            </a:r>
          </a:p>
          <a:p>
            <a:pPr marL="403225">
              <a:spcAft>
                <a:spcPts val="1200"/>
              </a:spcAft>
            </a:pPr>
            <a:r>
              <a:rPr lang="en-US" sz="14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400" b="1" kern="0" dirty="0" err="1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McGuireWoodsConsulting</a:t>
            </a:r>
            <a:br>
              <a:rPr lang="en-US" sz="1400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       </a:t>
            </a:r>
            <a:br>
              <a:rPr lang="en-US" sz="1400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1400" b="1" kern="0" dirty="0" err="1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MWConsulting</a:t>
            </a:r>
            <a:endParaRPr lang="en-US" sz="1400" b="1" kern="0" dirty="0">
              <a:solidFill>
                <a:srgbClr val="165788"/>
              </a:solidFill>
              <a:latin typeface="Arial" pitchFamily="34" charset="0"/>
              <a:cs typeface="Arial" pitchFamily="34" charset="0"/>
            </a:endParaRPr>
          </a:p>
          <a:p>
            <a:pPr marL="403225">
              <a:spcAft>
                <a:spcPts val="1200"/>
              </a:spcAft>
            </a:pPr>
            <a:endParaRPr lang="en-US" sz="1400" b="1" kern="0" dirty="0">
              <a:solidFill>
                <a:srgbClr val="165788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11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US" sz="1100" b="1" kern="0" dirty="0" err="1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McGuireWoods</a:t>
            </a:r>
            <a:r>
              <a:rPr lang="en-US" sz="1100" b="1" kern="0" spc="-15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Consulting</a:t>
            </a:r>
            <a:r>
              <a:rPr lang="en-US" sz="1100" b="1" kern="0" spc="-15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kern="0" dirty="0">
                <a:solidFill>
                  <a:srgbClr val="165788"/>
                </a:solidFill>
                <a:latin typeface="Arial" pitchFamily="34" charset="0"/>
                <a:cs typeface="Arial" pitchFamily="34" charset="0"/>
              </a:rPr>
              <a:t>LLC</a:t>
            </a:r>
            <a:endParaRPr lang="en-US" sz="1100" kern="0" dirty="0">
              <a:solidFill>
                <a:srgbClr val="16578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3" y="3479676"/>
            <a:ext cx="291353" cy="2913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7" y="3936121"/>
            <a:ext cx="389046" cy="3190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445622"/>
            <a:ext cx="7877175" cy="4406538"/>
          </a:xfrm>
        </p:spPr>
        <p:txBody>
          <a:bodyPr/>
          <a:lstStyle/>
          <a:p>
            <a:r>
              <a:rPr lang="en-US" sz="1800" dirty="0"/>
              <a:t>U.S. Clean Water Act regulates the discharge of pollutants into the nation’s waters – streams, lakes, rivers, bays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U.S. Environmental Protection Agency delegates CWA enforcement to states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Virginia Department of Environmental Quality and State Water Control Board enforce CWA 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Watershed Improvement Plan – an agreement between Virginia and EPA – established certain pollution reductions goals that, as a matter of law, must be met</a:t>
            </a:r>
          </a:p>
          <a:p>
            <a:pPr lvl="1"/>
            <a:r>
              <a:rPr lang="en-US" dirty="0"/>
              <a:t>Wastewater treatment plants</a:t>
            </a:r>
          </a:p>
          <a:p>
            <a:pPr lvl="1"/>
            <a:r>
              <a:rPr lang="en-US" dirty="0"/>
              <a:t>Agricultural runoff</a:t>
            </a:r>
          </a:p>
          <a:p>
            <a:pPr lvl="1"/>
            <a:r>
              <a:rPr lang="en-US" dirty="0"/>
              <a:t>Stormwater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State Requiring Localities to Reduce Stormwater Runoff Pollution?</a:t>
            </a:r>
          </a:p>
        </p:txBody>
      </p:sp>
    </p:spTree>
    <p:extLst>
      <p:ext uri="{BB962C8B-B14F-4D97-AF65-F5344CB8AC3E}">
        <p14:creationId xmlns:p14="http://schemas.microsoft.com/office/powerpoint/2010/main" val="137322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620475"/>
            <a:ext cx="7877175" cy="4031388"/>
          </a:xfrm>
        </p:spPr>
        <p:txBody>
          <a:bodyPr/>
          <a:lstStyle/>
          <a:p>
            <a:r>
              <a:rPr lang="en-US" dirty="0"/>
              <a:t>Virginia has made great progress in pollution reduction from Wastewater treatment plant and Agricultural runoff</a:t>
            </a:r>
            <a:br>
              <a:rPr lang="en-US" dirty="0"/>
            </a:br>
            <a:endParaRPr lang="en-US" dirty="0"/>
          </a:p>
          <a:p>
            <a:r>
              <a:rPr lang="en-US" dirty="0"/>
              <a:t>Stormwater remains a strong focus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EPA would like Virginia to do a better job on stormwater progress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Stormwater infrastructure improvements are expensive (especially urban retrofits)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State Requiring Localities to Reduce Stormwater Runoff Pollution?</a:t>
            </a:r>
          </a:p>
        </p:txBody>
      </p:sp>
    </p:spTree>
    <p:extLst>
      <p:ext uri="{BB962C8B-B14F-4D97-AF65-F5344CB8AC3E}">
        <p14:creationId xmlns:p14="http://schemas.microsoft.com/office/powerpoint/2010/main" val="21352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785938"/>
            <a:ext cx="7877175" cy="3482748"/>
          </a:xfrm>
        </p:spPr>
        <p:txBody>
          <a:bodyPr/>
          <a:lstStyle/>
          <a:p>
            <a:r>
              <a:rPr lang="en-US" dirty="0"/>
              <a:t>General Assembly in 2013 established the Stormwater Local Assistance Fund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State-Local partnership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Competitive grants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Locality must put up dollar-for-dollar match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Assembly Helps Localities</a:t>
            </a:r>
          </a:p>
        </p:txBody>
      </p:sp>
    </p:spTree>
    <p:extLst>
      <p:ext uri="{BB962C8B-B14F-4D97-AF65-F5344CB8AC3E}">
        <p14:creationId xmlns:p14="http://schemas.microsoft.com/office/powerpoint/2010/main" val="193774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097278"/>
            <a:ext cx="7877175" cy="4911635"/>
          </a:xfrm>
        </p:spPr>
        <p:txBody>
          <a:bodyPr/>
          <a:lstStyle/>
          <a:p>
            <a:r>
              <a:rPr lang="en-US" dirty="0"/>
              <a:t>The General Assembly appropriates money to the Stormwater Local Assistance Fund (almost) every year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FY 2014	$35 M</a:t>
            </a:r>
          </a:p>
          <a:p>
            <a:pPr lvl="1"/>
            <a:r>
              <a:rPr lang="en-US" dirty="0"/>
              <a:t>FY 2015	$20 M</a:t>
            </a:r>
          </a:p>
          <a:p>
            <a:pPr lvl="1"/>
            <a:r>
              <a:rPr lang="en-US" dirty="0"/>
              <a:t>FY 2016	$  5 M</a:t>
            </a:r>
          </a:p>
          <a:p>
            <a:pPr lvl="1"/>
            <a:r>
              <a:rPr lang="en-US" dirty="0"/>
              <a:t>FY 2017	$20 M</a:t>
            </a:r>
          </a:p>
          <a:p>
            <a:pPr lvl="1"/>
            <a:r>
              <a:rPr lang="en-US" dirty="0"/>
              <a:t>FY 2018	$  0 M</a:t>
            </a:r>
          </a:p>
          <a:p>
            <a:pPr lvl="1"/>
            <a:r>
              <a:rPr lang="en-US" dirty="0"/>
              <a:t>FY 2019	$20 M</a:t>
            </a:r>
          </a:p>
          <a:p>
            <a:pPr lvl="1"/>
            <a:r>
              <a:rPr lang="en-US" dirty="0"/>
              <a:t>FY 2020	$10 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dirty="0"/>
              <a:t>TOTAL	</a:t>
            </a:r>
            <a:r>
              <a:rPr lang="en-US" b="1" u="sng" dirty="0"/>
              <a:t>$110 million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With local, dollar-for-dollar match … </a:t>
            </a:r>
            <a:r>
              <a:rPr lang="en-US" u="sng" dirty="0"/>
              <a:t>$220 M since FY 2014 for stormwater improvements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SLAF Appropriations since 2014</a:t>
            </a:r>
          </a:p>
        </p:txBody>
      </p:sp>
    </p:spTree>
    <p:extLst>
      <p:ext uri="{BB962C8B-B14F-4D97-AF65-F5344CB8AC3E}">
        <p14:creationId xmlns:p14="http://schemas.microsoft.com/office/powerpoint/2010/main" val="158514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1356" y="1455012"/>
            <a:ext cx="7877175" cy="423386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SLAF Awards Since 2014</a:t>
            </a:r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96" y="1455012"/>
            <a:ext cx="5517017" cy="413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2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655310"/>
            <a:ext cx="7877175" cy="4233862"/>
          </a:xfrm>
        </p:spPr>
        <p:txBody>
          <a:bodyPr/>
          <a:lstStyle/>
          <a:p>
            <a:r>
              <a:rPr lang="en-US" dirty="0"/>
              <a:t>Established by the General Assembly in 2013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Va. Code § 62.1-44.15:29.1</a:t>
            </a:r>
            <a:br>
              <a:rPr lang="en-US" dirty="0"/>
            </a:br>
            <a:endParaRPr lang="en-US" dirty="0"/>
          </a:p>
          <a:p>
            <a:r>
              <a:rPr lang="en-US" dirty="0"/>
              <a:t>Purpose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“ … to provide matching grants to local governments for the planning, design, and implementation of stormwater best management practices that address cost efficiency and commitments related to reducing water quality pollutant loads.”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309195"/>
            <a:ext cx="7877175" cy="988381"/>
          </a:xfrm>
        </p:spPr>
        <p:txBody>
          <a:bodyPr/>
          <a:lstStyle/>
          <a:p>
            <a:r>
              <a:rPr lang="en-US" dirty="0"/>
              <a:t>What is the Stormwater Local Assistance Fund?</a:t>
            </a:r>
          </a:p>
        </p:txBody>
      </p:sp>
    </p:spTree>
    <p:extLst>
      <p:ext uri="{BB962C8B-B14F-4D97-AF65-F5344CB8AC3E}">
        <p14:creationId xmlns:p14="http://schemas.microsoft.com/office/powerpoint/2010/main" val="276966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411470"/>
            <a:ext cx="7996918" cy="4233862"/>
          </a:xfrm>
        </p:spPr>
        <p:txBody>
          <a:bodyPr/>
          <a:lstStyle/>
          <a:p>
            <a:r>
              <a:rPr lang="en-US" dirty="0"/>
              <a:t>Any political subdivision of the Commonwealth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Local governments – any town, city, county</a:t>
            </a:r>
          </a:p>
          <a:p>
            <a:pPr lvl="1"/>
            <a:r>
              <a:rPr lang="en-US" dirty="0"/>
              <a:t>Authorities</a:t>
            </a:r>
          </a:p>
          <a:p>
            <a:pPr lvl="1"/>
            <a:r>
              <a:rPr lang="en-US" dirty="0"/>
              <a:t>Planning districts</a:t>
            </a:r>
          </a:p>
          <a:p>
            <a:pPr lvl="1"/>
            <a:r>
              <a:rPr lang="en-US" dirty="0"/>
              <a:t>Commissions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For the most part, it’s towns, cities, and counties who have applied.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Eligible to Apply for SLAF Grants?</a:t>
            </a:r>
          </a:p>
        </p:txBody>
      </p:sp>
    </p:spTree>
    <p:extLst>
      <p:ext uri="{BB962C8B-B14F-4D97-AF65-F5344CB8AC3E}">
        <p14:creationId xmlns:p14="http://schemas.microsoft.com/office/powerpoint/2010/main" val="247717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025" y="1437594"/>
            <a:ext cx="7877175" cy="4233862"/>
          </a:xfrm>
        </p:spPr>
        <p:txBody>
          <a:bodyPr/>
          <a:lstStyle/>
          <a:p>
            <a:r>
              <a:rPr lang="en-US" dirty="0"/>
              <a:t>Submit SLAF application to Department of Environmental Quality</a:t>
            </a:r>
            <a:br>
              <a:rPr lang="en-US" dirty="0"/>
            </a:br>
            <a:endParaRPr lang="en-US" dirty="0"/>
          </a:p>
          <a:p>
            <a:r>
              <a:rPr lang="en-US" dirty="0"/>
              <a:t>Grant program is competitive</a:t>
            </a:r>
            <a:br>
              <a:rPr lang="en-US" dirty="0"/>
            </a:br>
            <a:endParaRPr lang="en-US" dirty="0"/>
          </a:p>
          <a:p>
            <a:r>
              <a:rPr lang="en-US" dirty="0"/>
              <a:t>Applications are scored – up to 600 points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Pollutant Reduction		100 points</a:t>
            </a:r>
          </a:p>
          <a:p>
            <a:pPr lvl="1"/>
            <a:r>
              <a:rPr lang="en-US" dirty="0"/>
              <a:t>Cost Effectiveness		200 points</a:t>
            </a:r>
          </a:p>
          <a:p>
            <a:pPr lvl="1"/>
            <a:r>
              <a:rPr lang="en-US" dirty="0"/>
              <a:t>Impaired Water Bodies	100 points</a:t>
            </a:r>
          </a:p>
          <a:p>
            <a:pPr lvl="1"/>
            <a:r>
              <a:rPr lang="en-US" dirty="0"/>
              <a:t>Fiscal Stress		  75 points</a:t>
            </a:r>
          </a:p>
          <a:p>
            <a:pPr lvl="1"/>
            <a:r>
              <a:rPr lang="en-US" dirty="0"/>
              <a:t>Readiness to Proceed		100 points</a:t>
            </a:r>
          </a:p>
          <a:p>
            <a:pPr lvl="1"/>
            <a:r>
              <a:rPr lang="en-US" dirty="0"/>
              <a:t>Phase II (Small) MS4		  25 points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Application for SLAF Grants Made?</a:t>
            </a:r>
          </a:p>
        </p:txBody>
      </p:sp>
    </p:spTree>
    <p:extLst>
      <p:ext uri="{BB962C8B-B14F-4D97-AF65-F5344CB8AC3E}">
        <p14:creationId xmlns:p14="http://schemas.microsoft.com/office/powerpoint/2010/main" val="3552229576"/>
      </p:ext>
    </p:extLst>
  </p:cSld>
  <p:clrMapOvr>
    <a:masterClrMapping/>
  </p:clrMapOvr>
</p:sld>
</file>

<file path=ppt/theme/theme1.xml><?xml version="1.0" encoding="utf-8"?>
<a:theme xmlns:a="http://schemas.openxmlformats.org/drawingml/2006/main" name="MWConsulting Template_1 (DEFAULT)">
  <a:themeElements>
    <a:clrScheme name="McGuireWood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65788"/>
      </a:accent1>
      <a:accent2>
        <a:srgbClr val="8B8D8E"/>
      </a:accent2>
      <a:accent3>
        <a:srgbClr val="5B8F22"/>
      </a:accent3>
      <a:accent4>
        <a:srgbClr val="D47600"/>
      </a:accent4>
      <a:accent5>
        <a:srgbClr val="8B8178"/>
      </a:accent5>
      <a:accent6>
        <a:srgbClr val="D5D2CA"/>
      </a:accent6>
      <a:hlink>
        <a:srgbClr val="0000FF"/>
      </a:hlink>
      <a:folHlink>
        <a:srgbClr val="800080"/>
      </a:folHlink>
    </a:clrScheme>
    <a:fontScheme name="blan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ML - Env Qual Policy Cmte_SLAF_11July2019.potx" id="{2853D948-7F47-45CB-AE5F-4098CCA8FB98}" vid="{05F9BBFE-9B12-4B0E-B946-AB45D2D434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420CFC25342468B625C868F00C447" ma:contentTypeVersion="12" ma:contentTypeDescription="Create a new document." ma:contentTypeScope="" ma:versionID="d8b926ad194a2108c686c1b82abde0c1">
  <xsd:schema xmlns:xsd="http://www.w3.org/2001/XMLSchema" xmlns:xs="http://www.w3.org/2001/XMLSchema" xmlns:p="http://schemas.microsoft.com/office/2006/metadata/properties" xmlns:ns2="c3461887-45b7-46c4-948b-7a5b0ac7d0a9" xmlns:ns3="4e6c2383-b53d-41b7-9776-0e32d66c77e2" targetNamespace="http://schemas.microsoft.com/office/2006/metadata/properties" ma:root="true" ma:fieldsID="9ccf4fdd61183f9e1199f1bf68cdb261" ns2:_="" ns3:_="">
    <xsd:import namespace="c3461887-45b7-46c4-948b-7a5b0ac7d0a9"/>
    <xsd:import namespace="4e6c2383-b53d-41b7-9776-0e32d66c7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61887-45b7-46c4-948b-7a5b0ac7d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c2383-b53d-41b7-9776-0e32d66c7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A096D2-3937-44DF-BB67-FED721CAAE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355AC9-550A-4845-96B3-51BE7484A3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61887-45b7-46c4-948b-7a5b0ac7d0a9"/>
    <ds:schemaRef ds:uri="4e6c2383-b53d-41b7-9776-0e32d66c7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8A550E-2050-4663-BE32-73AC854EB62C}">
  <ds:schemaRefs>
    <ds:schemaRef ds:uri="http://purl.org/dc/dcmitype/"/>
    <ds:schemaRef ds:uri="http://schemas.microsoft.com/office/infopath/2007/PartnerControls"/>
    <ds:schemaRef ds:uri="c3461887-45b7-46c4-948b-7a5b0ac7d0a9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e6c2383-b53d-41b7-9776-0e32d66c77e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Optima</vt:lpstr>
      <vt:lpstr>Times New Roman</vt:lpstr>
      <vt:lpstr>Wingdings</vt:lpstr>
      <vt:lpstr>MWConsulting Template_1 (DEFAULT)</vt:lpstr>
      <vt:lpstr>Stormwater Local Assistance Fund</vt:lpstr>
      <vt:lpstr>Why Is the State Requiring Localities to Reduce Stormwater Runoff Pollution?</vt:lpstr>
      <vt:lpstr>Why Is the State Requiring Localities to Reduce Stormwater Runoff Pollution?</vt:lpstr>
      <vt:lpstr>General Assembly Helps Localities</vt:lpstr>
      <vt:lpstr>SLAF Appropriations since 2014</vt:lpstr>
      <vt:lpstr>Number of SLAF Awards Since 2014</vt:lpstr>
      <vt:lpstr>What is the Stormwater Local Assistance Fund?</vt:lpstr>
      <vt:lpstr>Who’s Eligible to Apply for SLAF Grants?</vt:lpstr>
      <vt:lpstr>How is Application for SLAF Grants Made?</vt:lpstr>
      <vt:lpstr>How Can SLAF Grants be Used?</vt:lpstr>
      <vt:lpstr>SLAF – For Capital Infrastructure Projects Only</vt:lpstr>
      <vt:lpstr>Local Funding Match is Required</vt:lpstr>
      <vt:lpstr>How Does Locality Receive Its Grant Funds?</vt:lpstr>
      <vt:lpstr>Eligible and Ineligible Expenses</vt:lpstr>
      <vt:lpstr>Who Has Been Receiving SLAF Grants?</vt:lpstr>
      <vt:lpstr>Who Has Been Receiving SLAF Grants?</vt:lpstr>
      <vt:lpstr>Who Has Been Receiving SLAF Grants?</vt:lpstr>
      <vt:lpstr>For Additional Information 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Stormwater Local Assistance Fund</dc:title>
  <cp:lastModifiedBy>Areson, Janet</cp:lastModifiedBy>
  <cp:revision>1</cp:revision>
  <dcterms:modified xsi:type="dcterms:W3CDTF">2019-07-19T15:23:29Z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0x010100A1F420CFC25342468B625C868F00C447</vt:lpwstr>
  </property>
</Properties>
</file>