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sldIdLst>
    <p:sldId id="261" r:id="rId5"/>
    <p:sldId id="264" r:id="rId6"/>
    <p:sldId id="360" r:id="rId7"/>
    <p:sldId id="384" r:id="rId8"/>
    <p:sldId id="283" r:id="rId9"/>
    <p:sldId id="462" r:id="rId10"/>
    <p:sldId id="466" r:id="rId11"/>
    <p:sldId id="467" r:id="rId12"/>
    <p:sldId id="468" r:id="rId13"/>
    <p:sldId id="469" r:id="rId14"/>
    <p:sldId id="458" r:id="rId15"/>
    <p:sldId id="459" r:id="rId16"/>
    <p:sldId id="319" r:id="rId17"/>
    <p:sldId id="461" r:id="rId18"/>
    <p:sldId id="460" r:id="rId19"/>
    <p:sldId id="403" r:id="rId20"/>
    <p:sldId id="272" r:id="rId21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FDFDD9"/>
    <a:srgbClr val="FBFC74"/>
    <a:srgbClr val="C4EAFF"/>
    <a:srgbClr val="00C3FF"/>
    <a:srgbClr val="710049"/>
    <a:srgbClr val="E9058D"/>
    <a:srgbClr val="790A55"/>
    <a:srgbClr val="8C2C74"/>
    <a:srgbClr val="E5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3" autoAdjust="0"/>
    <p:restoredTop sz="82953" autoAdjust="0"/>
  </p:normalViewPr>
  <p:slideViewPr>
    <p:cSldViewPr snapToGrid="0" showGuides="1">
      <p:cViewPr varScale="1">
        <p:scale>
          <a:sx n="59" d="100"/>
          <a:sy n="59" d="100"/>
        </p:scale>
        <p:origin x="288" y="72"/>
      </p:cViewPr>
      <p:guideLst>
        <p:guide orient="horz" pos="2136"/>
        <p:guide pos="381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FDFBE49C-2329-44F6-BE6A-249DDB00F3F6}" type="datetimeFigureOut">
              <a:rPr lang="en-US" smtClean="0"/>
              <a:t>7/19/2019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315434FD-4DAF-4894-99ED-BADDDC3BE0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879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NATO" TargetMode="External"/><Relationship Id="rId13" Type="http://schemas.openxmlformats.org/officeDocument/2006/relationships/hyperlink" Target="https://en.wikipedia.org/wiki/Coal_pier" TargetMode="External"/><Relationship Id="rId18" Type="http://schemas.openxmlformats.org/officeDocument/2006/relationships/hyperlink" Target="https://en.wikipedia.org/wiki/Class_I_railroad" TargetMode="External"/><Relationship Id="rId3" Type="http://schemas.openxmlformats.org/officeDocument/2006/relationships/hyperlink" Target="https://en.wikipedia.org/wiki/Hampton_Roads#cite_note-66" TargetMode="External"/><Relationship Id="rId7" Type="http://schemas.openxmlformats.org/officeDocument/2006/relationships/hyperlink" Target="https://en.wikipedia.org/wiki/North_Atlantic_Treaty_Organization" TargetMode="External"/><Relationship Id="rId12" Type="http://schemas.openxmlformats.org/officeDocument/2006/relationships/hyperlink" Target="https://en.wikipedia.org/wiki/Sewell's_Point" TargetMode="External"/><Relationship Id="rId17" Type="http://schemas.openxmlformats.org/officeDocument/2006/relationships/hyperlink" Target="https://en.wikipedia.org/wiki/Norfolk_Southern_Railway" TargetMode="External"/><Relationship Id="rId2" Type="http://schemas.openxmlformats.org/officeDocument/2006/relationships/slide" Target="../slides/slide3.xml"/><Relationship Id="rId16" Type="http://schemas.openxmlformats.org/officeDocument/2006/relationships/hyperlink" Target="https://en.wikipedia.org/wiki/Virginian_Railway" TargetMode="External"/><Relationship Id="rId20" Type="http://schemas.openxmlformats.org/officeDocument/2006/relationships/hyperlink" Target="https://en.wikipedia.org/wiki/CSX_Transportation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Allied_Command_Transformation" TargetMode="External"/><Relationship Id="rId11" Type="http://schemas.openxmlformats.org/officeDocument/2006/relationships/hyperlink" Target="https://en.wikipedia.org/wiki/Naval_Station_Norfolk" TargetMode="External"/><Relationship Id="rId5" Type="http://schemas.openxmlformats.org/officeDocument/2006/relationships/hyperlink" Target="https://en.wikipedia.org/wiki/United_States_Navy" TargetMode="External"/><Relationship Id="rId15" Type="http://schemas.openxmlformats.org/officeDocument/2006/relationships/hyperlink" Target="https://en.wikipedia.org/wiki/Norfolk_and_Western_Railway" TargetMode="External"/><Relationship Id="rId10" Type="http://schemas.openxmlformats.org/officeDocument/2006/relationships/hyperlink" Target="https://en.wikipedia.org/wiki/Air_Combat_Command" TargetMode="External"/><Relationship Id="rId19" Type="http://schemas.openxmlformats.org/officeDocument/2006/relationships/hyperlink" Target="https://en.wikipedia.org/wiki/Lambert's_Point" TargetMode="External"/><Relationship Id="rId4" Type="http://schemas.openxmlformats.org/officeDocument/2006/relationships/hyperlink" Target="https://en.wikipedia.org/wiki/Hampton_Roads#cite_note-67" TargetMode="External"/><Relationship Id="rId9" Type="http://schemas.openxmlformats.org/officeDocument/2006/relationships/hyperlink" Target="https://en.wikipedia.org/wiki/Langley_Air_Force_Base" TargetMode="External"/><Relationship Id="rId14" Type="http://schemas.openxmlformats.org/officeDocument/2006/relationships/hyperlink" Target="https://en.wikipedia.org/wiki/Chesapeake_and_Ohio_Railway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Hampton Roads area has the largest concentration of military bases and facilities of any metropolitan area in the world. Nearly one-fourth of the nation's active-duty military personnel are stationed in Hampton Roads, and 45% of the region's $81B gross regional output is Defense-related.</a:t>
            </a:r>
            <a:r>
              <a:rPr lang="en-US" baseline="30000" dirty="0">
                <a:hlinkClick r:id="rId3"/>
              </a:rPr>
              <a:t>[66]</a:t>
            </a:r>
            <a:r>
              <a:rPr lang="en-US" baseline="30000" dirty="0">
                <a:hlinkClick r:id="rId4"/>
              </a:rPr>
              <a:t>[67]</a:t>
            </a:r>
            <a:r>
              <a:rPr lang="en-US" dirty="0"/>
              <a:t> All five military services' operating forces are there, as well as several major command headquarters: Hampton Roads is a chief rendezvous of the </a:t>
            </a:r>
            <a:r>
              <a:rPr lang="en-US" dirty="0">
                <a:hlinkClick r:id="rId5" tooltip="United States Navy"/>
              </a:rPr>
              <a:t>United States Navy</a:t>
            </a:r>
            <a:r>
              <a:rPr lang="en-US" dirty="0"/>
              <a:t>, and the area is home to the </a:t>
            </a:r>
            <a:r>
              <a:rPr lang="en-US" dirty="0">
                <a:hlinkClick r:id="rId6" tooltip="Allied Command Transformation"/>
              </a:rPr>
              <a:t>Allied Command Transformation</a:t>
            </a:r>
            <a:r>
              <a:rPr lang="en-US" dirty="0"/>
              <a:t>, which is the only major military command of the </a:t>
            </a:r>
            <a:r>
              <a:rPr lang="en-US" dirty="0">
                <a:hlinkClick r:id="rId7" tooltip="North Atlantic Treaty Organization"/>
              </a:rPr>
              <a:t>North Atlantic Treaty Organization</a:t>
            </a:r>
            <a:r>
              <a:rPr lang="en-US" dirty="0"/>
              <a:t> (</a:t>
            </a:r>
            <a:r>
              <a:rPr lang="en-US" dirty="0">
                <a:hlinkClick r:id="rId8" tooltip="NATO"/>
              </a:rPr>
              <a:t>NATO</a:t>
            </a:r>
            <a:r>
              <a:rPr lang="en-US" dirty="0"/>
              <a:t>) on U.S. soil. </a:t>
            </a:r>
            <a:r>
              <a:rPr lang="en-US" dirty="0">
                <a:hlinkClick r:id="rId9" tooltip="Langley Air Force Base"/>
              </a:rPr>
              <a:t>Langley Air Force Base</a:t>
            </a:r>
            <a:r>
              <a:rPr lang="en-US" dirty="0"/>
              <a:t> is home to </a:t>
            </a:r>
            <a:r>
              <a:rPr lang="en-US" dirty="0">
                <a:hlinkClick r:id="rId10" tooltip="Air Combat Command"/>
              </a:rPr>
              <a:t>Air Combat Command</a:t>
            </a:r>
            <a:r>
              <a:rPr lang="en-US" dirty="0"/>
              <a:t> (ACC). The </a:t>
            </a:r>
            <a:r>
              <a:rPr lang="en-US" dirty="0">
                <a:hlinkClick r:id="rId11" tooltip="Naval Station Norfolk"/>
              </a:rPr>
              <a:t>Norfolk Navy Base</a:t>
            </a:r>
            <a:r>
              <a:rPr lang="en-US" dirty="0"/>
              <a:t> is located at </a:t>
            </a:r>
            <a:r>
              <a:rPr lang="en-US" dirty="0">
                <a:hlinkClick r:id="rId12" tooltip="Sewell's Point"/>
              </a:rPr>
              <a:t>Sewell's Point</a:t>
            </a:r>
            <a:r>
              <a:rPr lang="en-US" dirty="0"/>
              <a:t> near the mouth, </a:t>
            </a:r>
          </a:p>
          <a:p>
            <a:r>
              <a:rPr lang="en-US" dirty="0"/>
              <a:t>News Shipbuilding</a:t>
            </a:r>
          </a:p>
          <a:p>
            <a:r>
              <a:rPr lang="en-US" dirty="0"/>
              <a:t>Massive </a:t>
            </a:r>
            <a:r>
              <a:rPr lang="en-US" dirty="0">
                <a:hlinkClick r:id="rId13" tooltip="Coal pier"/>
              </a:rPr>
              <a:t>coal piers</a:t>
            </a:r>
            <a:r>
              <a:rPr lang="en-US" dirty="0"/>
              <a:t> and loading facilities were established in the late 19th and early 20th century by the </a:t>
            </a:r>
            <a:r>
              <a:rPr lang="en-US" dirty="0">
                <a:hlinkClick r:id="rId14" tooltip="Chesapeake and Ohio Railway"/>
              </a:rPr>
              <a:t>Chesapeake and Ohio Railway</a:t>
            </a:r>
            <a:r>
              <a:rPr lang="en-US" dirty="0"/>
              <a:t> (C&amp;O), </a:t>
            </a:r>
            <a:r>
              <a:rPr lang="en-US" dirty="0">
                <a:hlinkClick r:id="rId15" tooltip="Norfolk and Western Railway"/>
              </a:rPr>
              <a:t>Norfolk and Western Railway</a:t>
            </a:r>
            <a:r>
              <a:rPr lang="en-US" dirty="0"/>
              <a:t> (N&amp;W), and </a:t>
            </a:r>
            <a:r>
              <a:rPr lang="en-US" dirty="0">
                <a:hlinkClick r:id="rId16" tooltip="Virginian Railway"/>
              </a:rPr>
              <a:t>Virginian Railway</a:t>
            </a:r>
            <a:r>
              <a:rPr lang="en-US" dirty="0"/>
              <a:t> (VGN). The latter two were predecessors of the </a:t>
            </a:r>
            <a:r>
              <a:rPr lang="en-US" dirty="0">
                <a:hlinkClick r:id="rId17" tooltip="Norfolk Southern Railway"/>
              </a:rPr>
              <a:t>Norfolk Southern Railway</a:t>
            </a:r>
            <a:r>
              <a:rPr lang="en-US" dirty="0"/>
              <a:t>, a </a:t>
            </a:r>
            <a:r>
              <a:rPr lang="en-US" dirty="0">
                <a:hlinkClick r:id="rId18" tooltip="Class I railroad"/>
              </a:rPr>
              <a:t>Class I railroad</a:t>
            </a:r>
            <a:r>
              <a:rPr lang="en-US" dirty="0"/>
              <a:t> which has its headquarters in Norfolk, and continues to export coal from a large facility at </a:t>
            </a:r>
            <a:r>
              <a:rPr lang="en-US" dirty="0">
                <a:hlinkClick r:id="rId19" tooltip="Lambert's Point"/>
              </a:rPr>
              <a:t>Lambert's Point</a:t>
            </a:r>
            <a:r>
              <a:rPr lang="en-US" dirty="0"/>
              <a:t> on the Elizabeth River. </a:t>
            </a:r>
            <a:r>
              <a:rPr lang="en-US" dirty="0">
                <a:hlinkClick r:id="rId20" tooltip="CSX Transportation"/>
              </a:rPr>
              <a:t>CSX Transportation</a:t>
            </a:r>
            <a:r>
              <a:rPr lang="en-US" dirty="0"/>
              <a:t> now serves the former C&amp;O facility at Newport News. (The VGN's former coal facility at </a:t>
            </a:r>
            <a:r>
              <a:rPr lang="en-US" dirty="0">
                <a:hlinkClick r:id="rId12" tooltip="Sewell's Point"/>
              </a:rPr>
              <a:t>Sewell's Point</a:t>
            </a:r>
            <a:r>
              <a:rPr lang="en-US" dirty="0"/>
              <a:t> has been gone since the 1960s, and the property is now part of the expansive </a:t>
            </a:r>
            <a:r>
              <a:rPr lang="en-US" dirty="0">
                <a:hlinkClick r:id="rId11" tooltip="Naval Station Norfolk"/>
              </a:rPr>
              <a:t>Norfolk Navy Base</a:t>
            </a:r>
            <a:r>
              <a:rPr lang="en-US" dirty="0"/>
              <a:t>).</a:t>
            </a:r>
          </a:p>
          <a:p>
            <a:r>
              <a:rPr lang="en-US" dirty="0"/>
              <a:t>Almost 80% of the region's economy is derived from federal sources. This includes the large military presence, but also NASA and facilities of the Departments of Energy, Transportation, Commerce and Veterans Affairs.</a:t>
            </a:r>
          </a:p>
          <a:p>
            <a:r>
              <a:rPr lang="en-US" dirty="0"/>
              <a:t>(ANDRIA)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434FD-4DAF-4894-99ED-BADDDC3BE0E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342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A1DCA-52A5-4012-B75A-D135E71D619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78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 higher ed facilities</a:t>
            </a:r>
          </a:p>
          <a:p>
            <a:r>
              <a:rPr lang="en-US" dirty="0"/>
              <a:t>2 Norfolk critica</a:t>
            </a:r>
            <a:r>
              <a:rPr lang="en-US" baseline="0" dirty="0"/>
              <a:t>l facilities</a:t>
            </a:r>
          </a:p>
          <a:p>
            <a:endParaRPr lang="en-US" baseline="0" dirty="0"/>
          </a:p>
          <a:p>
            <a:r>
              <a:rPr lang="en-US" baseline="0" dirty="0"/>
              <a:t>2 and 4 year institutions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434FD-4DAF-4894-99ED-BADDDC3BE0E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728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A1DCA-52A5-4012-B75A-D135E71D619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646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/>
              <a:t>Time saved through broadband are lives saved </a:t>
            </a:r>
          </a:p>
          <a:p>
            <a:pPr defTabSz="92445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A1DCA-52A5-4012-B75A-D135E71D619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09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endParaRPr lang="en-US" dirty="0"/>
          </a:p>
          <a:p>
            <a:pPr defTabSz="92445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A1DCA-52A5-4012-B75A-D135E71D619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992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/>
              <a:t>MAREA</a:t>
            </a:r>
          </a:p>
          <a:p>
            <a:pPr marL="342900" marR="0" lvl="0" indent="-34290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Led by Facebook and Microsoft</a:t>
            </a:r>
          </a:p>
          <a:p>
            <a:pPr marL="342900" marR="0" lvl="0" indent="-34290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MAREA is the highest-capacity subsea cable to ever cross the Atlantic, with a design capacity of 160 Terabits/sec.</a:t>
            </a:r>
            <a:endParaRPr lang="en-US" sz="1200" dirty="0"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A 6,600 km submarine cable connecting the United States to southern Europe: from Virginia Beach</a:t>
            </a:r>
            <a:endParaRPr lang="en-US" sz="1200" dirty="0"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Provides greater diversity of connections</a:t>
            </a:r>
            <a:r>
              <a:rPr lang="en-US" sz="1200" dirty="0">
                <a:latin typeface="Corbel" panose="020B0503020204020204" pitchFamily="34" charset="0"/>
                <a:ea typeface="Calibri" panose="020F0502020204030204" pitchFamily="34" charset="0"/>
              </a:rPr>
              <a:t> and </a:t>
            </a:r>
            <a:r>
              <a:rPr lang="en-US" sz="1200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enhanced reliability for customers</a:t>
            </a:r>
            <a:endParaRPr lang="en-US" sz="1200" dirty="0"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Provides optimal connectivity to data centers on the East Coast of the United States.</a:t>
            </a:r>
            <a:endParaRPr lang="en-US" sz="1200" dirty="0">
              <a:effectLst/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BRUSA</a:t>
            </a:r>
          </a:p>
          <a:p>
            <a:pPr marL="342900" marR="0" lvl="0" indent="-34290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BRUSA is fully owned and operated by TELXIUS</a:t>
            </a:r>
          </a:p>
          <a:p>
            <a:pPr marL="342900" marR="0" lvl="0" indent="-34290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11,000 km in length linking Rio de Janeiro and Fortaleza (Brazil) with San Juan (Puerto Rico) and Virginia Beach (USA)</a:t>
            </a:r>
          </a:p>
          <a:p>
            <a:pPr marL="342900" marR="0" lvl="0" indent="-34290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Ultrafast transmission capacity reaching up to 138 </a:t>
            </a:r>
            <a:r>
              <a:rPr lang="en-US" sz="1200" dirty="0" err="1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Tbps</a:t>
            </a:r>
            <a:endParaRPr lang="en-US" sz="1200" dirty="0">
              <a:solidFill>
                <a:srgbClr val="000000"/>
              </a:solidFill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Increased end-to-end connectivity and the availability of ultrahigh-speed broadband services</a:t>
            </a:r>
            <a:endParaRPr lang="en-US" sz="1200" dirty="0"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Will address the exponential growth of data transmission generated by its B2B customers, telecom operators, OTT players and end-consumers</a:t>
            </a:r>
            <a:endParaRPr lang="en-US" sz="1200" dirty="0"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Improves communication reliability and delivers enhanced resilience by increasing the number of USA landing points</a:t>
            </a:r>
          </a:p>
          <a:p>
            <a:pPr marL="342900" marR="0" lvl="0" indent="-34290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Provides the lowest latency communication links between the two largest economies in the region, Brazil and USA</a:t>
            </a:r>
            <a:endParaRPr lang="en-US" sz="1200" dirty="0">
              <a:effectLst/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DUNANT</a:t>
            </a:r>
          </a:p>
          <a:p>
            <a:pPr marL="342900" marR="0" lvl="0" indent="-34290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Led by Google</a:t>
            </a:r>
          </a:p>
          <a:p>
            <a:pPr marL="342900" marR="0" lvl="0" indent="-342900">
              <a:buFont typeface="Wingdings" panose="05000000000000000000" pitchFamily="2" charset="2"/>
              <a:buChar char="Ø"/>
            </a:pPr>
            <a:r>
              <a:rPr lang="en-US" sz="1200" dirty="0">
                <a:latin typeface="Corbel" panose="020B0503020204020204" pitchFamily="34" charset="0"/>
              </a:rPr>
              <a:t>Dunant will consist of twelve fiber pairs, with a total design capacity of 25 Tb/s per fiber pair</a:t>
            </a:r>
            <a:endParaRPr lang="en-US" sz="1200" dirty="0"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Ø"/>
            </a:pPr>
            <a:r>
              <a:rPr lang="en-US" sz="1200" dirty="0">
                <a:latin typeface="Corbel" panose="020B0503020204020204" pitchFamily="34" charset="0"/>
              </a:rPr>
              <a:t>Dunant will have a single segment between Virginia Beach and Saint-Hilaire-de-</a:t>
            </a:r>
            <a:r>
              <a:rPr lang="en-US" sz="1200" dirty="0" err="1">
                <a:latin typeface="Corbel" panose="020B0503020204020204" pitchFamily="34" charset="0"/>
              </a:rPr>
              <a:t>Riez</a:t>
            </a:r>
            <a:r>
              <a:rPr lang="en-US" sz="1200" dirty="0">
                <a:latin typeface="Corbel" panose="020B0503020204020204" pitchFamily="34" charset="0"/>
              </a:rPr>
              <a:t>, a total length of 6,600 kilometers</a:t>
            </a:r>
          </a:p>
          <a:p>
            <a:pPr marL="342900" marR="0" lvl="0" indent="-342900">
              <a:buFont typeface="Wingdings" panose="05000000000000000000" pitchFamily="2" charset="2"/>
              <a:buChar char="Ø"/>
            </a:pPr>
            <a:r>
              <a:rPr lang="en-US" sz="1200" dirty="0">
                <a:latin typeface="Corbel" panose="020B0503020204020204" pitchFamily="34" charset="0"/>
              </a:rPr>
              <a:t>Will provide new and replacement capacity on the U.S.-European routes</a:t>
            </a:r>
          </a:p>
          <a:p>
            <a:pPr marL="342900" marR="0" lvl="0" indent="-342900">
              <a:buFont typeface="Wingdings" panose="05000000000000000000" pitchFamily="2" charset="2"/>
              <a:buChar char="Ø"/>
            </a:pPr>
            <a:r>
              <a:rPr lang="en-US" sz="1200" dirty="0">
                <a:latin typeface="Corbel" panose="020B0503020204020204" pitchFamily="34" charset="0"/>
              </a:rPr>
              <a:t>Will use the existing cable landing station in Virginia Beach, Virginia, owned by TELXIUS Cable USA, Inc.</a:t>
            </a:r>
            <a:endParaRPr lang="en-US" sz="1200" dirty="0"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8FF77-C313-462D-9874-6662DA48A1F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45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r>
              <a:rPr lang="en-US" sz="1200" b="1" kern="0" dirty="0">
                <a:solidFill>
                  <a:srgbClr val="3F3F3F"/>
                </a:solidFill>
                <a:latin typeface="Tw Cen MT" panose="020B0602020104020603" pitchFamily="34" charset="0"/>
              </a:rPr>
              <a:t>Overview: 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Leverages the transatlantic fiber capabilities to bring unprecedented broadband speeds to the region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Serves as a foundation for Smart City and IoT development in each connected city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Connects regional critical infrastructure, including higher education facilities, to a network that provides top-of-the-line cybersecurity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Uses cutting-edge analytics to constantly learn and iterate local projects, as well as creates overall efficiency through multi-project last-mile analytics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Gives easier access to high-speed broadband for underserved/unserved areas, spurring economic development at all levels</a:t>
            </a:r>
          </a:p>
          <a:p>
            <a:r>
              <a:rPr lang="en-US" dirty="0"/>
              <a:t>Middle-Mile: Enable, not compete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434FD-4DAF-4894-99ED-BADDDC3BE0E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03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r>
              <a:rPr lang="en-US" sz="1200" b="1" kern="0" dirty="0">
                <a:solidFill>
                  <a:srgbClr val="3F3F3F"/>
                </a:solidFill>
                <a:latin typeface="Tw Cen MT" panose="020B0602020104020603" pitchFamily="34" charset="0"/>
              </a:rPr>
              <a:t>Overview: 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Leverages the transatlantic fiber capabilities to bring unprecedented broadband speeds to the region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Serves as a foundation for Smart City and IoT development in each connected city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Connects regional critical infrastructure, including higher education facilities, to a network that provides top-of-the-line cybersecurity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Uses cutting-edge analytics to constantly learn and iterate local projects, as well as creates overall efficiency through multi-project last-mile analytics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Gives easier access to high-speed broadband for underserved/unserved areas, spurring economic development at all levels</a:t>
            </a:r>
          </a:p>
          <a:p>
            <a:r>
              <a:rPr lang="en-US" dirty="0"/>
              <a:t>Middle-Mile: Enable, not compete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434FD-4DAF-4894-99ED-BADDDC3BE0E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816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r>
              <a:rPr lang="en-US" sz="1200" b="1" kern="0" dirty="0">
                <a:solidFill>
                  <a:srgbClr val="3F3F3F"/>
                </a:solidFill>
                <a:latin typeface="Tw Cen MT" panose="020B0602020104020603" pitchFamily="34" charset="0"/>
              </a:rPr>
              <a:t>Overview: 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Leverages the transatlantic fiber capabilities to bring unprecedented broadband speeds to the region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Serves as a foundation for Smart City and IoT development in each connected city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Connects regional critical infrastructure, including higher education facilities, to a network that provides top-of-the-line cybersecurity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Uses cutting-edge analytics to constantly learn and iterate local projects, as well as creates overall efficiency through multi-project last-mile analytics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Gives easier access to high-speed broadband for underserved/unserved areas, spurring economic development at all levels</a:t>
            </a:r>
          </a:p>
          <a:p>
            <a:r>
              <a:rPr lang="en-US" dirty="0"/>
              <a:t>Middle-Mile: Enable, not compete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434FD-4DAF-4894-99ED-BADDDC3BE0E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88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r>
              <a:rPr lang="en-US" sz="1200" b="1" kern="0" dirty="0">
                <a:solidFill>
                  <a:srgbClr val="3F3F3F"/>
                </a:solidFill>
                <a:latin typeface="Tw Cen MT" panose="020B0602020104020603" pitchFamily="34" charset="0"/>
              </a:rPr>
              <a:t>Overview: 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Leverages the transatlantic fiber capabilities to bring unprecedented broadband speeds to the region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Serves as a foundation for Smart City and IoT development in each connected city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Connects regional critical infrastructure, including higher education facilities, to a network that provides top-of-the-line cybersecurity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Uses cutting-edge analytics to constantly learn and iterate local projects, as well as creates overall efficiency through multi-project last-mile analytics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Gives easier access to high-speed broadband for underserved/unserved areas, spurring economic development at all levels</a:t>
            </a:r>
          </a:p>
          <a:p>
            <a:r>
              <a:rPr lang="en-US" dirty="0"/>
              <a:t>Middle-Mile: Enable, not compete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434FD-4DAF-4894-99ED-BADDDC3BE0E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172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r>
              <a:rPr lang="en-US" sz="1200" b="1" kern="0" dirty="0">
                <a:solidFill>
                  <a:srgbClr val="3F3F3F"/>
                </a:solidFill>
                <a:latin typeface="Tw Cen MT" panose="020B0602020104020603" pitchFamily="34" charset="0"/>
              </a:rPr>
              <a:t>Overview: 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Leverages the transatlantic fiber capabilities to bring unprecedented broadband speeds to the region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Serves as a foundation for Smart City and IoT development in each connected city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Connects regional critical infrastructure, including higher education facilities, to a network that provides top-of-the-line cybersecurity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Uses cutting-edge analytics to constantly learn and iterate local projects, as well as creates overall efficiency through multi-project last-mile analytics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Gives easier access to high-speed broadband for underserved/unserved areas, spurring economic development at all levels</a:t>
            </a:r>
          </a:p>
          <a:p>
            <a:r>
              <a:rPr lang="en-US" dirty="0"/>
              <a:t>Middle-Mile: Enable, not compete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434FD-4DAF-4894-99ED-BADDDC3BE0E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42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r>
              <a:rPr lang="en-US" sz="1200" b="1" kern="0" dirty="0">
                <a:solidFill>
                  <a:srgbClr val="3F3F3F"/>
                </a:solidFill>
                <a:latin typeface="Tw Cen MT" panose="020B0602020104020603" pitchFamily="34" charset="0"/>
              </a:rPr>
              <a:t>Overview: 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Leverages the transatlantic fiber capabilities to bring unprecedented broadband speeds to the region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Serves as a foundation for Smart City and IoT development in each connected city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Connects regional critical infrastructure, including higher education facilities, to a network that provides top-of-the-line cybersecurity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Uses cutting-edge analytics to constantly learn and iterate local projects, as well as creates overall efficiency through multi-project last-mile analytics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3F3F3F"/>
                </a:solidFill>
                <a:latin typeface="Tw Cen MT" panose="020B0602020104020603" pitchFamily="34" charset="0"/>
              </a:rPr>
              <a:t>Gives easier access to high-speed broadband for underserved/unserved areas, spurring economic development at all levels</a:t>
            </a:r>
          </a:p>
          <a:p>
            <a:r>
              <a:rPr lang="en-US" dirty="0"/>
              <a:t>Middle-Mile: Enable, not compete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434FD-4DAF-4894-99ED-BADDDC3BE0E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633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/>
              <a:t>Public Safety – NG9-1-1</a:t>
            </a:r>
          </a:p>
          <a:p>
            <a:pPr defTabSz="92445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A1DCA-52A5-4012-B75A-D135E71D619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24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C7242-B9B2-4315-90C1-CCC3AA20E5AD}" type="datetimeFigureOut">
              <a:rPr lang="en-US" smtClean="0"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FCF-0D34-4999-81FC-D42C6B2B9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496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C7242-B9B2-4315-90C1-CCC3AA20E5AD}" type="datetimeFigureOut">
              <a:rPr lang="en-US" smtClean="0"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FCF-0D34-4999-81FC-D42C6B2B9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434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C7242-B9B2-4315-90C1-CCC3AA20E5AD}" type="datetimeFigureOut">
              <a:rPr lang="en-US" smtClean="0"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FCF-0D34-4999-81FC-D42C6B2B9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80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C7242-B9B2-4315-90C1-CCC3AA20E5AD}" type="datetimeFigureOut">
              <a:rPr lang="en-US" smtClean="0"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FCF-0D34-4999-81FC-D42C6B2B9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796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C7242-B9B2-4315-90C1-CCC3AA20E5AD}" type="datetimeFigureOut">
              <a:rPr lang="en-US" smtClean="0"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FCF-0D34-4999-81FC-D42C6B2B9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6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C7242-B9B2-4315-90C1-CCC3AA20E5AD}" type="datetimeFigureOut">
              <a:rPr lang="en-US" smtClean="0"/>
              <a:t>7/19/2019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FCF-0D34-4999-81FC-D42C6B2B9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96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C7242-B9B2-4315-90C1-CCC3AA20E5AD}" type="datetimeFigureOut">
              <a:rPr lang="en-US" smtClean="0"/>
              <a:t>7/19/2019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FCF-0D34-4999-81FC-D42C6B2B9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92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C7242-B9B2-4315-90C1-CCC3AA20E5AD}" type="datetimeFigureOut">
              <a:rPr lang="en-US" smtClean="0"/>
              <a:t>7/19/2019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FCF-0D34-4999-81FC-D42C6B2B9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54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C7242-B9B2-4315-90C1-CCC3AA20E5AD}" type="datetimeFigureOut">
              <a:rPr lang="en-US" smtClean="0"/>
              <a:t>7/19/2019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FCF-0D34-4999-81FC-D42C6B2B9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219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C7242-B9B2-4315-90C1-CCC3AA20E5AD}" type="datetimeFigureOut">
              <a:rPr lang="en-US" smtClean="0"/>
              <a:t>7/19/2019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FCF-0D34-4999-81FC-D42C6B2B9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62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C7242-B9B2-4315-90C1-CCC3AA20E5AD}" type="datetimeFigureOut">
              <a:rPr lang="en-US" smtClean="0"/>
              <a:t>7/19/2019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FCF-0D34-4999-81FC-D42C6B2B9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66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C7242-B9B2-4315-90C1-CCC3AA20E5AD}" type="datetimeFigureOut">
              <a:rPr lang="en-US" smtClean="0"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9AFCF-0D34-4999-81FC-D42C6B2B9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6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tyHallDusk-angled.JPG">
            <a:extLst>
              <a:ext uri="{FF2B5EF4-FFF2-40B4-BE49-F238E27FC236}">
                <a16:creationId xmlns:a16="http://schemas.microsoft.com/office/drawing/2014/main" id="{CCE41C71-7422-42B6-B700-E52A6D746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43" y="0"/>
            <a:ext cx="4088962" cy="305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may contain: one or more people, cloud, sky and outdoor">
            <a:extLst>
              <a:ext uri="{FF2B5EF4-FFF2-40B4-BE49-F238E27FC236}">
                <a16:creationId xmlns:a16="http://schemas.microsoft.com/office/drawing/2014/main" id="{46E3B44F-2FF3-4E73-AB28-E4BAE29A7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713" y="4784475"/>
            <a:ext cx="3122287" cy="207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ckheed.jpg">
            <a:extLst>
              <a:ext uri="{FF2B5EF4-FFF2-40B4-BE49-F238E27FC236}">
                <a16:creationId xmlns:a16="http://schemas.microsoft.com/office/drawing/2014/main" id="{A6E7403D-50CA-41CF-A7F5-8F8BC9AE1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322" y="2478605"/>
            <a:ext cx="2933209" cy="440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entagon 11"/>
          <p:cNvSpPr/>
          <p:nvPr/>
        </p:nvSpPr>
        <p:spPr>
          <a:xfrm>
            <a:off x="491543" y="-5098"/>
            <a:ext cx="8128000" cy="6896100"/>
          </a:xfrm>
          <a:prstGeom prst="homePlate">
            <a:avLst>
              <a:gd name="adj" fmla="val 26543"/>
            </a:avLst>
          </a:prstGeom>
          <a:solidFill>
            <a:schemeClr val="accent5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entagon 4"/>
          <p:cNvSpPr/>
          <p:nvPr/>
        </p:nvSpPr>
        <p:spPr>
          <a:xfrm>
            <a:off x="0" y="-5098"/>
            <a:ext cx="8128000" cy="6886575"/>
          </a:xfrm>
          <a:prstGeom prst="homePlate">
            <a:avLst>
              <a:gd name="adj" fmla="val 26543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83865" y="509430"/>
            <a:ext cx="55033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300" dirty="0">
                <a:solidFill>
                  <a:schemeClr val="bg1"/>
                </a:solidFill>
                <a:latin typeface="Tw Cen MT" panose="020B0602020104020603" pitchFamily="34" charset="0"/>
              </a:rPr>
              <a:t>HAMPTON </a:t>
            </a:r>
          </a:p>
          <a:p>
            <a:r>
              <a:rPr lang="en-US" sz="4800" spc="300" dirty="0">
                <a:solidFill>
                  <a:schemeClr val="bg1"/>
                </a:solidFill>
                <a:latin typeface="Tw Cen MT" panose="020B0602020104020603" pitchFamily="34" charset="0"/>
              </a:rPr>
              <a:t>ROADS, VIRGINIA</a:t>
            </a:r>
          </a:p>
          <a:p>
            <a:r>
              <a:rPr lang="en-US" sz="4800" spc="300" dirty="0">
                <a:solidFill>
                  <a:schemeClr val="bg1"/>
                </a:solidFill>
                <a:latin typeface="Tw Cen MT" panose="020B0602020104020603" pitchFamily="34" charset="0"/>
              </a:rPr>
              <a:t>REGIONAL CONNECTIVITY 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8652" y="4286915"/>
            <a:ext cx="5503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300" dirty="0">
                <a:solidFill>
                  <a:srgbClr val="FFC000"/>
                </a:solidFill>
                <a:latin typeface="Corbel" panose="020B0503020204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July 2019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4733" y="4812986"/>
            <a:ext cx="1378039" cy="17588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4784" y="5114829"/>
            <a:ext cx="57766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spc="300" dirty="0">
              <a:solidFill>
                <a:schemeClr val="bg1"/>
              </a:solidFill>
              <a:latin typeface="Corbel" panose="020B0503020204020204" pitchFamily="34" charset="0"/>
              <a:ea typeface="Arial Unicode MS" panose="020B0604020202020204" pitchFamily="34" charset="-128"/>
            </a:endParaRPr>
          </a:p>
          <a:p>
            <a:endParaRPr lang="en-US" b="1" spc="300" dirty="0">
              <a:solidFill>
                <a:schemeClr val="bg1"/>
              </a:solidFill>
              <a:latin typeface="Corbel" panose="020B0503020204020204" pitchFamily="34" charset="0"/>
              <a:ea typeface="Arial Unicode MS" panose="020B0604020202020204" pitchFamily="34" charset="-128"/>
            </a:endParaRPr>
          </a:p>
          <a:p>
            <a:r>
              <a:rPr lang="en-US" b="1" spc="300" dirty="0">
                <a:solidFill>
                  <a:schemeClr val="bg1"/>
                </a:solidFill>
                <a:latin typeface="Corbel" panose="020B0503020204020204" pitchFamily="34" charset="0"/>
                <a:ea typeface="Arial Unicode MS" panose="020B0604020202020204" pitchFamily="34" charset="-128"/>
              </a:rPr>
              <a:t>Jeff Beekhoo</a:t>
            </a:r>
          </a:p>
          <a:p>
            <a:r>
              <a:rPr lang="en-US" b="1" spc="300" dirty="0">
                <a:solidFill>
                  <a:schemeClr val="bg1"/>
                </a:solidFill>
                <a:latin typeface="Corbel" panose="020B0503020204020204" pitchFamily="34" charset="0"/>
                <a:ea typeface="Arial Unicode MS" panose="020B0604020202020204" pitchFamily="34" charset="-128"/>
              </a:rPr>
              <a:t>Regional Broadband SME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Solver 11-14-14-31.jpg">
            <a:extLst>
              <a:ext uri="{FF2B5EF4-FFF2-40B4-BE49-F238E27FC236}">
                <a16:creationId xmlns:a16="http://schemas.microsoft.com/office/drawing/2014/main" id="{FCDC4147-CB65-48CB-916E-9E3114E3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714" y="2478604"/>
            <a:ext cx="3122286" cy="23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ccess Portsmouth Sign.jpg">
            <a:extLst>
              <a:ext uri="{FF2B5EF4-FFF2-40B4-BE49-F238E27FC236}">
                <a16:creationId xmlns:a16="http://schemas.microsoft.com/office/drawing/2014/main" id="{1AB5CAA7-B574-4B5F-9989-FF1CA297C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223" y="-23476"/>
            <a:ext cx="1862777" cy="250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968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6B1F5-C7ED-4406-9267-E2E283A3A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681" y="914333"/>
            <a:ext cx="9056636" cy="58616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883981" y="1388617"/>
            <a:ext cx="10602645" cy="940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r>
              <a:rPr lang="en-US" sz="2400" kern="0" dirty="0">
                <a:solidFill>
                  <a:srgbClr val="3F3F3F"/>
                </a:solidFill>
                <a:latin typeface="Corbel" panose="020B0503020204020204" pitchFamily="34" charset="0"/>
              </a:rPr>
              <a:t>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endParaRPr lang="en-US" sz="2800" kern="0" dirty="0">
              <a:solidFill>
                <a:srgbClr val="3F3F3F"/>
              </a:solidFill>
              <a:latin typeface="Corbel" panose="020B05030202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9742" y="188288"/>
            <a:ext cx="1126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REGIONAL NETWORK EXPANSION PLAN</a:t>
            </a:r>
            <a:endParaRPr lang="en-US" sz="4000" spc="300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 rot="5400000">
            <a:off x="188052" y="147779"/>
            <a:ext cx="871453" cy="533005"/>
          </a:xfrm>
          <a:prstGeom prst="homePlate">
            <a:avLst>
              <a:gd name="adj" fmla="val 26543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83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7A0D096-18CA-4B2A-9C39-CCEE376B9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720" y="1528763"/>
            <a:ext cx="5181600" cy="466883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rgbClr val="0070C0"/>
              </a:buClr>
              <a:buNone/>
            </a:pPr>
            <a:r>
              <a:rPr lang="en-US" sz="2600" b="1" dirty="0">
                <a:latin typeface="Corbel" panose="020B0503020204020204" pitchFamily="34" charset="0"/>
                <a:cs typeface="Arial" panose="020B0604020202020204" pitchFamily="34" charset="0"/>
              </a:rPr>
              <a:t>Public Safety</a:t>
            </a:r>
          </a:p>
          <a:p>
            <a:pPr marL="736282" lvl="2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Create regional interoperability for first responder platforms</a:t>
            </a:r>
          </a:p>
          <a:p>
            <a:pPr marL="1193482" lvl="3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rbel" panose="020B0503020204020204" pitchFamily="34" charset="0"/>
                <a:cs typeface="Arial" panose="020B0604020202020204" pitchFamily="34" charset="0"/>
              </a:rPr>
              <a:t>Build robust Public Safety infrastructure</a:t>
            </a:r>
          </a:p>
          <a:p>
            <a:pPr marL="1193482" lvl="3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rbel" panose="020B0503020204020204" pitchFamily="34" charset="0"/>
                <a:cs typeface="Arial" panose="020B0604020202020204" pitchFamily="34" charset="0"/>
              </a:rPr>
              <a:t>Establish unified and redundant 911 centers, allowing remote facilities access to same network</a:t>
            </a:r>
          </a:p>
          <a:p>
            <a:pPr marL="1193482" lvl="3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rbel" panose="020B0503020204020204" pitchFamily="34" charset="0"/>
                <a:cs typeface="Arial" panose="020B0604020202020204" pitchFamily="34" charset="0"/>
              </a:rPr>
              <a:t>Next Gen 9-1-1 platforms enable shared data between all departments </a:t>
            </a:r>
          </a:p>
          <a:p>
            <a:pPr marL="736282" lvl="2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Regional Disaster Recovery</a:t>
            </a:r>
          </a:p>
          <a:p>
            <a:pPr marL="0" indent="0">
              <a:lnSpc>
                <a:spcPct val="110000"/>
              </a:lnSpc>
              <a:buClr>
                <a:srgbClr val="0070C0"/>
              </a:buClr>
              <a:buNone/>
            </a:pPr>
            <a:endParaRPr lang="en-US" sz="2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B36B617-F789-4D3C-B8DF-2A2DB371997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0564BAC-C92E-4E26-8706-A53419D513A3}"/>
              </a:ext>
            </a:extLst>
          </p:cNvPr>
          <p:cNvSpPr txBox="1">
            <a:spLocks/>
          </p:cNvSpPr>
          <p:nvPr/>
        </p:nvSpPr>
        <p:spPr>
          <a:xfrm>
            <a:off x="1039742" y="834619"/>
            <a:ext cx="6137113" cy="41548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Leveraging Middle-Mile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</a:p>
        </p:txBody>
      </p:sp>
      <p:sp>
        <p:nvSpPr>
          <p:cNvPr id="15" name="Pentagon 4">
            <a:extLst>
              <a:ext uri="{FF2B5EF4-FFF2-40B4-BE49-F238E27FC236}">
                <a16:creationId xmlns:a16="http://schemas.microsoft.com/office/drawing/2014/main" id="{D058AE0D-8802-4E4F-ADA6-0B9388CC658C}"/>
              </a:ext>
            </a:extLst>
          </p:cNvPr>
          <p:cNvSpPr/>
          <p:nvPr/>
        </p:nvSpPr>
        <p:spPr>
          <a:xfrm rot="5400000">
            <a:off x="188052" y="147779"/>
            <a:ext cx="871453" cy="533005"/>
          </a:xfrm>
          <a:prstGeom prst="homePlate">
            <a:avLst>
              <a:gd name="adj" fmla="val 26543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DB5D70F6-BD35-4DE3-9D32-8FCDBBDC3A21}"/>
              </a:ext>
            </a:extLst>
          </p:cNvPr>
          <p:cNvSpPr txBox="1">
            <a:spLocks/>
          </p:cNvSpPr>
          <p:nvPr/>
        </p:nvSpPr>
        <p:spPr>
          <a:xfrm>
            <a:off x="6701863" y="4139921"/>
            <a:ext cx="5181600" cy="2577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Clr>
                <a:srgbClr val="0070C0"/>
              </a:buClr>
              <a:buFont typeface="Arial" panose="020B0604020202020204" pitchFamily="34" charset="0"/>
              <a:buNone/>
            </a:pPr>
            <a:endParaRPr lang="en-US" sz="2400" b="1" dirty="0"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736282" lvl="2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pic>
        <p:nvPicPr>
          <p:cNvPr id="2050" name="Picture 2" descr="Man Pushing Hospital Bed">
            <a:extLst>
              <a:ext uri="{FF2B5EF4-FFF2-40B4-BE49-F238E27FC236}">
                <a16:creationId xmlns:a16="http://schemas.microsoft.com/office/drawing/2014/main" id="{4495A101-F2C4-4DFB-A459-66AF8FD1B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767" y="1528763"/>
            <a:ext cx="5295695" cy="391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1DD06E96-B2EF-4A9E-A8F7-63EB86A07E27}"/>
              </a:ext>
            </a:extLst>
          </p:cNvPr>
          <p:cNvSpPr/>
          <p:nvPr/>
        </p:nvSpPr>
        <p:spPr>
          <a:xfrm>
            <a:off x="623778" y="6197600"/>
            <a:ext cx="3806103" cy="376002"/>
          </a:xfrm>
          <a:prstGeom prst="round2DiagRect">
            <a:avLst/>
          </a:prstGeom>
          <a:solidFill>
            <a:srgbClr val="0070C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Middle-Mile: </a:t>
            </a:r>
            <a:r>
              <a:rPr lang="en-US" i="1" dirty="0"/>
              <a:t>To Enable, Not Compete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7A7AA5-6ABA-4D90-8197-61FFEE590055}"/>
              </a:ext>
            </a:extLst>
          </p:cNvPr>
          <p:cNvSpPr txBox="1"/>
          <p:nvPr/>
        </p:nvSpPr>
        <p:spPr>
          <a:xfrm>
            <a:off x="1039742" y="188288"/>
            <a:ext cx="1126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BENEFITS OF REGIONAL CONNECTIVITY</a:t>
            </a:r>
            <a:endParaRPr lang="en-US" sz="4000" spc="300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56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7A0D096-18CA-4B2A-9C39-CCEE376B9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24619"/>
            <a:ext cx="5181600" cy="466883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rgbClr val="0070C0"/>
              </a:buClr>
              <a:buNone/>
            </a:pPr>
            <a:r>
              <a:rPr lang="en-US" sz="2600" b="1" dirty="0">
                <a:latin typeface="Corbel" panose="020B0503020204020204" pitchFamily="34" charset="0"/>
                <a:cs typeface="Arial" panose="020B0604020202020204" pitchFamily="34" charset="0"/>
              </a:rPr>
              <a:t>Education</a:t>
            </a:r>
          </a:p>
          <a:p>
            <a:pPr marL="736282" lvl="2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Integration of higher education for collaborative research</a:t>
            </a:r>
          </a:p>
          <a:p>
            <a:pPr marL="736282" lvl="2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Provide bandwidth to support growing educational needs (e.g., virtual classrooms) </a:t>
            </a:r>
          </a:p>
          <a:p>
            <a:pPr marL="736282" lvl="2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Increase enrollment, retention and graduation rates</a:t>
            </a:r>
          </a:p>
          <a:p>
            <a:pPr marL="736282" lvl="2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Affordable access for underserved and unserved citizens to address the residential Digital Divide</a:t>
            </a:r>
          </a:p>
          <a:p>
            <a:pPr marL="0" indent="0">
              <a:lnSpc>
                <a:spcPct val="110000"/>
              </a:lnSpc>
              <a:buClr>
                <a:srgbClr val="0070C0"/>
              </a:buClr>
              <a:buNone/>
            </a:pPr>
            <a:endParaRPr lang="en-US" sz="2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B36B617-F789-4D3C-B8DF-2A2DB371997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Pentagon 4">
            <a:extLst>
              <a:ext uri="{FF2B5EF4-FFF2-40B4-BE49-F238E27FC236}">
                <a16:creationId xmlns:a16="http://schemas.microsoft.com/office/drawing/2014/main" id="{D058AE0D-8802-4E4F-ADA6-0B9388CC658C}"/>
              </a:ext>
            </a:extLst>
          </p:cNvPr>
          <p:cNvSpPr/>
          <p:nvPr/>
        </p:nvSpPr>
        <p:spPr>
          <a:xfrm rot="5400000">
            <a:off x="188052" y="147779"/>
            <a:ext cx="871453" cy="533005"/>
          </a:xfrm>
          <a:prstGeom prst="homePlate">
            <a:avLst>
              <a:gd name="adj" fmla="val 26543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DB5D70F6-BD35-4DE3-9D32-8FCDBBDC3A21}"/>
              </a:ext>
            </a:extLst>
          </p:cNvPr>
          <p:cNvSpPr txBox="1">
            <a:spLocks/>
          </p:cNvSpPr>
          <p:nvPr/>
        </p:nvSpPr>
        <p:spPr>
          <a:xfrm>
            <a:off x="6701863" y="4139921"/>
            <a:ext cx="5181600" cy="2577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6282" lvl="2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pic>
        <p:nvPicPr>
          <p:cNvPr id="3074" name="Picture 2" descr="Black Pen on White Book Page">
            <a:extLst>
              <a:ext uri="{FF2B5EF4-FFF2-40B4-BE49-F238E27FC236}">
                <a16:creationId xmlns:a16="http://schemas.microsoft.com/office/drawing/2014/main" id="{8A448157-1C43-457C-BDEF-6E2724072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52" y="1633188"/>
            <a:ext cx="5108074" cy="38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65BB9F1C-6D71-46A2-96C8-0EEB93A97158}"/>
              </a:ext>
            </a:extLst>
          </p:cNvPr>
          <p:cNvSpPr/>
          <p:nvPr/>
        </p:nvSpPr>
        <p:spPr>
          <a:xfrm>
            <a:off x="623778" y="6197600"/>
            <a:ext cx="3806103" cy="376002"/>
          </a:xfrm>
          <a:prstGeom prst="round2DiagRect">
            <a:avLst/>
          </a:prstGeom>
          <a:solidFill>
            <a:srgbClr val="0070C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Middle-Mile: </a:t>
            </a:r>
            <a:r>
              <a:rPr lang="en-US" i="1" dirty="0"/>
              <a:t>To Enable, Not Compete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A8AB23-34F6-4F2E-9B39-D5533A3EBE21}"/>
              </a:ext>
            </a:extLst>
          </p:cNvPr>
          <p:cNvSpPr txBox="1">
            <a:spLocks/>
          </p:cNvSpPr>
          <p:nvPr/>
        </p:nvSpPr>
        <p:spPr>
          <a:xfrm>
            <a:off x="1039742" y="834619"/>
            <a:ext cx="6137113" cy="41548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Leveraging Middle-Mile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3FE3FA-060E-47FA-AB36-74B8C02917A5}"/>
              </a:ext>
            </a:extLst>
          </p:cNvPr>
          <p:cNvSpPr txBox="1"/>
          <p:nvPr/>
        </p:nvSpPr>
        <p:spPr>
          <a:xfrm>
            <a:off x="1039742" y="188288"/>
            <a:ext cx="1126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BENEFITS OF REGIONAL CONNECTIVITY</a:t>
            </a:r>
            <a:endParaRPr lang="en-US" sz="4000" spc="300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96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769A5A-B889-4988-93DF-C7222AAF4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5447"/>
            <a:ext cx="12192000" cy="5732556"/>
          </a:xfrm>
          <a:prstGeom prst="rect">
            <a:avLst/>
          </a:prstGeom>
        </p:spPr>
      </p:pic>
      <p:sp>
        <p:nvSpPr>
          <p:cNvPr id="10" name="Pentagon 5">
            <a:extLst>
              <a:ext uri="{FF2B5EF4-FFF2-40B4-BE49-F238E27FC236}">
                <a16:creationId xmlns:a16="http://schemas.microsoft.com/office/drawing/2014/main" id="{C0CB22C9-03A4-4355-BFE8-E28DE151340A}"/>
              </a:ext>
            </a:extLst>
          </p:cNvPr>
          <p:cNvSpPr/>
          <p:nvPr/>
        </p:nvSpPr>
        <p:spPr>
          <a:xfrm rot="5400000">
            <a:off x="188052" y="147779"/>
            <a:ext cx="871453" cy="533005"/>
          </a:xfrm>
          <a:prstGeom prst="homePlate">
            <a:avLst>
              <a:gd name="adj" fmla="val 26543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6E93E3-3ADA-44EF-8902-66DA1ABA6F3F}"/>
              </a:ext>
            </a:extLst>
          </p:cNvPr>
          <p:cNvSpPr/>
          <p:nvPr/>
        </p:nvSpPr>
        <p:spPr>
          <a:xfrm>
            <a:off x="357276" y="2150348"/>
            <a:ext cx="5490865" cy="3557117"/>
          </a:xfrm>
          <a:prstGeom prst="rect">
            <a:avLst/>
          </a:prstGeom>
          <a:solidFill>
            <a:schemeClr val="bg1">
              <a:alpha val="94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r>
              <a:rPr lang="en-US" sz="2000" b="1" dirty="0">
                <a:solidFill>
                  <a:schemeClr val="accent2"/>
                </a:solidFill>
                <a:latin typeface="Corbel" panose="020B0503020204020204" pitchFamily="34" charset="0"/>
              </a:rPr>
              <a:t>18 higher education 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facilities in the region, as well as</a:t>
            </a:r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 NASA-Langley</a:t>
            </a:r>
            <a:r>
              <a:rPr lang="en-US" sz="2000" b="1" dirty="0">
                <a:solidFill>
                  <a:srgbClr val="00B050"/>
                </a:solidFill>
                <a:latin typeface="Corbel" panose="020B0503020204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rbel" panose="020B0503020204020204" pitchFamily="34" charset="0"/>
              </a:rPr>
              <a:t>affiliate,</a:t>
            </a:r>
            <a:r>
              <a:rPr lang="en-US" sz="2000" b="1" dirty="0">
                <a:solidFill>
                  <a:srgbClr val="00B050"/>
                </a:solidFill>
                <a:latin typeface="Corbel" panose="020B0503020204020204" pitchFamily="34" charset="0"/>
              </a:rPr>
              <a:t> Jefferson Labs.</a:t>
            </a:r>
            <a:endParaRPr lang="en-US"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endParaRPr lang="en-US" sz="2000" b="1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Regional Enrollment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: 130,973 (34% of state enrollment)</a:t>
            </a:r>
          </a:p>
          <a:p>
            <a:endParaRPr lang="en-US"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Regional Research Spending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: $200,000,000+</a:t>
            </a:r>
          </a:p>
        </p:txBody>
      </p:sp>
      <p:sp>
        <p:nvSpPr>
          <p:cNvPr id="12" name="Freeform 204"/>
          <p:cNvSpPr>
            <a:spLocks noEditPoints="1"/>
          </p:cNvSpPr>
          <p:nvPr/>
        </p:nvSpPr>
        <p:spPr bwMode="auto">
          <a:xfrm flipH="1">
            <a:off x="744850" y="2600060"/>
            <a:ext cx="702604" cy="454639"/>
          </a:xfrm>
          <a:custGeom>
            <a:avLst/>
            <a:gdLst>
              <a:gd name="T0" fmla="*/ 86 w 87"/>
              <a:gd name="T1" fmla="*/ 15 h 58"/>
              <a:gd name="T2" fmla="*/ 44 w 87"/>
              <a:gd name="T3" fmla="*/ 29 h 58"/>
              <a:gd name="T4" fmla="*/ 43 w 87"/>
              <a:gd name="T5" fmla="*/ 29 h 58"/>
              <a:gd name="T6" fmla="*/ 43 w 87"/>
              <a:gd name="T7" fmla="*/ 29 h 58"/>
              <a:gd name="T8" fmla="*/ 18 w 87"/>
              <a:gd name="T9" fmla="*/ 21 h 58"/>
              <a:gd name="T10" fmla="*/ 14 w 87"/>
              <a:gd name="T11" fmla="*/ 32 h 58"/>
              <a:gd name="T12" fmla="*/ 17 w 87"/>
              <a:gd name="T13" fmla="*/ 36 h 58"/>
              <a:gd name="T14" fmla="*/ 15 w 87"/>
              <a:gd name="T15" fmla="*/ 40 h 58"/>
              <a:gd name="T16" fmla="*/ 17 w 87"/>
              <a:gd name="T17" fmla="*/ 56 h 58"/>
              <a:gd name="T18" fmla="*/ 16 w 87"/>
              <a:gd name="T19" fmla="*/ 57 h 58"/>
              <a:gd name="T20" fmla="*/ 16 w 87"/>
              <a:gd name="T21" fmla="*/ 58 h 58"/>
              <a:gd name="T22" fmla="*/ 8 w 87"/>
              <a:gd name="T23" fmla="*/ 58 h 58"/>
              <a:gd name="T24" fmla="*/ 7 w 87"/>
              <a:gd name="T25" fmla="*/ 57 h 58"/>
              <a:gd name="T26" fmla="*/ 7 w 87"/>
              <a:gd name="T27" fmla="*/ 56 h 58"/>
              <a:gd name="T28" fmla="*/ 9 w 87"/>
              <a:gd name="T29" fmla="*/ 40 h 58"/>
              <a:gd name="T30" fmla="*/ 7 w 87"/>
              <a:gd name="T31" fmla="*/ 36 h 58"/>
              <a:gd name="T32" fmla="*/ 10 w 87"/>
              <a:gd name="T33" fmla="*/ 32 h 58"/>
              <a:gd name="T34" fmla="*/ 13 w 87"/>
              <a:gd name="T35" fmla="*/ 19 h 58"/>
              <a:gd name="T36" fmla="*/ 1 w 87"/>
              <a:gd name="T37" fmla="*/ 15 h 58"/>
              <a:gd name="T38" fmla="*/ 0 w 87"/>
              <a:gd name="T39" fmla="*/ 14 h 58"/>
              <a:gd name="T40" fmla="*/ 1 w 87"/>
              <a:gd name="T41" fmla="*/ 13 h 58"/>
              <a:gd name="T42" fmla="*/ 43 w 87"/>
              <a:gd name="T43" fmla="*/ 0 h 58"/>
              <a:gd name="T44" fmla="*/ 43 w 87"/>
              <a:gd name="T45" fmla="*/ 0 h 58"/>
              <a:gd name="T46" fmla="*/ 44 w 87"/>
              <a:gd name="T47" fmla="*/ 0 h 58"/>
              <a:gd name="T48" fmla="*/ 86 w 87"/>
              <a:gd name="T49" fmla="*/ 13 h 58"/>
              <a:gd name="T50" fmla="*/ 87 w 87"/>
              <a:gd name="T51" fmla="*/ 14 h 58"/>
              <a:gd name="T52" fmla="*/ 86 w 87"/>
              <a:gd name="T53" fmla="*/ 15 h 58"/>
              <a:gd name="T54" fmla="*/ 68 w 87"/>
              <a:gd name="T55" fmla="*/ 38 h 58"/>
              <a:gd name="T56" fmla="*/ 43 w 87"/>
              <a:gd name="T57" fmla="*/ 48 h 58"/>
              <a:gd name="T58" fmla="*/ 19 w 87"/>
              <a:gd name="T59" fmla="*/ 38 h 58"/>
              <a:gd name="T60" fmla="*/ 20 w 87"/>
              <a:gd name="T61" fmla="*/ 26 h 58"/>
              <a:gd name="T62" fmla="*/ 42 w 87"/>
              <a:gd name="T63" fmla="*/ 33 h 58"/>
              <a:gd name="T64" fmla="*/ 43 w 87"/>
              <a:gd name="T65" fmla="*/ 34 h 58"/>
              <a:gd name="T66" fmla="*/ 45 w 87"/>
              <a:gd name="T67" fmla="*/ 33 h 58"/>
              <a:gd name="T68" fmla="*/ 67 w 87"/>
              <a:gd name="T69" fmla="*/ 26 h 58"/>
              <a:gd name="T70" fmla="*/ 68 w 87"/>
              <a:gd name="T71" fmla="*/ 38 h 5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7" h="58">
                <a:moveTo>
                  <a:pt x="86" y="15"/>
                </a:moveTo>
                <a:cubicBezTo>
                  <a:pt x="44" y="29"/>
                  <a:pt x="44" y="29"/>
                  <a:pt x="44" y="29"/>
                </a:cubicBezTo>
                <a:cubicBezTo>
                  <a:pt x="44" y="29"/>
                  <a:pt x="44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3"/>
                  <a:pt x="15" y="27"/>
                  <a:pt x="14" y="32"/>
                </a:cubicBezTo>
                <a:cubicBezTo>
                  <a:pt x="16" y="33"/>
                  <a:pt x="17" y="34"/>
                  <a:pt x="17" y="36"/>
                </a:cubicBezTo>
                <a:cubicBezTo>
                  <a:pt x="17" y="38"/>
                  <a:pt x="16" y="39"/>
                  <a:pt x="15" y="40"/>
                </a:cubicBezTo>
                <a:cubicBezTo>
                  <a:pt x="17" y="56"/>
                  <a:pt x="17" y="56"/>
                  <a:pt x="17" y="56"/>
                </a:cubicBezTo>
                <a:cubicBezTo>
                  <a:pt x="17" y="57"/>
                  <a:pt x="17" y="57"/>
                  <a:pt x="16" y="57"/>
                </a:cubicBezTo>
                <a:cubicBezTo>
                  <a:pt x="16" y="58"/>
                  <a:pt x="16" y="58"/>
                  <a:pt x="16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8"/>
                  <a:pt x="7" y="57"/>
                </a:cubicBezTo>
                <a:cubicBezTo>
                  <a:pt x="7" y="57"/>
                  <a:pt x="7" y="57"/>
                  <a:pt x="7" y="56"/>
                </a:cubicBezTo>
                <a:cubicBezTo>
                  <a:pt x="9" y="40"/>
                  <a:pt x="9" y="40"/>
                  <a:pt x="9" y="40"/>
                </a:cubicBezTo>
                <a:cubicBezTo>
                  <a:pt x="8" y="39"/>
                  <a:pt x="7" y="38"/>
                  <a:pt x="7" y="36"/>
                </a:cubicBezTo>
                <a:cubicBezTo>
                  <a:pt x="7" y="34"/>
                  <a:pt x="8" y="33"/>
                  <a:pt x="10" y="32"/>
                </a:cubicBezTo>
                <a:cubicBezTo>
                  <a:pt x="10" y="27"/>
                  <a:pt x="11" y="23"/>
                  <a:pt x="13" y="19"/>
                </a:cubicBezTo>
                <a:cubicBezTo>
                  <a:pt x="1" y="15"/>
                  <a:pt x="1" y="15"/>
                  <a:pt x="1" y="15"/>
                </a:cubicBezTo>
                <a:cubicBezTo>
                  <a:pt x="0" y="15"/>
                  <a:pt x="0" y="15"/>
                  <a:pt x="0" y="14"/>
                </a:cubicBezTo>
                <a:cubicBezTo>
                  <a:pt x="0" y="14"/>
                  <a:pt x="0" y="13"/>
                  <a:pt x="1" y="13"/>
                </a:cubicBezTo>
                <a:cubicBezTo>
                  <a:pt x="43" y="0"/>
                  <a:pt x="43" y="0"/>
                  <a:pt x="4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86" y="13"/>
                  <a:pt x="86" y="13"/>
                  <a:pt x="86" y="13"/>
                </a:cubicBezTo>
                <a:cubicBezTo>
                  <a:pt x="87" y="13"/>
                  <a:pt x="87" y="14"/>
                  <a:pt x="87" y="14"/>
                </a:cubicBezTo>
                <a:cubicBezTo>
                  <a:pt x="87" y="15"/>
                  <a:pt x="87" y="15"/>
                  <a:pt x="86" y="15"/>
                </a:cubicBezTo>
                <a:close/>
                <a:moveTo>
                  <a:pt x="68" y="38"/>
                </a:moveTo>
                <a:cubicBezTo>
                  <a:pt x="68" y="44"/>
                  <a:pt x="57" y="48"/>
                  <a:pt x="43" y="48"/>
                </a:cubicBezTo>
                <a:cubicBezTo>
                  <a:pt x="30" y="48"/>
                  <a:pt x="19" y="44"/>
                  <a:pt x="19" y="38"/>
                </a:cubicBezTo>
                <a:cubicBezTo>
                  <a:pt x="20" y="26"/>
                  <a:pt x="20" y="26"/>
                  <a:pt x="20" y="26"/>
                </a:cubicBezTo>
                <a:cubicBezTo>
                  <a:pt x="42" y="33"/>
                  <a:pt x="42" y="33"/>
                  <a:pt x="42" y="33"/>
                </a:cubicBezTo>
                <a:cubicBezTo>
                  <a:pt x="42" y="33"/>
                  <a:pt x="43" y="34"/>
                  <a:pt x="43" y="34"/>
                </a:cubicBezTo>
                <a:cubicBezTo>
                  <a:pt x="44" y="34"/>
                  <a:pt x="45" y="33"/>
                  <a:pt x="45" y="33"/>
                </a:cubicBezTo>
                <a:cubicBezTo>
                  <a:pt x="67" y="26"/>
                  <a:pt x="67" y="26"/>
                  <a:pt x="67" y="26"/>
                </a:cubicBezTo>
                <a:lnTo>
                  <a:pt x="68" y="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598" dirty="0">
              <a:latin typeface="+mn-lt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35FEB621-A6D5-451D-9CCF-2BF0B0342525}"/>
              </a:ext>
            </a:extLst>
          </p:cNvPr>
          <p:cNvSpPr/>
          <p:nvPr/>
        </p:nvSpPr>
        <p:spPr>
          <a:xfrm>
            <a:off x="623778" y="2340088"/>
            <a:ext cx="944748" cy="974582"/>
          </a:xfrm>
          <a:prstGeom prst="flowChartConnector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33A33B-1A64-4E45-A387-23B3225DCBFC}"/>
              </a:ext>
            </a:extLst>
          </p:cNvPr>
          <p:cNvSpPr txBox="1"/>
          <p:nvPr/>
        </p:nvSpPr>
        <p:spPr>
          <a:xfrm>
            <a:off x="1039742" y="188288"/>
            <a:ext cx="1126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HIGHER EDUCATION IN HAMPTON ROADS</a:t>
            </a:r>
            <a:endParaRPr lang="en-US" sz="4000" spc="300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7A0D096-18CA-4B2A-9C39-CCEE376B9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720" y="1528763"/>
            <a:ext cx="5181600" cy="466883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rgbClr val="0070C0"/>
              </a:buClr>
              <a:buNone/>
            </a:pPr>
            <a:r>
              <a:rPr lang="en-US" sz="2600" b="1" dirty="0">
                <a:latin typeface="Corbel" panose="020B0503020204020204" pitchFamily="34" charset="0"/>
                <a:cs typeface="Arial" panose="020B0604020202020204" pitchFamily="34" charset="0"/>
              </a:rPr>
              <a:t>Economic Development</a:t>
            </a:r>
          </a:p>
          <a:p>
            <a:pPr marL="736282" lvl="2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Attraction and retention of new businesses</a:t>
            </a:r>
          </a:p>
          <a:p>
            <a:pPr marL="736282" lvl="2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Expansion and support of local industries</a:t>
            </a:r>
          </a:p>
          <a:p>
            <a:pPr marL="736282" lvl="2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Job creation to combat regional ‘brain-drain’</a:t>
            </a:r>
            <a:endParaRPr lang="en-US" sz="2400" b="1" dirty="0"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736282" lvl="2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Enables Internet-of-Things integration for processes and manufacturing</a:t>
            </a:r>
          </a:p>
          <a:p>
            <a:pPr marL="736282" lvl="2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Lowers barriers to entry by fostering competition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B36B617-F789-4D3C-B8DF-2A2DB371997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Pentagon 4">
            <a:extLst>
              <a:ext uri="{FF2B5EF4-FFF2-40B4-BE49-F238E27FC236}">
                <a16:creationId xmlns:a16="http://schemas.microsoft.com/office/drawing/2014/main" id="{D058AE0D-8802-4E4F-ADA6-0B9388CC658C}"/>
              </a:ext>
            </a:extLst>
          </p:cNvPr>
          <p:cNvSpPr/>
          <p:nvPr/>
        </p:nvSpPr>
        <p:spPr>
          <a:xfrm rot="5400000">
            <a:off x="188052" y="147779"/>
            <a:ext cx="871453" cy="533005"/>
          </a:xfrm>
          <a:prstGeom prst="homePlate">
            <a:avLst>
              <a:gd name="adj" fmla="val 26543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DF4E82E-8189-4F9E-9E22-ADA2246495A9}"/>
              </a:ext>
            </a:extLst>
          </p:cNvPr>
          <p:cNvSpPr/>
          <p:nvPr/>
        </p:nvSpPr>
        <p:spPr>
          <a:xfrm>
            <a:off x="623778" y="6197600"/>
            <a:ext cx="3806103" cy="376002"/>
          </a:xfrm>
          <a:prstGeom prst="round2DiagRect">
            <a:avLst/>
          </a:prstGeom>
          <a:solidFill>
            <a:srgbClr val="0070C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Middle-Mile: </a:t>
            </a:r>
            <a:r>
              <a:rPr lang="en-US" i="1" dirty="0"/>
              <a:t>To Enable, Not Compete</a:t>
            </a:r>
          </a:p>
        </p:txBody>
      </p:sp>
      <p:pic>
        <p:nvPicPr>
          <p:cNvPr id="16" name="Picture 4" descr="White Ipad">
            <a:extLst>
              <a:ext uri="{FF2B5EF4-FFF2-40B4-BE49-F238E27FC236}">
                <a16:creationId xmlns:a16="http://schemas.microsoft.com/office/drawing/2014/main" id="{A4116978-CF40-414A-A504-58B933591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40" y="1524619"/>
            <a:ext cx="5289488" cy="391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2FA811-A646-42E0-832F-D4A2E28F2832}"/>
              </a:ext>
            </a:extLst>
          </p:cNvPr>
          <p:cNvSpPr txBox="1">
            <a:spLocks/>
          </p:cNvSpPr>
          <p:nvPr/>
        </p:nvSpPr>
        <p:spPr>
          <a:xfrm>
            <a:off x="1039742" y="834619"/>
            <a:ext cx="6137113" cy="41548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Leveraging Middle-Mile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BAC5CB-0DB1-4C41-BBC6-6B40D8D479F8}"/>
              </a:ext>
            </a:extLst>
          </p:cNvPr>
          <p:cNvSpPr txBox="1"/>
          <p:nvPr/>
        </p:nvSpPr>
        <p:spPr>
          <a:xfrm>
            <a:off x="1039742" y="188288"/>
            <a:ext cx="1126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BENEFITS OF REGIONAL CONNECTIVITY</a:t>
            </a:r>
            <a:endParaRPr lang="en-US" sz="4000" spc="300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00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B36B617-F789-4D3C-B8DF-2A2DB371997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Pentagon 4">
            <a:extLst>
              <a:ext uri="{FF2B5EF4-FFF2-40B4-BE49-F238E27FC236}">
                <a16:creationId xmlns:a16="http://schemas.microsoft.com/office/drawing/2014/main" id="{D058AE0D-8802-4E4F-ADA6-0B9388CC658C}"/>
              </a:ext>
            </a:extLst>
          </p:cNvPr>
          <p:cNvSpPr/>
          <p:nvPr/>
        </p:nvSpPr>
        <p:spPr>
          <a:xfrm rot="5400000">
            <a:off x="188052" y="147779"/>
            <a:ext cx="871453" cy="533005"/>
          </a:xfrm>
          <a:prstGeom prst="homePlate">
            <a:avLst>
              <a:gd name="adj" fmla="val 26543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DB5D70F6-BD35-4DE3-9D32-8FCDBBDC3A21}"/>
              </a:ext>
            </a:extLst>
          </p:cNvPr>
          <p:cNvSpPr txBox="1">
            <a:spLocks/>
          </p:cNvSpPr>
          <p:nvPr/>
        </p:nvSpPr>
        <p:spPr>
          <a:xfrm>
            <a:off x="6701863" y="4139921"/>
            <a:ext cx="5181600" cy="2577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Clr>
                <a:srgbClr val="0070C0"/>
              </a:buClr>
              <a:buFont typeface="Arial" panose="020B0604020202020204" pitchFamily="34" charset="0"/>
              <a:buNone/>
            </a:pPr>
            <a:endParaRPr lang="en-US" sz="2400" b="1" dirty="0"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736282" lvl="2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7C98CA00-0F0E-4438-BA1F-62648C8C6694}"/>
              </a:ext>
            </a:extLst>
          </p:cNvPr>
          <p:cNvSpPr/>
          <p:nvPr/>
        </p:nvSpPr>
        <p:spPr>
          <a:xfrm>
            <a:off x="623778" y="6197600"/>
            <a:ext cx="3806103" cy="376002"/>
          </a:xfrm>
          <a:prstGeom prst="round2DiagRect">
            <a:avLst/>
          </a:prstGeom>
          <a:solidFill>
            <a:srgbClr val="0070C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Middle-Mile: </a:t>
            </a:r>
            <a:r>
              <a:rPr lang="en-US" i="1" dirty="0"/>
              <a:t>To Enable, Not Compete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332D6D84-F5F3-4A04-9825-1A8A11742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24619"/>
            <a:ext cx="5181600" cy="466883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rgbClr val="0070C0"/>
              </a:buClr>
              <a:buNone/>
            </a:pPr>
            <a:r>
              <a:rPr lang="en-US" sz="2600" b="1" dirty="0">
                <a:latin typeface="Corbel" panose="020B0503020204020204" pitchFamily="34" charset="0"/>
                <a:cs typeface="Arial" panose="020B0604020202020204" pitchFamily="34" charset="0"/>
              </a:rPr>
              <a:t>Healthcare</a:t>
            </a:r>
          </a:p>
          <a:p>
            <a:pPr marL="736282" lvl="2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Provides rural communities access to doctors and specialists remotely</a:t>
            </a:r>
          </a:p>
          <a:p>
            <a:pPr marL="736282" lvl="2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Healthcare professionals can extend the range of their services</a:t>
            </a:r>
          </a:p>
          <a:p>
            <a:pPr marL="736282" lvl="2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Enables the ability to quickly transmit large amounts of data to other facilities</a:t>
            </a:r>
          </a:p>
          <a:p>
            <a:pPr marL="736282" lvl="2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Corbel" panose="020B0503020204020204" pitchFamily="34" charset="0"/>
                <a:cs typeface="Arial" panose="020B0604020202020204" pitchFamily="34" charset="0"/>
              </a:rPr>
              <a:t>Provides access to secure cloud storage of medical records and other data</a:t>
            </a:r>
          </a:p>
          <a:p>
            <a:pPr marL="0" indent="0">
              <a:lnSpc>
                <a:spcPct val="110000"/>
              </a:lnSpc>
              <a:buClr>
                <a:srgbClr val="0070C0"/>
              </a:buClr>
              <a:buNone/>
            </a:pPr>
            <a:endParaRPr lang="en-US" sz="2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Doctor Pointing at Tablet Laptop">
            <a:extLst>
              <a:ext uri="{FF2B5EF4-FFF2-40B4-BE49-F238E27FC236}">
                <a16:creationId xmlns:a16="http://schemas.microsoft.com/office/drawing/2014/main" id="{73983CED-89FB-47AF-881E-0B0770D91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53" y="1633188"/>
            <a:ext cx="5338672" cy="38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189F7EA-63DD-4020-B9F6-C1396FFB132F}"/>
              </a:ext>
            </a:extLst>
          </p:cNvPr>
          <p:cNvSpPr txBox="1">
            <a:spLocks/>
          </p:cNvSpPr>
          <p:nvPr/>
        </p:nvSpPr>
        <p:spPr>
          <a:xfrm>
            <a:off x="1039742" y="834619"/>
            <a:ext cx="6137113" cy="41548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Leveraging Middle-Mile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6F9417-FBCB-44E7-B393-17AD9EEDB4E7}"/>
              </a:ext>
            </a:extLst>
          </p:cNvPr>
          <p:cNvSpPr txBox="1"/>
          <p:nvPr/>
        </p:nvSpPr>
        <p:spPr>
          <a:xfrm>
            <a:off x="1039742" y="188288"/>
            <a:ext cx="1126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BENEFITS OF REGIONAL CONNECTIVITY</a:t>
            </a:r>
            <a:endParaRPr lang="en-US" sz="4000" spc="300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25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097280" y="1031358"/>
            <a:ext cx="10058400" cy="51612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Clr>
                <a:srgbClr val="0070C0"/>
              </a:buClr>
              <a:buNone/>
            </a:pPr>
            <a:endParaRPr lang="en-US" sz="2400" b="1" u="sng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entagon 4">
            <a:extLst>
              <a:ext uri="{FF2B5EF4-FFF2-40B4-BE49-F238E27FC236}">
                <a16:creationId xmlns:a16="http://schemas.microsoft.com/office/drawing/2014/main" id="{CE2894B0-D14C-49B9-A7F0-682DDEEAC5C3}"/>
              </a:ext>
            </a:extLst>
          </p:cNvPr>
          <p:cNvSpPr/>
          <p:nvPr/>
        </p:nvSpPr>
        <p:spPr>
          <a:xfrm rot="5400000">
            <a:off x="188052" y="147779"/>
            <a:ext cx="871453" cy="533005"/>
          </a:xfrm>
          <a:prstGeom prst="homePlate">
            <a:avLst>
              <a:gd name="adj" fmla="val 26543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2F5740-AB9E-454A-AC57-D00EF2AA0C5D}"/>
              </a:ext>
            </a:extLst>
          </p:cNvPr>
          <p:cNvSpPr txBox="1"/>
          <p:nvPr/>
        </p:nvSpPr>
        <p:spPr>
          <a:xfrm>
            <a:off x="1380464" y="1031358"/>
            <a:ext cx="1051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September 2017</a:t>
            </a:r>
          </a:p>
          <a:p>
            <a:r>
              <a:rPr lang="en-US" dirty="0">
                <a:latin typeface="Corbel" panose="020B0503020204020204" pitchFamily="34" charset="0"/>
              </a:rPr>
              <a:t>The Transatlantic Cable, MAREA, completes its connection to Virginia Beach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97B0B3-60ED-452A-B6B8-6855AC02CEF1}"/>
              </a:ext>
            </a:extLst>
          </p:cNvPr>
          <p:cNvSpPr txBox="1"/>
          <p:nvPr/>
        </p:nvSpPr>
        <p:spPr>
          <a:xfrm>
            <a:off x="1380464" y="1714295"/>
            <a:ext cx="10415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May 2018</a:t>
            </a:r>
          </a:p>
          <a:p>
            <a:r>
              <a:rPr lang="en-US" dirty="0">
                <a:latin typeface="Corbel" panose="020B0503020204020204" pitchFamily="34" charset="0"/>
              </a:rPr>
              <a:t>Regional Collaboration is established and RCR is pursued, starting with RFP for 30% 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E8F79C-455D-4A52-AB34-03B40810495F}"/>
              </a:ext>
            </a:extLst>
          </p:cNvPr>
          <p:cNvSpPr txBox="1"/>
          <p:nvPr/>
        </p:nvSpPr>
        <p:spPr>
          <a:xfrm>
            <a:off x="1380464" y="2397307"/>
            <a:ext cx="1005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December 2018</a:t>
            </a:r>
          </a:p>
          <a:p>
            <a:r>
              <a:rPr lang="en-US" dirty="0">
                <a:latin typeface="Corbel" panose="020B0503020204020204" pitchFamily="34" charset="0"/>
              </a:rPr>
              <a:t>30% Design and Master Plan submitted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62FC83-1211-4148-836B-5ED94FF25CC9}"/>
              </a:ext>
            </a:extLst>
          </p:cNvPr>
          <p:cNvSpPr txBox="1"/>
          <p:nvPr/>
        </p:nvSpPr>
        <p:spPr>
          <a:xfrm>
            <a:off x="1380464" y="3080319"/>
            <a:ext cx="41537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November 2019</a:t>
            </a:r>
          </a:p>
          <a:p>
            <a:r>
              <a:rPr lang="en-US" dirty="0">
                <a:latin typeface="Corbel" panose="020B0503020204020204" pitchFamily="34" charset="0"/>
              </a:rPr>
              <a:t>RFP detailing specs for 100% design open</a:t>
            </a:r>
          </a:p>
          <a:p>
            <a:r>
              <a:rPr lang="en-US" dirty="0">
                <a:latin typeface="Corbel" panose="020B0503020204020204" pitchFamily="34" charset="0"/>
              </a:rPr>
              <a:t>Oversight authority for RCR is established</a:t>
            </a:r>
          </a:p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8121C9-3C49-4B4E-9C50-9C18CBF05861}"/>
              </a:ext>
            </a:extLst>
          </p:cNvPr>
          <p:cNvSpPr txBox="1"/>
          <p:nvPr/>
        </p:nvSpPr>
        <p:spPr>
          <a:xfrm>
            <a:off x="1380464" y="4028735"/>
            <a:ext cx="10415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April/May 2020</a:t>
            </a:r>
          </a:p>
          <a:p>
            <a:r>
              <a:rPr lang="en-US" dirty="0">
                <a:latin typeface="Corbel" panose="020B0503020204020204" pitchFamily="34" charset="0"/>
              </a:rPr>
              <a:t>100% design complete, will inform build requirements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E43176-F8E8-484D-BCB6-FE3AA30DBEF8}"/>
              </a:ext>
            </a:extLst>
          </p:cNvPr>
          <p:cNvSpPr txBox="1"/>
          <p:nvPr/>
        </p:nvSpPr>
        <p:spPr>
          <a:xfrm>
            <a:off x="1380464" y="4678218"/>
            <a:ext cx="9008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June 2020</a:t>
            </a:r>
          </a:p>
          <a:p>
            <a:r>
              <a:rPr lang="en-US" dirty="0">
                <a:latin typeface="Corbel" panose="020B0503020204020204" pitchFamily="34" charset="0"/>
              </a:rPr>
              <a:t>RFP for construction open, will look for 5 respondents to build each city’s portion separately </a:t>
            </a:r>
          </a:p>
          <a:p>
            <a:endParaRPr lang="en-US" b="1" dirty="0">
              <a:latin typeface="Corbel" panose="020B0503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54BBE1-2D32-45CA-9879-EFD014C3C165}"/>
              </a:ext>
            </a:extLst>
          </p:cNvPr>
          <p:cNvSpPr txBox="1"/>
          <p:nvPr/>
        </p:nvSpPr>
        <p:spPr>
          <a:xfrm>
            <a:off x="1380464" y="5336997"/>
            <a:ext cx="9859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June/July 2021</a:t>
            </a:r>
          </a:p>
          <a:p>
            <a:r>
              <a:rPr lang="en-US" dirty="0">
                <a:latin typeface="Corbel" panose="020B0503020204020204" pitchFamily="34" charset="0"/>
              </a:rPr>
              <a:t>RCR Construction is complete. Cities will start utilizing and dark fiber will be leased under the authority</a:t>
            </a:r>
          </a:p>
        </p:txBody>
      </p:sp>
      <p:sp>
        <p:nvSpPr>
          <p:cNvPr id="3" name="Minus Sign 2">
            <a:extLst>
              <a:ext uri="{FF2B5EF4-FFF2-40B4-BE49-F238E27FC236}">
                <a16:creationId xmlns:a16="http://schemas.microsoft.com/office/drawing/2014/main" id="{44C5E84E-3507-4F86-95DC-EC54662E8859}"/>
              </a:ext>
            </a:extLst>
          </p:cNvPr>
          <p:cNvSpPr/>
          <p:nvPr/>
        </p:nvSpPr>
        <p:spPr>
          <a:xfrm>
            <a:off x="1090542" y="1145244"/>
            <a:ext cx="248476" cy="126643"/>
          </a:xfrm>
          <a:prstGeom prst="mathMinus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Minus Sign 20">
            <a:extLst>
              <a:ext uri="{FF2B5EF4-FFF2-40B4-BE49-F238E27FC236}">
                <a16:creationId xmlns:a16="http://schemas.microsoft.com/office/drawing/2014/main" id="{3A5A75DB-B910-4CD2-8FD9-534414BCFD39}"/>
              </a:ext>
            </a:extLst>
          </p:cNvPr>
          <p:cNvSpPr/>
          <p:nvPr/>
        </p:nvSpPr>
        <p:spPr>
          <a:xfrm>
            <a:off x="1097280" y="1820027"/>
            <a:ext cx="248476" cy="126643"/>
          </a:xfrm>
          <a:prstGeom prst="mathMinus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B989928F-5015-4D0E-AE74-CD5DB1E25A36}"/>
              </a:ext>
            </a:extLst>
          </p:cNvPr>
          <p:cNvSpPr/>
          <p:nvPr/>
        </p:nvSpPr>
        <p:spPr>
          <a:xfrm>
            <a:off x="1097280" y="2524445"/>
            <a:ext cx="248476" cy="126643"/>
          </a:xfrm>
          <a:prstGeom prst="mathMinus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1B9EAFA8-072A-4843-94B5-0024A4E937C4}"/>
              </a:ext>
            </a:extLst>
          </p:cNvPr>
          <p:cNvSpPr/>
          <p:nvPr/>
        </p:nvSpPr>
        <p:spPr>
          <a:xfrm>
            <a:off x="1090542" y="3189843"/>
            <a:ext cx="248476" cy="126643"/>
          </a:xfrm>
          <a:prstGeom prst="mathMinus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Minus Sign 23">
            <a:extLst>
              <a:ext uri="{FF2B5EF4-FFF2-40B4-BE49-F238E27FC236}">
                <a16:creationId xmlns:a16="http://schemas.microsoft.com/office/drawing/2014/main" id="{19C35C19-7BC0-4E9E-963A-765E89397CC2}"/>
              </a:ext>
            </a:extLst>
          </p:cNvPr>
          <p:cNvSpPr/>
          <p:nvPr/>
        </p:nvSpPr>
        <p:spPr>
          <a:xfrm>
            <a:off x="1097280" y="4150324"/>
            <a:ext cx="248476" cy="126643"/>
          </a:xfrm>
          <a:prstGeom prst="mathMinus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16151FC3-E511-4BE6-B20A-ADA2ECA24A0E}"/>
              </a:ext>
            </a:extLst>
          </p:cNvPr>
          <p:cNvSpPr/>
          <p:nvPr/>
        </p:nvSpPr>
        <p:spPr>
          <a:xfrm>
            <a:off x="1090542" y="4798790"/>
            <a:ext cx="248476" cy="126643"/>
          </a:xfrm>
          <a:prstGeom prst="mathMinus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Minus Sign 25">
            <a:extLst>
              <a:ext uri="{FF2B5EF4-FFF2-40B4-BE49-F238E27FC236}">
                <a16:creationId xmlns:a16="http://schemas.microsoft.com/office/drawing/2014/main" id="{857FB741-F12A-4A6F-BF11-82DD94179961}"/>
              </a:ext>
            </a:extLst>
          </p:cNvPr>
          <p:cNvSpPr/>
          <p:nvPr/>
        </p:nvSpPr>
        <p:spPr>
          <a:xfrm>
            <a:off x="1090542" y="5474905"/>
            <a:ext cx="248476" cy="126643"/>
          </a:xfrm>
          <a:prstGeom prst="mathMinus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D4B5B8-FF44-4BE3-995B-40AB4DE1556A}"/>
              </a:ext>
            </a:extLst>
          </p:cNvPr>
          <p:cNvSpPr txBox="1"/>
          <p:nvPr/>
        </p:nvSpPr>
        <p:spPr>
          <a:xfrm>
            <a:off x="1039742" y="188288"/>
            <a:ext cx="1126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3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  <a:ea typeface="Verdana" panose="020B0604030504040204" pitchFamily="34" charset="0"/>
              </a:rPr>
              <a:t>REGIONAL CONNECTIVITY RING TIMELINE</a:t>
            </a:r>
            <a:endParaRPr lang="en-US" sz="4000" spc="300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1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E611B9-3DC7-40AA-8E34-A9EBF5988A4F}"/>
              </a:ext>
            </a:extLst>
          </p:cNvPr>
          <p:cNvSpPr txBox="1"/>
          <p:nvPr/>
        </p:nvSpPr>
        <p:spPr>
          <a:xfrm>
            <a:off x="1423915" y="397400"/>
            <a:ext cx="93441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Thank you for attending.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611B9-3DC7-40AA-8E34-A9EBF5988A4F}"/>
              </a:ext>
            </a:extLst>
          </p:cNvPr>
          <p:cNvSpPr txBox="1"/>
          <p:nvPr/>
        </p:nvSpPr>
        <p:spPr>
          <a:xfrm>
            <a:off x="6096000" y="1551476"/>
            <a:ext cx="3230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Corbel" panose="020B0503020204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Jeff Beekhoo</a:t>
            </a:r>
          </a:p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Regional Broadband SME</a:t>
            </a:r>
          </a:p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Broadband Telecom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851 Seahawk Circle, Suite 103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Virginia Beach, VA 23510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jeffb@broadband-telecom.com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Ph: 757-505-0126 Ext:301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Broadband-Telecom. Com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jeff beekhoo">
            <a:extLst>
              <a:ext uri="{FF2B5EF4-FFF2-40B4-BE49-F238E27FC236}">
                <a16:creationId xmlns:a16="http://schemas.microsoft.com/office/drawing/2014/main" id="{F7A3F66C-02A4-4F36-81E1-D24AB5DC4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375" y="2391397"/>
            <a:ext cx="2400928" cy="282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roadband Logo">
            <a:extLst>
              <a:ext uri="{FF2B5EF4-FFF2-40B4-BE49-F238E27FC236}">
                <a16:creationId xmlns:a16="http://schemas.microsoft.com/office/drawing/2014/main" id="{C87FF000-CD1C-478B-B5C1-F88AAE64B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577440"/>
            <a:ext cx="1433689" cy="44603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2130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rot="5400000">
            <a:off x="188052" y="147779"/>
            <a:ext cx="871453" cy="533005"/>
          </a:xfrm>
          <a:prstGeom prst="homePlate">
            <a:avLst>
              <a:gd name="adj" fmla="val 26543"/>
            </a:avLst>
          </a:prstGeom>
          <a:solidFill>
            <a:srgbClr val="002060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90281" y="2724474"/>
            <a:ext cx="10234919" cy="180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B200"/>
              </a:buClr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rbel" panose="020B0503020204020204" pitchFamily="34" charset="0"/>
              </a:rPr>
              <a:t>17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orbel" panose="020B0503020204020204" pitchFamily="34" charset="0"/>
              </a:rPr>
              <a:t>diverse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orbel" panose="020B0503020204020204" pitchFamily="34" charset="0"/>
              </a:rPr>
              <a:t> localities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R="0" lvl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B200"/>
              </a:buClr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rbel" panose="020B0503020204020204" pitchFamily="34" charset="0"/>
              </a:rPr>
              <a:t>1.7 million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orbel" panose="020B0503020204020204" pitchFamily="34" charset="0"/>
              </a:rPr>
              <a:t>residents</a:t>
            </a:r>
          </a:p>
          <a:p>
            <a:pPr marR="0" lvl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B200"/>
              </a:buClr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rbel" panose="020B0503020204020204" pitchFamily="34" charset="0"/>
              </a:rPr>
              <a:t>37</a:t>
            </a:r>
            <a:r>
              <a:rPr kumimoji="0" lang="en-US" sz="2400" b="1" i="0" u="none" strike="noStrike" kern="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rbel" panose="020B0503020204020204" pitchFamily="34" charset="0"/>
              </a:rPr>
              <a:t>th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orbel" panose="020B0503020204020204" pitchFamily="34" charset="0"/>
              </a:rPr>
              <a:t>largest metropolitan area in the United States</a:t>
            </a:r>
          </a:p>
          <a:p>
            <a:pPr marR="0" lvl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B200"/>
              </a:buClr>
              <a:buSzTx/>
              <a:tabLst/>
              <a:defRPr/>
            </a:pPr>
            <a:r>
              <a:rPr lang="en-US" sz="2400" b="1" kern="0" dirty="0">
                <a:solidFill>
                  <a:srgbClr val="2E75B6"/>
                </a:solidFill>
                <a:latin typeface="Corbel" panose="020B0503020204020204" pitchFamily="34" charset="0"/>
              </a:rPr>
              <a:t>3 </a:t>
            </a:r>
            <a:r>
              <a:rPr lang="en-US" sz="2400" kern="0" dirty="0">
                <a:solidFill>
                  <a:srgbClr val="3F3F3F"/>
                </a:solidFill>
                <a:latin typeface="Corbel" panose="020B0503020204020204" pitchFamily="34" charset="0"/>
              </a:rPr>
              <a:t>pillars of economy: federal defense, the ports, and tourism</a:t>
            </a:r>
            <a:endParaRPr kumimoji="0" lang="en-US" sz="2800" b="0" i="0" u="none" strike="noStrike" kern="0" cap="none" spc="0" normalizeH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8E48A75-D654-4FD2-8783-3A3944A0963F}"/>
              </a:ext>
            </a:extLst>
          </p:cNvPr>
          <p:cNvSpPr txBox="1">
            <a:spLocks/>
          </p:cNvSpPr>
          <p:nvPr/>
        </p:nvSpPr>
        <p:spPr>
          <a:xfrm>
            <a:off x="8610600" y="1869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FB640B-BA3B-433F-BFF0-22C7DD971C7F}"/>
              </a:ext>
            </a:extLst>
          </p:cNvPr>
          <p:cNvSpPr/>
          <p:nvPr/>
        </p:nvSpPr>
        <p:spPr>
          <a:xfrm>
            <a:off x="890281" y="913888"/>
            <a:ext cx="107106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A vibrant, Mid-Atlantic region which has flourished through national defense, international shipping, and the tourism industry. It is one of the most important regions in the world. </a:t>
            </a:r>
          </a:p>
        </p:txBody>
      </p:sp>
      <p:pic>
        <p:nvPicPr>
          <p:cNvPr id="21" name="Picture 2" descr="Image result for hampton roads port">
            <a:extLst>
              <a:ext uri="{FF2B5EF4-FFF2-40B4-BE49-F238E27FC236}">
                <a16:creationId xmlns:a16="http://schemas.microsoft.com/office/drawing/2014/main" id="{788841B4-65F8-406A-8CF9-AA8974FCA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17" y="4773169"/>
            <a:ext cx="3191131" cy="208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98759D-F9A3-44BA-9CF4-DDB9845ECE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348" y="4773168"/>
            <a:ext cx="3138367" cy="20848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6BBDBB-6307-4B45-85F9-00121F583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715" y="4773168"/>
            <a:ext cx="3113434" cy="208483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73793D-7B77-4506-A9DA-DF076E3CDDF9}"/>
              </a:ext>
            </a:extLst>
          </p:cNvPr>
          <p:cNvSpPr/>
          <p:nvPr/>
        </p:nvSpPr>
        <p:spPr>
          <a:xfrm>
            <a:off x="890281" y="1819181"/>
            <a:ext cx="86584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300" dirty="0">
                <a:solidFill>
                  <a:srgbClr val="FFC000"/>
                </a:solidFill>
                <a:latin typeface="Corbel" panose="020B0503020204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HAMPTON ROADS </a:t>
            </a:r>
          </a:p>
          <a:p>
            <a:r>
              <a:rPr lang="en-US" sz="2000" b="1" spc="300" dirty="0">
                <a:solidFill>
                  <a:srgbClr val="FFC000"/>
                </a:solidFill>
                <a:latin typeface="Corbel" panose="020B0503020204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 NUMBERS: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0239F4-395F-4F3F-899E-51AB89A5A8A1}"/>
              </a:ext>
            </a:extLst>
          </p:cNvPr>
          <p:cNvSpPr txBox="1"/>
          <p:nvPr/>
        </p:nvSpPr>
        <p:spPr>
          <a:xfrm>
            <a:off x="1039742" y="188288"/>
            <a:ext cx="1126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HAMPTON ROADS REGION</a:t>
            </a:r>
            <a:endParaRPr lang="en-US" sz="4000" spc="300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9495" y="4773168"/>
            <a:ext cx="3251712" cy="20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7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rot="5400000">
            <a:off x="188052" y="147779"/>
            <a:ext cx="871453" cy="533005"/>
          </a:xfrm>
          <a:prstGeom prst="homePlate">
            <a:avLst>
              <a:gd name="adj" fmla="val 26543"/>
            </a:avLst>
          </a:prstGeom>
          <a:solidFill>
            <a:srgbClr val="002060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2092" y="3053376"/>
            <a:ext cx="4861933" cy="1401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Clr>
                <a:srgbClr val="EAB200"/>
              </a:buClr>
              <a:defRPr/>
            </a:pP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75+</a:t>
            </a:r>
            <a:r>
              <a:rPr lang="en-US" sz="2800" b="1" kern="0" baseline="30000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800" b="1" kern="0" dirty="0">
                <a:solidFill>
                  <a:srgbClr val="3F3F3F"/>
                </a:solidFill>
                <a:latin typeface="Corbel" panose="020B0503020204020204" pitchFamily="34" charset="0"/>
              </a:rPr>
              <a:t> </a:t>
            </a:r>
            <a:r>
              <a:rPr lang="en-US" sz="2400" kern="0" dirty="0">
                <a:solidFill>
                  <a:srgbClr val="3F3F3F"/>
                </a:solidFill>
                <a:latin typeface="Corbel" panose="020B0503020204020204" pitchFamily="34" charset="0"/>
              </a:rPr>
              <a:t>Federal Facilities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buClr>
                <a:srgbClr val="EAB200"/>
              </a:buClr>
              <a:defRPr/>
            </a:pPr>
            <a:r>
              <a:rPr lang="en-US" sz="2400" kern="0" dirty="0">
                <a:solidFill>
                  <a:srgbClr val="3F3F3F"/>
                </a:solidFill>
                <a:latin typeface="Corbel" panose="020B0503020204020204" pitchFamily="34" charset="0"/>
              </a:rPr>
              <a:t>and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buClr>
                <a:srgbClr val="EAB200"/>
              </a:buClr>
              <a:defRPr/>
            </a:pPr>
            <a:r>
              <a:rPr lang="en-US" sz="2400" kern="0" dirty="0">
                <a:solidFill>
                  <a:srgbClr val="3F3F3F"/>
                </a:solidFill>
                <a:latin typeface="Corbel" panose="020B0503020204020204" pitchFamily="34" charset="0"/>
              </a:rPr>
              <a:t>Defense Installations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212" y="1685654"/>
            <a:ext cx="6415294" cy="48114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59" y="4920074"/>
            <a:ext cx="2514600" cy="92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6212" y="6029518"/>
            <a:ext cx="1109648" cy="429239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EB53DEEB-690E-47EA-9736-C968ACAB28B1}"/>
              </a:ext>
            </a:extLst>
          </p:cNvPr>
          <p:cNvSpPr txBox="1">
            <a:spLocks/>
          </p:cNvSpPr>
          <p:nvPr/>
        </p:nvSpPr>
        <p:spPr>
          <a:xfrm>
            <a:off x="8610600" y="1869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729AE1-4995-49B8-851A-EAB3CD3BC527}"/>
              </a:ext>
            </a:extLst>
          </p:cNvPr>
          <p:cNvSpPr/>
          <p:nvPr/>
        </p:nvSpPr>
        <p:spPr>
          <a:xfrm>
            <a:off x="890281" y="1819181"/>
            <a:ext cx="44093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300" dirty="0">
                <a:solidFill>
                  <a:srgbClr val="FFC000"/>
                </a:solidFill>
                <a:latin typeface="Corbel" panose="020B0503020204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LARGEST CONCENTRATION OF MILITARY AND FEDERAL ASSETS IN THE NATION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097188-A9C1-43E4-929C-0515F5EF7952}"/>
              </a:ext>
            </a:extLst>
          </p:cNvPr>
          <p:cNvSpPr/>
          <p:nvPr/>
        </p:nvSpPr>
        <p:spPr>
          <a:xfrm>
            <a:off x="890281" y="913888"/>
            <a:ext cx="107106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A vibrant, Mid-Atlantic region which has flourished through national defense, international shipping, and the tourism industry. It is one of the most important regions in the world.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CED464-4124-4DEE-B129-F9D76D92E5C7}"/>
              </a:ext>
            </a:extLst>
          </p:cNvPr>
          <p:cNvSpPr txBox="1"/>
          <p:nvPr/>
        </p:nvSpPr>
        <p:spPr>
          <a:xfrm>
            <a:off x="1039742" y="188288"/>
            <a:ext cx="1126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HAMPTON ROADS REGION</a:t>
            </a:r>
            <a:endParaRPr lang="en-US" sz="4000" spc="300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6786" y="378762"/>
            <a:ext cx="47169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Transatlantic Fibers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www.yesvirginiabeach.com/Key-Industries/information-services/PublishingImages/Pages/Virginia-Beach-Cable-Map-with-four-cables.gif">
            <a:extLst>
              <a:ext uri="{FF2B5EF4-FFF2-40B4-BE49-F238E27FC236}">
                <a16:creationId xmlns:a16="http://schemas.microsoft.com/office/drawing/2014/main" id="{3D499042-6F5E-40D0-B457-9D966E693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0"/>
            <a:ext cx="11858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950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457FFB-7CF9-4213-9E76-D6222F777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25370"/>
            <a:ext cx="12192000" cy="44440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3981" y="1388617"/>
            <a:ext cx="10602645" cy="940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r>
              <a:rPr lang="en-US" sz="2400" kern="0" dirty="0">
                <a:solidFill>
                  <a:srgbClr val="3F3F3F"/>
                </a:solidFill>
                <a:latin typeface="Corbel" panose="020B0503020204020204" pitchFamily="34" charset="0"/>
              </a:rPr>
              <a:t>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endParaRPr lang="en-US" sz="2800" kern="0" dirty="0">
              <a:solidFill>
                <a:srgbClr val="3F3F3F"/>
              </a:solidFill>
              <a:latin typeface="Corbel" panose="020B05030202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9742" y="188288"/>
            <a:ext cx="1126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REGIONAL CONNECTIVITY RING OVERVIEW</a:t>
            </a:r>
            <a:endParaRPr lang="en-US" sz="4000" spc="300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 rot="5400000">
            <a:off x="188052" y="147779"/>
            <a:ext cx="871453" cy="533005"/>
          </a:xfrm>
          <a:prstGeom prst="homePlate">
            <a:avLst>
              <a:gd name="adj" fmla="val 26543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39515" y="5529431"/>
            <a:ext cx="11312967" cy="105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r>
              <a:rPr lang="en-US" sz="2000" kern="0" dirty="0">
                <a:latin typeface="Corbel" panose="020B0503020204020204" pitchFamily="34" charset="0"/>
              </a:rPr>
              <a:t>The </a:t>
            </a:r>
            <a:r>
              <a:rPr lang="en-US" sz="2000" b="1" kern="0" dirty="0">
                <a:solidFill>
                  <a:srgbClr val="6594C0"/>
                </a:solidFill>
                <a:latin typeface="Corbel" panose="020B0503020204020204" pitchFamily="34" charset="0"/>
              </a:rPr>
              <a:t>Regional Connectivity Ring </a:t>
            </a:r>
            <a:r>
              <a:rPr lang="en-US" sz="2000" kern="0" dirty="0">
                <a:latin typeface="Corbel" panose="020B0503020204020204" pitchFamily="34" charset="0"/>
              </a:rPr>
              <a:t>is a </a:t>
            </a:r>
            <a:r>
              <a:rPr lang="en-US" sz="2000" b="1" kern="0" dirty="0">
                <a:latin typeface="Corbel" panose="020B0503020204020204" pitchFamily="34" charset="0"/>
              </a:rPr>
              <a:t>103.11 mile </a:t>
            </a:r>
            <a:r>
              <a:rPr lang="en-US" sz="2000" kern="0" dirty="0">
                <a:latin typeface="Corbel" panose="020B0503020204020204" pitchFamily="34" charset="0"/>
              </a:rPr>
              <a:t>dark fiber, open access ring, which will serve as the foundation for smart region development and digitally-empowered communities.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r>
              <a:rPr lang="en-US" sz="2000" kern="0" dirty="0">
                <a:latin typeface="Corbel" panose="020B0503020204020204" pitchFamily="34" charset="0"/>
              </a:rPr>
              <a:t>5 Southside cities collaborated together and funded the 30% design for the </a:t>
            </a:r>
            <a:r>
              <a:rPr lang="en-US" sz="2000" b="1" kern="0" dirty="0">
                <a:solidFill>
                  <a:srgbClr val="6594C0"/>
                </a:solidFill>
                <a:latin typeface="Corbel" panose="020B0503020204020204" pitchFamily="34" charset="0"/>
              </a:rPr>
              <a:t>Regional Connectivity Ring.</a:t>
            </a:r>
            <a:endParaRPr lang="en-US" sz="2000" kern="0" dirty="0">
              <a:latin typeface="Corbel" panose="020B0503020204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6E4C4B15-9284-4C1C-871A-E20572E0F695}"/>
              </a:ext>
            </a:extLst>
          </p:cNvPr>
          <p:cNvSpPr/>
          <p:nvPr/>
        </p:nvSpPr>
        <p:spPr>
          <a:xfrm>
            <a:off x="2523458" y="2389435"/>
            <a:ext cx="7145079" cy="1835477"/>
          </a:xfrm>
          <a:prstGeom prst="round2DiagRect">
            <a:avLst/>
          </a:prstGeom>
          <a:solidFill>
            <a:srgbClr val="0070C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Middle-Mile:</a:t>
            </a:r>
          </a:p>
          <a:p>
            <a:pPr algn="ctr"/>
            <a:r>
              <a:rPr lang="en-US" sz="4800" i="1" dirty="0"/>
              <a:t>To Enable, Not Compete</a:t>
            </a:r>
          </a:p>
        </p:txBody>
      </p:sp>
    </p:spTree>
    <p:extLst>
      <p:ext uri="{BB962C8B-B14F-4D97-AF65-F5344CB8AC3E}">
        <p14:creationId xmlns:p14="http://schemas.microsoft.com/office/powerpoint/2010/main" val="176814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F81B23-59BC-430B-802C-B7B8E79C0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077" y="974827"/>
            <a:ext cx="7521941" cy="58054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3981" y="1388617"/>
            <a:ext cx="10602645" cy="940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r>
              <a:rPr lang="en-US" sz="2400" kern="0" dirty="0">
                <a:solidFill>
                  <a:srgbClr val="3F3F3F"/>
                </a:solidFill>
                <a:latin typeface="Corbel" panose="020B0503020204020204" pitchFamily="34" charset="0"/>
              </a:rPr>
              <a:t>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endParaRPr lang="en-US" sz="2800" kern="0" dirty="0">
              <a:solidFill>
                <a:srgbClr val="3F3F3F"/>
              </a:solidFill>
              <a:latin typeface="Corbel" panose="020B05030202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9742" y="188288"/>
            <a:ext cx="1126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REGIONAL NETWORK EXPANSION PLAN</a:t>
            </a:r>
            <a:endParaRPr lang="en-US" sz="4000" spc="300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 rot="5400000">
            <a:off x="188052" y="147779"/>
            <a:ext cx="871453" cy="533005"/>
          </a:xfrm>
          <a:prstGeom prst="homePlate">
            <a:avLst>
              <a:gd name="adj" fmla="val 26543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34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351220A-5AC7-4E6A-A86A-C28B8A9DD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077" y="974827"/>
            <a:ext cx="7513845" cy="580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83981" y="1388617"/>
            <a:ext cx="10602645" cy="940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r>
              <a:rPr lang="en-US" sz="2400" kern="0" dirty="0">
                <a:solidFill>
                  <a:srgbClr val="3F3F3F"/>
                </a:solidFill>
                <a:latin typeface="Corbel" panose="020B0503020204020204" pitchFamily="34" charset="0"/>
              </a:rPr>
              <a:t>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endParaRPr lang="en-US" sz="2800" kern="0" dirty="0">
              <a:solidFill>
                <a:srgbClr val="3F3F3F"/>
              </a:solidFill>
              <a:latin typeface="Corbel" panose="020B05030202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9742" y="188288"/>
            <a:ext cx="1126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REGIONAL NETWORK EXPANSION PLAN</a:t>
            </a:r>
            <a:endParaRPr lang="en-US" sz="4000" spc="300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 rot="5400000">
            <a:off x="188052" y="147779"/>
            <a:ext cx="871453" cy="533005"/>
          </a:xfrm>
          <a:prstGeom prst="homePlate">
            <a:avLst>
              <a:gd name="adj" fmla="val 26543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23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965DD27-8A6F-4FDE-98B5-1E684D275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077" y="974827"/>
            <a:ext cx="7513845" cy="580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83981" y="1388617"/>
            <a:ext cx="10602645" cy="940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r>
              <a:rPr lang="en-US" sz="2400" kern="0" dirty="0">
                <a:solidFill>
                  <a:srgbClr val="3F3F3F"/>
                </a:solidFill>
                <a:latin typeface="Corbel" panose="020B0503020204020204" pitchFamily="34" charset="0"/>
              </a:rPr>
              <a:t>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endParaRPr lang="en-US" sz="2800" kern="0" dirty="0">
              <a:solidFill>
                <a:srgbClr val="3F3F3F"/>
              </a:solidFill>
              <a:latin typeface="Corbel" panose="020B05030202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9742" y="188288"/>
            <a:ext cx="1126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REGIONAL NETWORK EXPANSION PLAN</a:t>
            </a:r>
            <a:endParaRPr lang="en-US" sz="4000" spc="300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 rot="5400000">
            <a:off x="188052" y="147779"/>
            <a:ext cx="871453" cy="533005"/>
          </a:xfrm>
          <a:prstGeom prst="homePlate">
            <a:avLst>
              <a:gd name="adj" fmla="val 26543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5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7C9C798-2AE3-48C3-9764-112BA124B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077" y="974827"/>
            <a:ext cx="7513845" cy="579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83981" y="1388617"/>
            <a:ext cx="10602645" cy="940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r>
              <a:rPr lang="en-US" sz="2400" kern="0" dirty="0">
                <a:solidFill>
                  <a:srgbClr val="3F3F3F"/>
                </a:solidFill>
                <a:latin typeface="Corbel" panose="020B0503020204020204" pitchFamily="34" charset="0"/>
              </a:rPr>
              <a:t>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</a:pPr>
            <a:endParaRPr lang="en-US" sz="2800" kern="0" dirty="0">
              <a:solidFill>
                <a:srgbClr val="3F3F3F"/>
              </a:solidFill>
              <a:latin typeface="Corbel" panose="020B05030202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9742" y="188288"/>
            <a:ext cx="1126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REGIONAL NETWORK EXPANSION PLAN</a:t>
            </a:r>
            <a:endParaRPr lang="en-US" sz="4000" spc="300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 rot="5400000">
            <a:off x="188052" y="147779"/>
            <a:ext cx="871453" cy="533005"/>
          </a:xfrm>
          <a:prstGeom prst="homePlate">
            <a:avLst>
              <a:gd name="adj" fmla="val 26543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15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6D9D327-37FE-420B-8E75-AEE81496B169}">
  <we:reference id="wa104381063" version="1.0.0.0" store="en-US" storeType="OMEX"/>
  <we:alternateReferences>
    <we:reference id="WA104381063" version="1.0.0.0" store="WA1043810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F420CFC25342468B625C868F00C447" ma:contentTypeVersion="12" ma:contentTypeDescription="Create a new document." ma:contentTypeScope="" ma:versionID="d8b926ad194a2108c686c1b82abde0c1">
  <xsd:schema xmlns:xsd="http://www.w3.org/2001/XMLSchema" xmlns:xs="http://www.w3.org/2001/XMLSchema" xmlns:p="http://schemas.microsoft.com/office/2006/metadata/properties" xmlns:ns2="c3461887-45b7-46c4-948b-7a5b0ac7d0a9" xmlns:ns3="4e6c2383-b53d-41b7-9776-0e32d66c77e2" targetNamespace="http://schemas.microsoft.com/office/2006/metadata/properties" ma:root="true" ma:fieldsID="9ccf4fdd61183f9e1199f1bf68cdb261" ns2:_="" ns3:_="">
    <xsd:import namespace="c3461887-45b7-46c4-948b-7a5b0ac7d0a9"/>
    <xsd:import namespace="4e6c2383-b53d-41b7-9776-0e32d66c77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61887-45b7-46c4-948b-7a5b0ac7d0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6c2383-b53d-41b7-9776-0e32d66c7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F29670-5624-4F22-B680-0D38EAB0F1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461887-45b7-46c4-948b-7a5b0ac7d0a9"/>
    <ds:schemaRef ds:uri="4e6c2383-b53d-41b7-9776-0e32d66c77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77098C-D440-4608-AC71-5928B01B99F2}">
  <ds:schemaRefs>
    <ds:schemaRef ds:uri="http://purl.org/dc/elements/1.1/"/>
    <ds:schemaRef ds:uri="4e6c2383-b53d-41b7-9776-0e32d66c77e2"/>
    <ds:schemaRef ds:uri="http://schemas.microsoft.com/office/infopath/2007/PartnerControls"/>
    <ds:schemaRef ds:uri="c3461887-45b7-46c4-948b-7a5b0ac7d0a9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4527D04-1A1A-4537-9F63-DCCEE83FD5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1498</Words>
  <Application>Microsoft Office PowerPoint</Application>
  <PresentationFormat>Widescreen</PresentationFormat>
  <Paragraphs>207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Corbel</vt:lpstr>
      <vt:lpstr>Tw Cen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 B</dc:creator>
  <cp:lastModifiedBy>Areson, Janet</cp:lastModifiedBy>
  <cp:revision>99</cp:revision>
  <cp:lastPrinted>2019-05-13T15:36:45Z</cp:lastPrinted>
  <dcterms:created xsi:type="dcterms:W3CDTF">2018-10-10T15:04:18Z</dcterms:created>
  <dcterms:modified xsi:type="dcterms:W3CDTF">2019-07-19T15:54:47Z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0x010100A1F420CFC25342468B625C868F00C447</vt:lpwstr>
  </property>
</Properties>
</file>