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8" r:id="rId4"/>
    <p:sldId id="290" r:id="rId5"/>
    <p:sldId id="286" r:id="rId6"/>
    <p:sldId id="291" r:id="rId7"/>
    <p:sldId id="287" r:id="rId8"/>
    <p:sldId id="289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lie Cammarasana" initials="HC" lastIdx="1" clrIdx="0">
    <p:extLst>
      <p:ext uri="{19B8F6BF-5375-455C-9EA6-DF929625EA0E}">
        <p15:presenceInfo xmlns:p15="http://schemas.microsoft.com/office/powerpoint/2012/main" userId="S::hcammarasana@vmlins.org::0b6cd855-f72c-4974-aced-da12b2bb02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2" autoAdjust="0"/>
    <p:restoredTop sz="85996"/>
  </p:normalViewPr>
  <p:slideViewPr>
    <p:cSldViewPr>
      <p:cViewPr varScale="1">
        <p:scale>
          <a:sx n="100" d="100"/>
          <a:sy n="100" d="100"/>
        </p:scale>
        <p:origin x="132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5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2955788D-7940-6946-AF91-1E6058072EF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D97E951C-D7CA-6B4E-8A5F-DA549490F7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59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DDF1CB00-907D-C34A-A0ED-11C745BB6FF7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8D796006-0418-BA44-80C6-D7EF083E64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059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96006-0418-BA44-80C6-D7EF083E64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5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Limited joint liability – 2x annual contribution for any fund year</a:t>
            </a:r>
          </a:p>
          <a:p>
            <a:r>
              <a:rPr lang="en-US" dirty="0"/>
              <a:t>Joint and several liability – last man standing</a:t>
            </a:r>
          </a:p>
          <a:p>
            <a:r>
              <a:rPr lang="en-US" dirty="0"/>
              <a:t>Tangible vs intangible</a:t>
            </a:r>
            <a:r>
              <a:rPr lang="en-US" baseline="0" dirty="0"/>
              <a:t>. Tangible = services and resources. Intangible = provide a promise. Pay contributions, sometimes for many years, in expectation that we will fulfill the promise in the event of a loss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96006-0418-BA44-80C6-D7EF083E64C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29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Annual premium is a fraction of total cost of risk management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96006-0418-BA44-80C6-D7EF083E64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04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Strategic decision making</a:t>
            </a:r>
            <a:r>
              <a:rPr lang="en-US" baseline="0" dirty="0"/>
              <a:t> – address threats and optimize opportunities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96006-0418-BA44-80C6-D7EF083E64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30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6BA6D-A064-4148-B9E2-BA51D49DA2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4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VMLIP Marketing Plan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2EEC104-AD93-4C0B-B9EC-6B8BD84CAFB9}" type="datetime1">
              <a:rPr lang="en-US" smtClean="0"/>
              <a:t>1/7/2019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0719FC-123B-4EC9-8450-01894A054EE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pt_ima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9436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54C7-B74D-43D2-94EA-EC2DD928720A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19FC-123B-4EC9-8450-01894A05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BA487DE-B089-4F27-A20A-5F6B6FCF127C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D0719FC-123B-4EC9-8450-01894A05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627C-DD82-44FA-85A5-2FB3D994B988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0719FC-123B-4EC9-8450-01894A054E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buClr>
                <a:schemeClr val="accent3"/>
              </a:buClr>
              <a:buSzPct val="100000"/>
              <a:buFont typeface="Wingdings" pitchFamily="2" charset="2"/>
              <a:buChar char="§"/>
              <a:defRPr sz="2400">
                <a:latin typeface="+mj-lt"/>
              </a:defRPr>
            </a:lvl1pPr>
            <a:lvl2pPr>
              <a:buClr>
                <a:schemeClr val="accent1"/>
              </a:buClr>
              <a:buFont typeface="Wingdings" pitchFamily="2" charset="2"/>
              <a:buChar char="v"/>
              <a:defRPr sz="1800">
                <a:latin typeface="+mn-lt"/>
              </a:defRPr>
            </a:lvl2pPr>
            <a:lvl3pPr>
              <a:buClr>
                <a:srgbClr val="356686"/>
              </a:buClr>
              <a:buFont typeface="Wingdings" pitchFamily="2" charset="2"/>
              <a:buChar char="Ø"/>
              <a:defRPr sz="1600">
                <a:latin typeface="+mn-lt"/>
              </a:defRPr>
            </a:lvl3pPr>
            <a:lvl4pPr>
              <a:buClr>
                <a:srgbClr val="215088"/>
              </a:buClr>
              <a:buFont typeface="Arial" pitchFamily="34" charset="0"/>
              <a:buChar char="•"/>
              <a:defRPr sz="1600">
                <a:latin typeface="+mn-lt"/>
              </a:defRPr>
            </a:lvl4pPr>
            <a:lvl5pPr>
              <a:defRPr lang="en-US" sz="1400" dirty="0">
                <a:latin typeface="+mn-lt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7" name="Picture 6" descr="VML_Mar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1752" y="346295"/>
            <a:ext cx="841248" cy="755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  <a:latin typeface="+mn-lt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>
            <a:normAutofit/>
          </a:bodyPr>
          <a:lstStyle>
            <a:lvl1pPr algn="l">
              <a:buNone/>
              <a:defRPr sz="2000" b="1" cap="none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03D4-252B-4E99-8AC6-09E5CBAFE45B}" type="datetime1">
              <a:rPr lang="en-US" smtClean="0"/>
              <a:t>1/7/2019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D0719FC-123B-4EC9-8450-01894A054E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/>
              <a:t>Public Officials' Liability</a:t>
            </a:r>
            <a:endParaRPr lang="en-US" dirty="0"/>
          </a:p>
        </p:txBody>
      </p:sp>
      <p:pic>
        <p:nvPicPr>
          <p:cNvPr id="10" name="Picture 9" descr="VML_Mar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1752" y="346295"/>
            <a:ext cx="841248" cy="75521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 eaLnBrk="1" latinLnBrk="0" hangingPunct="1">
              <a:defRPr sz="2400"/>
            </a:lvl1pPr>
            <a:lvl2pPr eaLnBrk="1" latinLnBrk="0" hangingPunct="1">
              <a:defRPr sz="1800"/>
            </a:lvl2pPr>
            <a:lvl3pPr eaLnBrk="1" latinLnBrk="0" hangingPunct="1">
              <a:defRPr sz="1600"/>
            </a:lvl3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5AE26D-47B2-49BD-B9D1-6D39483080FE}" type="datetime1">
              <a:rPr lang="en-US" smtClean="0"/>
              <a:t>1/7/2019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0719FC-123B-4EC9-8450-01894A054E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Public Officials' Liability</a:t>
            </a:r>
            <a:endParaRPr lang="en-US" dirty="0"/>
          </a:p>
        </p:txBody>
      </p:sp>
      <p:pic>
        <p:nvPicPr>
          <p:cNvPr id="13" name="Picture 12" descr="VML_Mar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1752" y="346295"/>
            <a:ext cx="841248" cy="7552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A468D4-5B73-428B-8E36-4769A141B5D8}" type="datetime1">
              <a:rPr lang="en-US" smtClean="0"/>
              <a:t>1/7/2019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0719FC-123B-4EC9-8450-01894A054E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pic>
        <p:nvPicPr>
          <p:cNvPr id="17" name="Picture 16" descr="VML_Mar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1752" y="346295"/>
            <a:ext cx="841248" cy="7552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BBFA-7195-4322-9A66-453DC3B6327E}" type="datetime1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0719FC-123B-4EC9-8450-01894A054EE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VML_Mar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1752" y="346295"/>
            <a:ext cx="841248" cy="7552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EB90-3A32-430D-82F9-0EFEC87CA1AB}" type="datetime1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0719FC-123B-4EC9-8450-01894A05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>
            <a:normAutofit/>
          </a:bodyPr>
          <a:lstStyle>
            <a:lvl1pPr algn="l">
              <a:buNone/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6F75-D10B-46E6-8D22-89B055DC7690}" type="datetime1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0719FC-123B-4EC9-8450-01894A054E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chemeClr val="tx2"/>
          </a:soli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>
            <a:lvl1pPr>
              <a:buClr>
                <a:schemeClr val="accent3"/>
              </a:buClr>
              <a:buSzPct val="100000"/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v"/>
              <a:defRPr/>
            </a:lvl2pPr>
            <a:lvl3pPr>
              <a:buFont typeface="Wingdings" pitchFamily="2" charset="2"/>
              <a:buChar char="Ø"/>
              <a:defRPr/>
            </a:lvl3pPr>
            <a:lvl4pPr>
              <a:buClr>
                <a:schemeClr val="accent2"/>
              </a:buClr>
              <a:defRPr/>
            </a:lvl4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8" name="Picture 7" descr="VML_Mar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1752" y="346295"/>
            <a:ext cx="841248" cy="7552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5410200"/>
            <a:ext cx="1447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latin typeface="+mn-lt"/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>
            <a:normAutofit/>
          </a:bodyPr>
          <a:lstStyle>
            <a:lvl1pPr algn="l">
              <a:buNone/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01A73DE-BCA0-4028-9E08-48A3A79B6375}" type="datetime1">
              <a:rPr lang="en-US" smtClean="0"/>
              <a:t>1/7/2019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D0719FC-123B-4EC9-8450-01894A054E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>
            <a:lvl1pPr>
              <a:defRPr sz="1100"/>
            </a:lvl1pPr>
          </a:lstStyle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5" name="Picture 14" descr="VML_Mar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5562600"/>
            <a:ext cx="1273216" cy="1143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4E6808-F826-47F6-BABA-19F2ED2D7342}" type="datetime1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0719FC-123B-4EC9-8450-01894A05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3"/>
        </a:buClr>
        <a:buSzPct val="100000"/>
        <a:buFont typeface="Wingdings" pitchFamily="2" charset="2"/>
        <a:buChar char="§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" pitchFamily="2" charset="2"/>
        <a:buChar char="v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itchFamily="2" charset="2"/>
        <a:buChar char="Ø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</a:t>
            </a:r>
            <a:r>
              <a:rPr lang="en-US" dirty="0"/>
              <a:t>Officials’ Liability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81DC-226B-4775-B243-8696568656B9}" type="datetime1">
              <a:rPr lang="en-US" smtClean="0"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19FC-123B-4EC9-8450-01894A054E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Pooling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A36A-0178-4BB3-8A75-947FE9E0C826}" type="datetime1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D0719FC-123B-4EC9-8450-01894A054EE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Code of Virginia: 15.2 Chapter 27 </a:t>
            </a:r>
            <a:r>
              <a:rPr lang="en-US" dirty="0"/>
              <a:t>- Local Government Group Self-Insurance Pools</a:t>
            </a:r>
          </a:p>
          <a:p>
            <a:pPr lvl="1"/>
            <a:r>
              <a:rPr lang="en-US" dirty="0"/>
              <a:t>Tangible vs intangible</a:t>
            </a:r>
          </a:p>
          <a:p>
            <a:pPr lvl="1"/>
            <a:r>
              <a:rPr lang="en-US" dirty="0"/>
              <a:t>Pool members jointly liable (joint &amp; several for WC)</a:t>
            </a:r>
          </a:p>
          <a:p>
            <a:pPr lvl="1"/>
            <a:r>
              <a:rPr lang="en-US" dirty="0"/>
              <a:t>Risk Financing Goals – pay for losses, manage the cost of risk, manage cash flow variability, maintain appropriate level of liquidity and comply with legal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2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Focused Differentiation Strategy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Coverage, services and resources to reduce member’s total cost of risk.</a:t>
            </a:r>
          </a:p>
          <a:p>
            <a:r>
              <a:rPr lang="en-US" dirty="0"/>
              <a:t>Value added consulting:</a:t>
            </a:r>
          </a:p>
          <a:p>
            <a:pPr lvl="1"/>
            <a:r>
              <a:rPr lang="en-US" dirty="0"/>
              <a:t>Public safety </a:t>
            </a:r>
          </a:p>
          <a:p>
            <a:pPr lvl="1"/>
            <a:r>
              <a:rPr lang="en-US" dirty="0"/>
              <a:t>Human resources</a:t>
            </a:r>
          </a:p>
          <a:p>
            <a:pPr lvl="1"/>
            <a:r>
              <a:rPr lang="en-US" dirty="0"/>
              <a:t>Safety</a:t>
            </a:r>
          </a:p>
          <a:p>
            <a:pPr lvl="1"/>
            <a:r>
              <a:rPr lang="en-US" dirty="0"/>
              <a:t>Communications</a:t>
            </a:r>
          </a:p>
          <a:p>
            <a:pPr lvl="1"/>
            <a:r>
              <a:rPr lang="en-US" dirty="0"/>
              <a:t>Local government </a:t>
            </a:r>
          </a:p>
          <a:p>
            <a:pPr lvl="1"/>
            <a:r>
              <a:rPr lang="en-US" dirty="0"/>
              <a:t>Workers’ compensation</a:t>
            </a:r>
          </a:p>
          <a:p>
            <a:pPr lvl="1"/>
            <a:r>
              <a:rPr lang="en-US" dirty="0"/>
              <a:t>Risk management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9382A15F-13DB-DD46-ABBF-4FD98A61736E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3" r="9721"/>
          <a:stretch/>
        </p:blipFill>
        <p:spPr>
          <a:xfrm>
            <a:off x="4845050" y="1589567"/>
            <a:ext cx="3886200" cy="4572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A058821-0881-4F67-B352-26CA44FA2CC5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D0719FC-123B-4EC9-8450-01894A054EE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Public Officials' 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4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VML Insurance Programs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40A5-EB59-4E35-BA4B-43F1A47A9FA4}" type="datetime1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D0719FC-123B-4EC9-8450-01894A054EE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775" y="1621884"/>
            <a:ext cx="8153400" cy="445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22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Government Liability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9B5F-3ED9-47FA-A330-B6C43868C743}" type="datetime1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D0719FC-123B-4EC9-8450-01894A054EE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Named member includes members of the first named member’s governing board</a:t>
            </a:r>
          </a:p>
          <a:p>
            <a:r>
              <a:rPr lang="en-US" dirty="0"/>
              <a:t>Injunctive relief</a:t>
            </a:r>
          </a:p>
          <a:p>
            <a:r>
              <a:rPr lang="en-US" dirty="0"/>
              <a:t>Land use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18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in Risk Management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627C-DD82-44FA-85A5-2FB3D994B988}" type="datetime1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D0719FC-123B-4EC9-8450-01894A054EE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Influence how the organized is governed: </a:t>
            </a:r>
          </a:p>
          <a:p>
            <a:pPr lvl="1"/>
            <a:r>
              <a:rPr lang="en-US" dirty="0"/>
              <a:t>Strategic decision making</a:t>
            </a:r>
          </a:p>
          <a:p>
            <a:r>
              <a:rPr lang="en-US" dirty="0"/>
              <a:t>Ultimate responsibility for ensuring legal and regulatory requirements met related to risk:</a:t>
            </a:r>
          </a:p>
          <a:p>
            <a:pPr lvl="1"/>
            <a:r>
              <a:rPr lang="en-US" dirty="0"/>
              <a:t>Environmental, workplace safety, and other compulsory insurance requirements</a:t>
            </a:r>
          </a:p>
          <a:p>
            <a:r>
              <a:rPr lang="en-US" dirty="0"/>
              <a:t>Identify and address key risks:</a:t>
            </a:r>
          </a:p>
          <a:p>
            <a:pPr lvl="1"/>
            <a:r>
              <a:rPr lang="en-US" dirty="0"/>
              <a:t>Top down or bottom up approach</a:t>
            </a:r>
          </a:p>
          <a:p>
            <a:r>
              <a:rPr lang="en-US" dirty="0"/>
              <a:t>Balance the benefits and cost of strategic decisions and oversee implementation of policy</a:t>
            </a:r>
          </a:p>
        </p:txBody>
      </p:sp>
    </p:spTree>
    <p:extLst>
      <p:ext uri="{BB962C8B-B14F-4D97-AF65-F5344CB8AC3E}">
        <p14:creationId xmlns:p14="http://schemas.microsoft.com/office/powerpoint/2010/main" val="353859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5C9C-6AF4-4505-A8D8-F2E80AE02248}" type="datetime1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D0719FC-123B-4EC9-8450-01894A054EE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Authorized and supervised</a:t>
            </a:r>
          </a:p>
          <a:p>
            <a:pPr lvl="1"/>
            <a:r>
              <a:rPr lang="en-US" dirty="0"/>
              <a:t>Liability</a:t>
            </a:r>
          </a:p>
          <a:p>
            <a:pPr lvl="1"/>
            <a:r>
              <a:rPr lang="en-US" dirty="0"/>
              <a:t>Medical payments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54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4943-EFDC-4A39-9173-60D5B927F1C0}" type="datetime1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Officials' Liability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D0719FC-123B-4EC9-8450-01894A054EE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training can VML Insurance Programs provide which will benefit your management and supervisory staff the most?</a:t>
            </a:r>
          </a:p>
        </p:txBody>
      </p:sp>
    </p:spTree>
    <p:extLst>
      <p:ext uri="{BB962C8B-B14F-4D97-AF65-F5344CB8AC3E}">
        <p14:creationId xmlns:p14="http://schemas.microsoft.com/office/powerpoint/2010/main" val="945683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FD0719FC-123B-4EC9-8450-01894A054EE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1" name="Picture Placeholder 10" descr="E010785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4815" b="4815"/>
          <a:stretch>
            <a:fillRect/>
          </a:stretch>
        </p:blipFill>
        <p:spPr/>
      </p:pic>
      <p:sp>
        <p:nvSpPr>
          <p:cNvPr id="6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52B14C-EB81-4F6E-BF06-F92093EDFB86}" type="datetime1">
              <a:rPr lang="en-US" smtClean="0"/>
              <a:t>1/7/2019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Public Officials' 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98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MLIP 2014-15-Marketing_EditedbyHollie">
  <a:themeElements>
    <a:clrScheme name="Custom 20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739388"/>
      </a:accent1>
      <a:accent2>
        <a:srgbClr val="215088"/>
      </a:accent2>
      <a:accent3>
        <a:srgbClr val="C2B600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VMLIP 2014-15-Marketing_EditedbyHollie</Template>
  <TotalTime>5665</TotalTime>
  <Words>341</Words>
  <Application>Microsoft Office PowerPoint</Application>
  <PresentationFormat>On-screen Show (4:3)</PresentationFormat>
  <Paragraphs>74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Lucida Sans Unicode</vt:lpstr>
      <vt:lpstr>Wingdings</vt:lpstr>
      <vt:lpstr>VMLIP 2014-15-Marketing_EditedbyHollie</vt:lpstr>
      <vt:lpstr>PowerPoint Presentation</vt:lpstr>
      <vt:lpstr>Pooling</vt:lpstr>
      <vt:lpstr>Focused Differentiation Strategy</vt:lpstr>
      <vt:lpstr>VML Insurance Programs</vt:lpstr>
      <vt:lpstr>Local Government Liability</vt:lpstr>
      <vt:lpstr>Role in Risk Management</vt:lpstr>
      <vt:lpstr>Volunteers</vt:lpstr>
      <vt:lpstr>Question</vt:lpstr>
      <vt:lpstr>Questions?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Cole</dc:creator>
  <cp:lastModifiedBy>Marcus Hensel</cp:lastModifiedBy>
  <cp:revision>348</cp:revision>
  <cp:lastPrinted>2017-12-12T13:15:08Z</cp:lastPrinted>
  <dcterms:created xsi:type="dcterms:W3CDTF">2014-09-07T13:59:47Z</dcterms:created>
  <dcterms:modified xsi:type="dcterms:W3CDTF">2019-01-07T12:38:20Z</dcterms:modified>
</cp:coreProperties>
</file>