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0"/>
  </p:notesMasterIdLst>
  <p:handoutMasterIdLst>
    <p:handoutMasterId r:id="rId21"/>
  </p:handoutMasterIdLst>
  <p:sldIdLst>
    <p:sldId id="885" r:id="rId6"/>
    <p:sldId id="965" r:id="rId7"/>
    <p:sldId id="966" r:id="rId8"/>
    <p:sldId id="977" r:id="rId9"/>
    <p:sldId id="978" r:id="rId10"/>
    <p:sldId id="982" r:id="rId11"/>
    <p:sldId id="981" r:id="rId12"/>
    <p:sldId id="975" r:id="rId13"/>
    <p:sldId id="983" r:id="rId14"/>
    <p:sldId id="986" r:id="rId15"/>
    <p:sldId id="987" r:id="rId16"/>
    <p:sldId id="985" r:id="rId17"/>
    <p:sldId id="979" r:id="rId18"/>
    <p:sldId id="976" r:id="rId19"/>
  </p:sldIdLst>
  <p:sldSz cx="9144000" cy="6858000" type="screen4x3"/>
  <p:notesSz cx="6881813" cy="92964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rcherm"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A92"/>
    <a:srgbClr val="102B96"/>
    <a:srgbClr val="333399"/>
    <a:srgbClr val="66AE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38" autoAdjust="0"/>
    <p:restoredTop sz="89312" autoAdjust="0"/>
  </p:normalViewPr>
  <p:slideViewPr>
    <p:cSldViewPr>
      <p:cViewPr varScale="1">
        <p:scale>
          <a:sx n="88" d="100"/>
          <a:sy n="88" d="100"/>
        </p:scale>
        <p:origin x="74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1" d="100"/>
          <a:sy n="61" d="100"/>
        </p:scale>
        <p:origin x="-2466" y="-7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3" y="0"/>
            <a:ext cx="2982742"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a:defRPr sz="1200"/>
            </a:lvl1pPr>
          </a:lstStyle>
          <a:p>
            <a:endParaRPr lang="en-US" dirty="0"/>
          </a:p>
        </p:txBody>
      </p:sp>
      <p:sp>
        <p:nvSpPr>
          <p:cNvPr id="14339" name="Rectangle 3"/>
          <p:cNvSpPr>
            <a:spLocks noGrp="1" noChangeArrowheads="1"/>
          </p:cNvSpPr>
          <p:nvPr>
            <p:ph type="dt" sz="quarter" idx="1"/>
          </p:nvPr>
        </p:nvSpPr>
        <p:spPr bwMode="auto">
          <a:xfrm>
            <a:off x="3899073" y="0"/>
            <a:ext cx="2982742"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a:defRPr sz="1200"/>
            </a:lvl1pPr>
          </a:lstStyle>
          <a:p>
            <a:endParaRPr lang="en-US" dirty="0"/>
          </a:p>
        </p:txBody>
      </p:sp>
      <p:sp>
        <p:nvSpPr>
          <p:cNvPr id="14340" name="Rectangle 4"/>
          <p:cNvSpPr>
            <a:spLocks noGrp="1" noChangeArrowheads="1"/>
          </p:cNvSpPr>
          <p:nvPr>
            <p:ph type="ftr" sz="quarter" idx="2"/>
          </p:nvPr>
        </p:nvSpPr>
        <p:spPr bwMode="auto">
          <a:xfrm>
            <a:off x="3" y="8831266"/>
            <a:ext cx="2982742" cy="46513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a:defRPr sz="1200"/>
            </a:lvl1pPr>
          </a:lstStyle>
          <a:p>
            <a:endParaRPr lang="en-US" dirty="0"/>
          </a:p>
        </p:txBody>
      </p:sp>
      <p:sp>
        <p:nvSpPr>
          <p:cNvPr id="14341" name="Rectangle 5"/>
          <p:cNvSpPr>
            <a:spLocks noGrp="1" noChangeArrowheads="1"/>
          </p:cNvSpPr>
          <p:nvPr>
            <p:ph type="sldNum" sz="quarter" idx="3"/>
          </p:nvPr>
        </p:nvSpPr>
        <p:spPr bwMode="auto">
          <a:xfrm>
            <a:off x="3899073" y="8831266"/>
            <a:ext cx="2982742" cy="46513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defRPr sz="1200"/>
            </a:lvl1pPr>
          </a:lstStyle>
          <a:p>
            <a:fld id="{55C9033A-B66E-4403-A638-4F91E7FF1234}" type="slidenum">
              <a:rPr lang="en-US"/>
              <a:pPr/>
              <a:t>‹#›</a:t>
            </a:fld>
            <a:endParaRPr lang="en-US" dirty="0"/>
          </a:p>
        </p:txBody>
      </p:sp>
    </p:spTree>
    <p:extLst>
      <p:ext uri="{BB962C8B-B14F-4D97-AF65-F5344CB8AC3E}">
        <p14:creationId xmlns:p14="http://schemas.microsoft.com/office/powerpoint/2010/main" val="947465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3" y="0"/>
            <a:ext cx="2982742"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a:defRPr sz="1200"/>
            </a:lvl1pPr>
          </a:lstStyle>
          <a:p>
            <a:endParaRPr lang="en-US" dirty="0"/>
          </a:p>
        </p:txBody>
      </p:sp>
      <p:sp>
        <p:nvSpPr>
          <p:cNvPr id="16387" name="Rectangle 3"/>
          <p:cNvSpPr>
            <a:spLocks noGrp="1" noChangeArrowheads="1"/>
          </p:cNvSpPr>
          <p:nvPr>
            <p:ph type="dt" idx="1"/>
          </p:nvPr>
        </p:nvSpPr>
        <p:spPr bwMode="auto">
          <a:xfrm>
            <a:off x="3899073" y="0"/>
            <a:ext cx="2982742"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a:defRPr sz="1200"/>
            </a:lvl1pPr>
          </a:lstStyle>
          <a:p>
            <a:endParaRPr lang="en-US" dirty="0"/>
          </a:p>
        </p:txBody>
      </p:sp>
      <p:sp>
        <p:nvSpPr>
          <p:cNvPr id="16388" name="Rectangle 4"/>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a:effectLst/>
        </p:spPr>
      </p:sp>
      <p:sp>
        <p:nvSpPr>
          <p:cNvPr id="16389" name="Rectangle 5"/>
          <p:cNvSpPr>
            <a:spLocks noGrp="1" noChangeArrowheads="1"/>
          </p:cNvSpPr>
          <p:nvPr>
            <p:ph type="body" sz="quarter" idx="3"/>
          </p:nvPr>
        </p:nvSpPr>
        <p:spPr bwMode="auto">
          <a:xfrm>
            <a:off x="917889" y="4416428"/>
            <a:ext cx="5046040" cy="4183063"/>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90" name="Rectangle 6"/>
          <p:cNvSpPr>
            <a:spLocks noGrp="1" noChangeArrowheads="1"/>
          </p:cNvSpPr>
          <p:nvPr>
            <p:ph type="ftr" sz="quarter" idx="4"/>
          </p:nvPr>
        </p:nvSpPr>
        <p:spPr bwMode="auto">
          <a:xfrm>
            <a:off x="3" y="8831266"/>
            <a:ext cx="2982742" cy="46513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a:defRPr sz="1200"/>
            </a:lvl1pPr>
          </a:lstStyle>
          <a:p>
            <a:endParaRPr lang="en-US" dirty="0"/>
          </a:p>
        </p:txBody>
      </p:sp>
      <p:sp>
        <p:nvSpPr>
          <p:cNvPr id="16391" name="Rectangle 7"/>
          <p:cNvSpPr>
            <a:spLocks noGrp="1" noChangeArrowheads="1"/>
          </p:cNvSpPr>
          <p:nvPr>
            <p:ph type="sldNum" sz="quarter" idx="5"/>
          </p:nvPr>
        </p:nvSpPr>
        <p:spPr bwMode="auto">
          <a:xfrm>
            <a:off x="3899073" y="8831266"/>
            <a:ext cx="2982742" cy="46513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defRPr sz="1200"/>
            </a:lvl1pPr>
          </a:lstStyle>
          <a:p>
            <a:fld id="{F5A508B9-C165-4456-8038-B9DD5149788E}" type="slidenum">
              <a:rPr lang="en-US"/>
              <a:pPr/>
              <a:t>‹#›</a:t>
            </a:fld>
            <a:endParaRPr lang="en-US" dirty="0"/>
          </a:p>
        </p:txBody>
      </p:sp>
    </p:spTree>
    <p:extLst>
      <p:ext uri="{BB962C8B-B14F-4D97-AF65-F5344CB8AC3E}">
        <p14:creationId xmlns:p14="http://schemas.microsoft.com/office/powerpoint/2010/main" val="31889675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technology of 9-1-1 is currently in an evolution,</a:t>
            </a:r>
            <a:r>
              <a:rPr lang="en-US" baseline="0" dirty="0"/>
              <a:t> and Virginia is working to implement a new solution for the system. This presentation will describe the current limitations of the system, what next generation 9-1-1 is and what the benefits of migration to a new system are. It will also review the options and recommended path for moving forward.</a:t>
            </a:r>
            <a:endParaRPr lang="en-US" dirty="0"/>
          </a:p>
        </p:txBody>
      </p:sp>
      <p:sp>
        <p:nvSpPr>
          <p:cNvPr id="4" name="Slide Number Placeholder 3"/>
          <p:cNvSpPr>
            <a:spLocks noGrp="1"/>
          </p:cNvSpPr>
          <p:nvPr>
            <p:ph type="sldNum" sz="quarter" idx="10"/>
          </p:nvPr>
        </p:nvSpPr>
        <p:spPr/>
        <p:txBody>
          <a:bodyPr/>
          <a:lstStyle/>
          <a:p>
            <a:fld id="{F5A508B9-C165-4456-8038-B9DD5149788E}" type="slidenum">
              <a:rPr lang="en-US" smtClean="0"/>
              <a:pPr/>
              <a:t>1</a:t>
            </a:fld>
            <a:endParaRPr lang="en-US" dirty="0"/>
          </a:p>
        </p:txBody>
      </p:sp>
    </p:spTree>
    <p:extLst>
      <p:ext uri="{BB962C8B-B14F-4D97-AF65-F5344CB8AC3E}">
        <p14:creationId xmlns:p14="http://schemas.microsoft.com/office/powerpoint/2010/main" val="1108016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08B9-C165-4456-8038-B9DD5149788E}" type="slidenum">
              <a:rPr lang="en-US" smtClean="0"/>
              <a:pPr/>
              <a:t>13</a:t>
            </a:fld>
            <a:endParaRPr lang="en-US" dirty="0"/>
          </a:p>
        </p:txBody>
      </p:sp>
    </p:spTree>
    <p:extLst>
      <p:ext uri="{BB962C8B-B14F-4D97-AF65-F5344CB8AC3E}">
        <p14:creationId xmlns:p14="http://schemas.microsoft.com/office/powerpoint/2010/main" val="552342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These principles were developed through two recent 9-1-1 planning initiatives: NG9-1-1 and a 9-1-1 Comprehensive Plan.</a:t>
            </a:r>
          </a:p>
          <a:p>
            <a:endParaRPr lang="en-US" baseline="0" dirty="0"/>
          </a:p>
          <a:p>
            <a:r>
              <a:rPr lang="en-US" baseline="0" dirty="0"/>
              <a:t>Change must occur because the analog network is going away.</a:t>
            </a:r>
          </a:p>
          <a:p>
            <a:endParaRPr lang="en-US" baseline="0" dirty="0"/>
          </a:p>
          <a:p>
            <a:r>
              <a:rPr lang="en-US" sz="1200" b="0" i="0" kern="1200" dirty="0">
                <a:solidFill>
                  <a:schemeClr val="tx1"/>
                </a:solidFill>
                <a:effectLst/>
                <a:latin typeface="Arial" charset="0"/>
                <a:ea typeface="+mn-ea"/>
                <a:cs typeface="+mn-cs"/>
              </a:rPr>
              <a:t>Virginia SB </a:t>
            </a:r>
            <a:r>
              <a:rPr lang="en-US" sz="1200" b="0" i="0" u="sng" kern="1200" dirty="0">
                <a:solidFill>
                  <a:schemeClr val="tx1"/>
                </a:solidFill>
                <a:effectLst/>
                <a:latin typeface="Arial" charset="0"/>
                <a:ea typeface="+mn-ea"/>
                <a:cs typeface="+mn-cs"/>
              </a:rPr>
              <a:t>513 was approved by the 2018 General Assembly and enacted in the code of VA section 56-484.16</a:t>
            </a:r>
            <a:r>
              <a:rPr lang="en-US" sz="1200" b="0" i="0" kern="1200" dirty="0">
                <a:solidFill>
                  <a:schemeClr val="tx1"/>
                </a:solidFill>
                <a:effectLst/>
                <a:latin typeface="Arial" charset="0"/>
                <a:ea typeface="+mn-ea"/>
                <a:cs typeface="+mn-cs"/>
              </a:rPr>
              <a:t> Enhanced Public Safety Telephone Services Act establishes requirements regarding the implementation of next generation 9-1-1 (NG9-1-1) service</a:t>
            </a:r>
            <a:r>
              <a:rPr lang="en-US" sz="1200" b="0" i="0" kern="1200" baseline="0" dirty="0">
                <a:solidFill>
                  <a:schemeClr val="tx1"/>
                </a:solidFill>
                <a:effectLst/>
                <a:latin typeface="Arial" charset="0"/>
                <a:ea typeface="+mn-ea"/>
                <a:cs typeface="+mn-cs"/>
              </a:rPr>
              <a:t> b</a:t>
            </a:r>
            <a:r>
              <a:rPr lang="en-US" sz="1200" b="0" i="0" kern="1200" dirty="0">
                <a:solidFill>
                  <a:schemeClr val="tx1"/>
                </a:solidFill>
                <a:effectLst/>
                <a:latin typeface="Arial" charset="0"/>
                <a:ea typeface="+mn-ea"/>
                <a:cs typeface="+mn-cs"/>
              </a:rPr>
              <a:t>y July 1, 2023.</a:t>
            </a:r>
            <a:endParaRPr lang="en-US" dirty="0"/>
          </a:p>
        </p:txBody>
      </p:sp>
      <p:sp>
        <p:nvSpPr>
          <p:cNvPr id="4" name="Slide Number Placeholder 3"/>
          <p:cNvSpPr>
            <a:spLocks noGrp="1"/>
          </p:cNvSpPr>
          <p:nvPr>
            <p:ph type="sldNum" sz="quarter" idx="10"/>
          </p:nvPr>
        </p:nvSpPr>
        <p:spPr/>
        <p:txBody>
          <a:bodyPr/>
          <a:lstStyle/>
          <a:p>
            <a:fld id="{F5A508B9-C165-4456-8038-B9DD5149788E}" type="slidenum">
              <a:rPr lang="en-US" smtClean="0"/>
              <a:pPr/>
              <a:t>14</a:t>
            </a:fld>
            <a:endParaRPr lang="en-US" dirty="0"/>
          </a:p>
        </p:txBody>
      </p:sp>
    </p:spTree>
    <p:extLst>
      <p:ext uri="{BB962C8B-B14F-4D97-AF65-F5344CB8AC3E}">
        <p14:creationId xmlns:p14="http://schemas.microsoft.com/office/powerpoint/2010/main" val="2619360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aseline="0" dirty="0"/>
              <a:t>Why do we need to implement next generation 9-1-1. There area a lot of reasons and they surround the fact that there are currently limitations inherent in the existing 9-1-1 system.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aseline="0" dirty="0"/>
              <a:t>The current 9-1-1 network utilizes forty year old, analog technology.  It functions on nine independent networks and this often causes issues with call processing throughout the commonwealth especially when call transfers are necessary, and the current network isn’t capable of delivering or processing data. But most importantly, is that this dated analog technology will be going away.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aseline="0" dirty="0"/>
              <a:t>The 9-1-1 community must also make this transition to newer technology, or we will be left with limited communications abilities in an increasingly mobile and technologically advantaged society. Moreover, we will be left paying for an infrastructure that is not going to be used by the telecommunications companies for other customers or services. WE cannot afford to do nothing about this. The safety, health and well-being of our citizens and our emergency responders will be better served by a system that is capable of consuming the technologies in use today and that will allow us to have accurate information and thus respond faster and more accurately.</a:t>
            </a:r>
          </a:p>
        </p:txBody>
      </p:sp>
      <p:sp>
        <p:nvSpPr>
          <p:cNvPr id="4" name="Slide Number Placeholder 3"/>
          <p:cNvSpPr>
            <a:spLocks noGrp="1"/>
          </p:cNvSpPr>
          <p:nvPr>
            <p:ph type="sldNum" sz="quarter" idx="10"/>
          </p:nvPr>
        </p:nvSpPr>
        <p:spPr/>
        <p:txBody>
          <a:bodyPr/>
          <a:lstStyle/>
          <a:p>
            <a:fld id="{F5A508B9-C165-4456-8038-B9DD5149788E}" type="slidenum">
              <a:rPr lang="en-US" smtClean="0"/>
              <a:pPr/>
              <a:t>2</a:t>
            </a:fld>
            <a:endParaRPr lang="en-US" dirty="0"/>
          </a:p>
        </p:txBody>
      </p:sp>
    </p:spTree>
    <p:extLst>
      <p:ext uri="{BB962C8B-B14F-4D97-AF65-F5344CB8AC3E}">
        <p14:creationId xmlns:p14="http://schemas.microsoft.com/office/powerpoint/2010/main" val="1134568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solution to those challenges is NG9-1-1. It starts with the deployment of an  emergency services IP network (ESInet) that is dedicated to 9-1-1 and public safety, is used by all PSAPs and on which all 9-1-1 call traffic will flow. </a:t>
            </a:r>
          </a:p>
          <a:p>
            <a:r>
              <a:rPr lang="en-US" baseline="0" dirty="0"/>
              <a:t>This network will enhance interoperability across the Commonwealth and will allow the system to receive calls and information from the technologies in use by society today. </a:t>
            </a:r>
          </a:p>
        </p:txBody>
      </p:sp>
      <p:sp>
        <p:nvSpPr>
          <p:cNvPr id="4" name="Slide Number Placeholder 3"/>
          <p:cNvSpPr>
            <a:spLocks noGrp="1"/>
          </p:cNvSpPr>
          <p:nvPr>
            <p:ph type="sldNum" sz="quarter" idx="10"/>
          </p:nvPr>
        </p:nvSpPr>
        <p:spPr/>
        <p:txBody>
          <a:bodyPr/>
          <a:lstStyle/>
          <a:p>
            <a:fld id="{F5A508B9-C165-4456-8038-B9DD5149788E}" type="slidenum">
              <a:rPr lang="en-US" smtClean="0"/>
              <a:pPr/>
              <a:t>3</a:t>
            </a:fld>
            <a:endParaRPr lang="en-US" dirty="0"/>
          </a:p>
        </p:txBody>
      </p:sp>
    </p:spTree>
    <p:extLst>
      <p:ext uri="{BB962C8B-B14F-4D97-AF65-F5344CB8AC3E}">
        <p14:creationId xmlns:p14="http://schemas.microsoft.com/office/powerpoint/2010/main" val="2007088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migration to NG9-1-1 has</a:t>
            </a:r>
            <a:r>
              <a:rPr lang="en-US" baseline="0" dirty="0"/>
              <a:t> begun and that’s most apparent in the northern Virginia area. After an exhaustive RFP process Fairfax County entered into contract with AT&amp;T to provide NG9-1-1. </a:t>
            </a:r>
          </a:p>
          <a:p>
            <a:r>
              <a:rPr lang="en-US" baseline="0" dirty="0"/>
              <a:t>All </a:t>
            </a:r>
            <a:r>
              <a:rPr lang="en-US" baseline="0" dirty="0" err="1"/>
              <a:t>NoVa</a:t>
            </a:r>
            <a:r>
              <a:rPr lang="en-US" baseline="0" dirty="0"/>
              <a:t> localities are using that contract and it is available for use to all Virginia localities. A few other localities in the state have signed on to that solution as well as several counties in Maryland and other parts of the country. </a:t>
            </a:r>
          </a:p>
          <a:p>
            <a:r>
              <a:rPr lang="en-US" baseline="0" dirty="0"/>
              <a:t>The </a:t>
            </a:r>
            <a:r>
              <a:rPr lang="en-US" baseline="0" dirty="0" err="1"/>
              <a:t>Va</a:t>
            </a:r>
            <a:r>
              <a:rPr lang="en-US" baseline="0" dirty="0"/>
              <a:t> 9-1-1 Services Board is recommending use of that existing contract as a well vetted and appropriate solution and contract vehicle,</a:t>
            </a:r>
          </a:p>
          <a:p>
            <a:r>
              <a:rPr lang="en-US" baseline="0" dirty="0"/>
              <a:t>but please know that the choice of how to move forward with this migration is a local decision. </a:t>
            </a:r>
            <a:endParaRPr lang="en-US" dirty="0"/>
          </a:p>
        </p:txBody>
      </p:sp>
      <p:sp>
        <p:nvSpPr>
          <p:cNvPr id="4" name="Slide Number Placeholder 3"/>
          <p:cNvSpPr>
            <a:spLocks noGrp="1"/>
          </p:cNvSpPr>
          <p:nvPr>
            <p:ph type="sldNum" sz="quarter" idx="10"/>
          </p:nvPr>
        </p:nvSpPr>
        <p:spPr/>
        <p:txBody>
          <a:bodyPr/>
          <a:lstStyle/>
          <a:p>
            <a:fld id="{F5A508B9-C165-4456-8038-B9DD5149788E}" type="slidenum">
              <a:rPr lang="en-US" smtClean="0"/>
              <a:pPr/>
              <a:t>4</a:t>
            </a:fld>
            <a:endParaRPr lang="en-US" dirty="0"/>
          </a:p>
        </p:txBody>
      </p:sp>
    </p:spTree>
    <p:extLst>
      <p:ext uri="{BB962C8B-B14F-4D97-AF65-F5344CB8AC3E}">
        <p14:creationId xmlns:p14="http://schemas.microsoft.com/office/powerpoint/2010/main" val="4189950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One of the things to help us make that decision</a:t>
            </a:r>
            <a:r>
              <a:rPr lang="en-US" sz="1200" b="0" i="0" kern="1200" baseline="0" dirty="0">
                <a:solidFill>
                  <a:schemeClr val="tx1"/>
                </a:solidFill>
                <a:effectLst/>
                <a:latin typeface="Arial" charset="0"/>
                <a:ea typeface="+mn-ea"/>
                <a:cs typeface="+mn-cs"/>
              </a:rPr>
              <a:t> is our NG9-1-1 deployment migration proposal, created by state staff and based on the Fairfax contract with AT&amp;T which is in place for up to a ten year term beginning August of 2017</a:t>
            </a:r>
          </a:p>
          <a:p>
            <a:r>
              <a:rPr lang="en-US" sz="1200" b="0" i="0" kern="1200" baseline="0" dirty="0">
                <a:solidFill>
                  <a:schemeClr val="tx1"/>
                </a:solidFill>
                <a:effectLst/>
                <a:latin typeface="Arial" charset="0"/>
                <a:ea typeface="+mn-ea"/>
                <a:cs typeface="+mn-cs"/>
              </a:rPr>
              <a:t>One was</a:t>
            </a:r>
            <a:r>
              <a:rPr lang="en-US" sz="1200" b="0" i="0" kern="1200" dirty="0">
                <a:solidFill>
                  <a:schemeClr val="tx1"/>
                </a:solidFill>
                <a:effectLst/>
                <a:latin typeface="Arial" charset="0"/>
                <a:ea typeface="+mn-ea"/>
                <a:cs typeface="+mn-cs"/>
              </a:rPr>
              <a:t> developed for each locality, or</a:t>
            </a:r>
            <a:r>
              <a:rPr lang="en-US" sz="1200" b="0" i="0" kern="1200" baseline="0" dirty="0">
                <a:solidFill>
                  <a:schemeClr val="tx1"/>
                </a:solidFill>
                <a:effectLst/>
                <a:latin typeface="Arial" charset="0"/>
                <a:ea typeface="+mn-ea"/>
                <a:cs typeface="+mn-cs"/>
              </a:rPr>
              <a:t> 9-1-1 center, and that document </a:t>
            </a:r>
            <a:r>
              <a:rPr lang="en-US" sz="1200" b="0" i="0" kern="1200" dirty="0">
                <a:solidFill>
                  <a:schemeClr val="tx1"/>
                </a:solidFill>
                <a:effectLst/>
                <a:latin typeface="Arial" charset="0"/>
                <a:ea typeface="+mn-ea"/>
                <a:cs typeface="+mn-cs"/>
              </a:rPr>
              <a:t>provides information about the AT&amp;T solution, it evaluates our current</a:t>
            </a:r>
            <a:r>
              <a:rPr lang="en-US" sz="1200" b="0" i="0" kern="1200" baseline="0" dirty="0">
                <a:solidFill>
                  <a:schemeClr val="tx1"/>
                </a:solidFill>
                <a:effectLst/>
                <a:latin typeface="Arial" charset="0"/>
                <a:ea typeface="+mn-ea"/>
                <a:cs typeface="+mn-cs"/>
              </a:rPr>
              <a:t> systems and equipment in place today, it describes </a:t>
            </a:r>
            <a:r>
              <a:rPr lang="en-US" sz="1200" b="0" i="0" kern="1200" dirty="0">
                <a:solidFill>
                  <a:schemeClr val="tx1"/>
                </a:solidFill>
                <a:effectLst/>
                <a:latin typeface="Arial" charset="0"/>
                <a:ea typeface="+mn-ea"/>
                <a:cs typeface="+mn-cs"/>
              </a:rPr>
              <a:t>prerequisite work needed within the PSAP or with</a:t>
            </a:r>
            <a:r>
              <a:rPr lang="en-US" sz="1200" b="0" i="0" kern="1200" baseline="0" dirty="0">
                <a:solidFill>
                  <a:schemeClr val="tx1"/>
                </a:solidFill>
                <a:effectLst/>
                <a:latin typeface="Arial" charset="0"/>
                <a:ea typeface="+mn-ea"/>
                <a:cs typeface="+mn-cs"/>
              </a:rPr>
              <a:t> local GIS data, and then it details the </a:t>
            </a:r>
            <a:r>
              <a:rPr lang="en-US" sz="1200" b="0" i="0" kern="1200" dirty="0">
                <a:solidFill>
                  <a:schemeClr val="tx1"/>
                </a:solidFill>
                <a:effectLst/>
                <a:latin typeface="Arial" charset="0"/>
                <a:ea typeface="+mn-ea"/>
                <a:cs typeface="+mn-cs"/>
              </a:rPr>
              <a:t>expected costs and associated funding that will be provided by the Virginia 9-1-1 Services Board.</a:t>
            </a:r>
            <a:endParaRPr lang="en-US" dirty="0"/>
          </a:p>
        </p:txBody>
      </p:sp>
      <p:sp>
        <p:nvSpPr>
          <p:cNvPr id="4" name="Slide Number Placeholder 3"/>
          <p:cNvSpPr>
            <a:spLocks noGrp="1"/>
          </p:cNvSpPr>
          <p:nvPr>
            <p:ph type="sldNum" sz="quarter" idx="10"/>
          </p:nvPr>
        </p:nvSpPr>
        <p:spPr/>
        <p:txBody>
          <a:bodyPr/>
          <a:lstStyle/>
          <a:p>
            <a:fld id="{F5A508B9-C165-4456-8038-B9DD5149788E}" type="slidenum">
              <a:rPr lang="en-US" smtClean="0"/>
              <a:pPr/>
              <a:t>5</a:t>
            </a:fld>
            <a:endParaRPr lang="en-US" dirty="0"/>
          </a:p>
        </p:txBody>
      </p:sp>
    </p:spTree>
    <p:extLst>
      <p:ext uri="{BB962C8B-B14F-4D97-AF65-F5344CB8AC3E}">
        <p14:creationId xmlns:p14="http://schemas.microsoft.com/office/powerpoint/2010/main" val="2531351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 and table</a:t>
            </a:r>
            <a:r>
              <a:rPr lang="en-US" baseline="0" dirty="0"/>
              <a:t> lay out the proposed deployment schedule. It is planned to deploy the state in an order that is dependent on the 9-1-1 selective routers.</a:t>
            </a:r>
          </a:p>
          <a:p>
            <a:r>
              <a:rPr lang="en-US" baseline="0" dirty="0"/>
              <a:t>As you can imagine this is a very big undertaking and needs to be done in a systematic order that manages costs and assures success in appropriate transition. </a:t>
            </a:r>
          </a:p>
          <a:p>
            <a:endParaRPr lang="en-US" baseline="0" dirty="0"/>
          </a:p>
          <a:p>
            <a:r>
              <a:rPr lang="en-US" baseline="0" dirty="0"/>
              <a:t>Looking at the map you can see that &lt;&lt;PSAP/locality name&gt;&gt; is proposed for transition in the x to x timeframe of 20xx. </a:t>
            </a:r>
            <a:endParaRPr lang="en-US" dirty="0"/>
          </a:p>
          <a:p>
            <a:endParaRPr lang="en-US" dirty="0"/>
          </a:p>
        </p:txBody>
      </p:sp>
      <p:sp>
        <p:nvSpPr>
          <p:cNvPr id="4" name="Slide Number Placeholder 3"/>
          <p:cNvSpPr>
            <a:spLocks noGrp="1"/>
          </p:cNvSpPr>
          <p:nvPr>
            <p:ph type="sldNum" sz="quarter" idx="10"/>
          </p:nvPr>
        </p:nvSpPr>
        <p:spPr/>
        <p:txBody>
          <a:bodyPr/>
          <a:lstStyle/>
          <a:p>
            <a:fld id="{F5A508B9-C165-4456-8038-B9DD5149788E}" type="slidenum">
              <a:rPr lang="en-US" smtClean="0"/>
              <a:pPr/>
              <a:t>6</a:t>
            </a:fld>
            <a:endParaRPr lang="en-US" dirty="0"/>
          </a:p>
        </p:txBody>
      </p:sp>
    </p:spTree>
    <p:extLst>
      <p:ext uri="{BB962C8B-B14F-4D97-AF65-F5344CB8AC3E}">
        <p14:creationId xmlns:p14="http://schemas.microsoft.com/office/powerpoint/2010/main" val="1938682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Your migration proposal details, on page 2, many of the benefits of the AT&amp;T ESInet. The network rides off 6 data centers distributed across the nation which provides a lot of reliability to the system.</a:t>
            </a:r>
          </a:p>
          <a:p>
            <a:r>
              <a:rPr lang="en-US" baseline="0" dirty="0"/>
              <a:t>It allows for that data transfer among PSAPs and with calls.</a:t>
            </a:r>
          </a:p>
          <a:p>
            <a:r>
              <a:rPr lang="en-US" baseline="0" dirty="0"/>
              <a:t>Text to 9-1-1 is a base service of their solution.</a:t>
            </a:r>
          </a:p>
          <a:p>
            <a:r>
              <a:rPr lang="en-US" baseline="0" dirty="0"/>
              <a:t>It has dedicated operational management and system surveillance.</a:t>
            </a:r>
          </a:p>
          <a:p>
            <a:r>
              <a:rPr lang="en-US" baseline="0" dirty="0"/>
              <a:t>There is a customer portal that users can log into to check the network or even automatically reroute calls to another center in case of an outage at your current site. </a:t>
            </a:r>
          </a:p>
          <a:p>
            <a:r>
              <a:rPr lang="en-US" baseline="0" dirty="0"/>
              <a:t>And of course the system is put in place with the capacity to carry many more services and data in the future. </a:t>
            </a:r>
          </a:p>
        </p:txBody>
      </p:sp>
      <p:sp>
        <p:nvSpPr>
          <p:cNvPr id="4" name="Slide Number Placeholder 3"/>
          <p:cNvSpPr>
            <a:spLocks noGrp="1"/>
          </p:cNvSpPr>
          <p:nvPr>
            <p:ph type="sldNum" sz="quarter" idx="10"/>
          </p:nvPr>
        </p:nvSpPr>
        <p:spPr/>
        <p:txBody>
          <a:bodyPr/>
          <a:lstStyle/>
          <a:p>
            <a:fld id="{F5A508B9-C165-4456-8038-B9DD5149788E}" type="slidenum">
              <a:rPr lang="en-US" smtClean="0"/>
              <a:pPr/>
              <a:t>7</a:t>
            </a:fld>
            <a:endParaRPr lang="en-US" dirty="0"/>
          </a:p>
        </p:txBody>
      </p:sp>
    </p:spTree>
    <p:extLst>
      <p:ext uri="{BB962C8B-B14F-4D97-AF65-F5344CB8AC3E}">
        <p14:creationId xmlns:p14="http://schemas.microsoft.com/office/powerpoint/2010/main" val="1303891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GIS data is central to the success of 9-1-1 call routing in the Next Gen environment. We have do</a:t>
            </a:r>
            <a:r>
              <a:rPr lang="en-US" baseline="0" dirty="0"/>
              <a:t>ne an assessment of the &lt;&lt;locality name&gt;&gt; GIS data and it’s viability for use in this location validation and call routing process. The results show that &lt;&lt;insert appropriate wording here based on your GIS assessment&gt;&gt;.</a:t>
            </a:r>
            <a:endParaRPr lang="en-US" dirty="0"/>
          </a:p>
        </p:txBody>
      </p:sp>
      <p:sp>
        <p:nvSpPr>
          <p:cNvPr id="4" name="Slide Number Placeholder 3"/>
          <p:cNvSpPr>
            <a:spLocks noGrp="1"/>
          </p:cNvSpPr>
          <p:nvPr>
            <p:ph type="sldNum" sz="quarter" idx="10"/>
          </p:nvPr>
        </p:nvSpPr>
        <p:spPr/>
        <p:txBody>
          <a:bodyPr/>
          <a:lstStyle/>
          <a:p>
            <a:fld id="{F5A508B9-C165-4456-8038-B9DD5149788E}" type="slidenum">
              <a:rPr lang="en-US" smtClean="0"/>
              <a:pPr/>
              <a:t>8</a:t>
            </a:fld>
            <a:endParaRPr lang="en-US" dirty="0"/>
          </a:p>
        </p:txBody>
      </p:sp>
    </p:spTree>
    <p:extLst>
      <p:ext uri="{BB962C8B-B14F-4D97-AF65-F5344CB8AC3E}">
        <p14:creationId xmlns:p14="http://schemas.microsoft.com/office/powerpoint/2010/main" val="3203668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 page 13 of your</a:t>
            </a:r>
            <a:r>
              <a:rPr lang="en-US" baseline="0" dirty="0"/>
              <a:t> proposal there is a table that details the costs for deploying NG9-1-1.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Current monthly recurring charges will be validated based  on billing by current 9-1-1 service provider at time of deployment.</a:t>
            </a:r>
            <a:endParaRPr lang="en-US" dirty="0"/>
          </a:p>
        </p:txBody>
      </p:sp>
      <p:sp>
        <p:nvSpPr>
          <p:cNvPr id="4" name="Slide Number Placeholder 3"/>
          <p:cNvSpPr>
            <a:spLocks noGrp="1"/>
          </p:cNvSpPr>
          <p:nvPr>
            <p:ph type="sldNum" sz="quarter" idx="10"/>
          </p:nvPr>
        </p:nvSpPr>
        <p:spPr/>
        <p:txBody>
          <a:bodyPr/>
          <a:lstStyle/>
          <a:p>
            <a:fld id="{F5A508B9-C165-4456-8038-B9DD5149788E}" type="slidenum">
              <a:rPr lang="en-US" smtClean="0"/>
              <a:pPr/>
              <a:t>9</a:t>
            </a:fld>
            <a:endParaRPr lang="en-US" dirty="0"/>
          </a:p>
        </p:txBody>
      </p:sp>
    </p:spTree>
    <p:extLst>
      <p:ext uri="{BB962C8B-B14F-4D97-AF65-F5344CB8AC3E}">
        <p14:creationId xmlns:p14="http://schemas.microsoft.com/office/powerpoint/2010/main" val="2639760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dirty="0"/>
              <a:t>www.vita.virginia.gov</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dirty="0"/>
              <a:t>www.vita.virginia.gov</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90600"/>
            <a:ext cx="601980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dirty="0"/>
              <a:t>www.vita.virginia.gov</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838200"/>
          </a:xfrm>
        </p:spPr>
        <p:txBody>
          <a:bodyPr/>
          <a:lstStyle/>
          <a:p>
            <a:r>
              <a:rPr lang="en-US"/>
              <a:t>Click to edit Master title style</a:t>
            </a:r>
          </a:p>
        </p:txBody>
      </p:sp>
      <p:sp>
        <p:nvSpPr>
          <p:cNvPr id="3" name="Table Placeholder 2"/>
          <p:cNvSpPr>
            <a:spLocks noGrp="1"/>
          </p:cNvSpPr>
          <p:nvPr>
            <p:ph type="tbl" idx="1"/>
          </p:nvPr>
        </p:nvSpPr>
        <p:spPr>
          <a:xfrm>
            <a:off x="457200" y="1828800"/>
            <a:ext cx="8229600" cy="4525963"/>
          </a:xfrm>
        </p:spPr>
        <p:txBody>
          <a:bodyPr/>
          <a:lstStyle/>
          <a:p>
            <a:endParaRPr lang="en-US" dirty="0"/>
          </a:p>
        </p:txBody>
      </p:sp>
      <p:sp>
        <p:nvSpPr>
          <p:cNvPr id="4" name="Date Placeholder 3"/>
          <p:cNvSpPr>
            <a:spLocks noGrp="1"/>
          </p:cNvSpPr>
          <p:nvPr>
            <p:ph type="dt" sz="half" idx="10"/>
          </p:nvPr>
        </p:nvSpPr>
        <p:spPr>
          <a:xfrm>
            <a:off x="457200" y="6461125"/>
            <a:ext cx="2438400" cy="320675"/>
          </a:xfrm>
        </p:spPr>
        <p:txBody>
          <a:bodyPr/>
          <a:lstStyle>
            <a:lvl1pPr>
              <a:defRPr/>
            </a:lvl1pPr>
          </a:lstStyle>
          <a:p>
            <a:r>
              <a:rPr lang="en-US" dirty="0"/>
              <a:t>www.vita.virginia.gov</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dirty="0"/>
              <a:t>www.vita.virginia.gov</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dirty="0"/>
              <a:t>www.vita.virginia.gov</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dirty="0"/>
              <a:t>www.vita.virginia.gov</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dirty="0"/>
              <a:t>www.vita.virginia.gov</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dirty="0"/>
              <a:t>www.vita.virginia.gov</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a:t>www.vita.virginia.gov</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t>www.vita.virginia.gov</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t>www.vita.virginia.gov</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Rectangle 12"/>
          <p:cNvSpPr>
            <a:spLocks noChangeArrowheads="1"/>
          </p:cNvSpPr>
          <p:nvPr userDrawn="1"/>
        </p:nvSpPr>
        <p:spPr bwMode="auto">
          <a:xfrm>
            <a:off x="0" y="6400800"/>
            <a:ext cx="9144000" cy="457200"/>
          </a:xfrm>
          <a:prstGeom prst="rect">
            <a:avLst/>
          </a:prstGeom>
          <a:solidFill>
            <a:srgbClr val="66AE20"/>
          </a:solidFill>
          <a:ln w="9525">
            <a:noFill/>
            <a:miter lim="800000"/>
            <a:headEnd/>
            <a:tailEnd/>
          </a:ln>
          <a:effectLst/>
        </p:spPr>
        <p:txBody>
          <a:bodyPr wrap="none" anchor="ctr"/>
          <a:lstStyle/>
          <a:p>
            <a:endParaRPr lang="en-US" dirty="0"/>
          </a:p>
        </p:txBody>
      </p:sp>
      <p:pic>
        <p:nvPicPr>
          <p:cNvPr id="1032" name="Picture 8" descr="thinBanner"/>
          <p:cNvPicPr>
            <a:picLocks noChangeAspect="1" noChangeArrowheads="1"/>
          </p:cNvPicPr>
          <p:nvPr userDrawn="1"/>
        </p:nvPicPr>
        <p:blipFill>
          <a:blip r:embed="rId14" cstate="print"/>
          <a:srcRect/>
          <a:stretch>
            <a:fillRect/>
          </a:stretch>
        </p:blipFill>
        <p:spPr bwMode="auto">
          <a:xfrm>
            <a:off x="0" y="1066800"/>
            <a:ext cx="9144000" cy="731838"/>
          </a:xfrm>
          <a:prstGeom prst="rect">
            <a:avLst/>
          </a:prstGeom>
          <a:noFill/>
        </p:spPr>
      </p:pic>
      <p:sp>
        <p:nvSpPr>
          <p:cNvPr id="1026" name="Rectangle 2"/>
          <p:cNvSpPr>
            <a:spLocks noGrp="1" noChangeArrowheads="1"/>
          </p:cNvSpPr>
          <p:nvPr>
            <p:ph type="title"/>
          </p:nvPr>
        </p:nvSpPr>
        <p:spPr bwMode="auto">
          <a:xfrm>
            <a:off x="457200" y="9906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8288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461125"/>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a:solidFill>
                  <a:schemeClr val="bg1"/>
                </a:solidFill>
                <a:latin typeface="+mn-lt"/>
              </a:defRPr>
            </a:lvl1pPr>
          </a:lstStyle>
          <a:p>
            <a:r>
              <a:rPr lang="en-US" dirty="0"/>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w="9525">
            <a:noFill/>
            <a:miter lim="800000"/>
            <a:headEnd/>
            <a:tailEnd/>
          </a:ln>
          <a:effectLst/>
        </p:spPr>
        <p:txBody>
          <a:bodyPr wrap="none" anchor="ctr"/>
          <a:lstStyle/>
          <a:p>
            <a:endParaRPr lang="en-US" dirty="0"/>
          </a:p>
        </p:txBody>
      </p:sp>
      <p:pic>
        <p:nvPicPr>
          <p:cNvPr id="1033" name="Picture 9" descr="VITAlogo"/>
          <p:cNvPicPr>
            <a:picLocks noChangeAspect="1" noChangeArrowheads="1"/>
          </p:cNvPicPr>
          <p:nvPr userDrawn="1"/>
        </p:nvPicPr>
        <p:blipFill>
          <a:blip r:embed="rId15" cstate="print"/>
          <a:srcRect/>
          <a:stretch>
            <a:fillRect/>
          </a:stretch>
        </p:blipFill>
        <p:spPr bwMode="auto">
          <a:xfrm>
            <a:off x="457200" y="304800"/>
            <a:ext cx="1447800" cy="504825"/>
          </a:xfrm>
          <a:prstGeom prst="rect">
            <a:avLst/>
          </a:prstGeom>
          <a:noFill/>
        </p:spPr>
      </p:pic>
      <p:pic>
        <p:nvPicPr>
          <p:cNvPr id="1034" name="Picture 10" descr="VITAtext"/>
          <p:cNvPicPr>
            <a:picLocks noChangeAspect="1" noChangeArrowheads="1"/>
          </p:cNvPicPr>
          <p:nvPr userDrawn="1"/>
        </p:nvPicPr>
        <p:blipFill>
          <a:blip r:embed="rId16" cstate="print"/>
          <a:srcRect/>
          <a:stretch>
            <a:fillRect/>
          </a:stretch>
        </p:blipFill>
        <p:spPr bwMode="auto">
          <a:xfrm>
            <a:off x="1981200" y="471488"/>
            <a:ext cx="4953000" cy="361950"/>
          </a:xfrm>
          <a:prstGeom prst="rect">
            <a:avLst/>
          </a:prstGeom>
          <a:noFill/>
        </p:spPr>
      </p:pic>
      <p:pic>
        <p:nvPicPr>
          <p:cNvPr id="1035" name="Picture 11" descr="stateSeal"/>
          <p:cNvPicPr>
            <a:picLocks noChangeAspect="1" noChangeArrowheads="1"/>
          </p:cNvPicPr>
          <p:nvPr userDrawn="1"/>
        </p:nvPicPr>
        <p:blipFill>
          <a:blip r:embed="rId17" cstate="print"/>
          <a:srcRect/>
          <a:stretch>
            <a:fillRect/>
          </a:stretch>
        </p:blipFill>
        <p:spPr bwMode="auto">
          <a:xfrm>
            <a:off x="8153400" y="381000"/>
            <a:ext cx="454025" cy="457200"/>
          </a:xfrm>
          <a:prstGeom prst="rect">
            <a:avLst/>
          </a:prstGeom>
          <a:noFill/>
        </p:spPr>
      </p:pic>
      <p:sp>
        <p:nvSpPr>
          <p:cNvPr id="1038" name="Rectangle 14"/>
          <p:cNvSpPr>
            <a:spLocks noChangeArrowheads="1"/>
          </p:cNvSpPr>
          <p:nvPr userDrawn="1"/>
        </p:nvSpPr>
        <p:spPr bwMode="auto">
          <a:xfrm>
            <a:off x="8382000" y="6537325"/>
            <a:ext cx="204788" cy="176213"/>
          </a:xfrm>
          <a:prstGeom prst="rect">
            <a:avLst/>
          </a:prstGeom>
          <a:noFill/>
          <a:ln w="9525">
            <a:noFill/>
            <a:miter lim="800000"/>
            <a:headEnd/>
            <a:tailEnd/>
          </a:ln>
          <a:effectLst/>
        </p:spPr>
        <p:txBody>
          <a:bodyPr wrap="none" anchor="ctr"/>
          <a:lstStyle/>
          <a:p>
            <a:pPr algn="ctr"/>
            <a:fld id="{7F302662-7F04-4FBF-84C4-E27F5BD250E3}" type="slidenum">
              <a:rPr lang="en-US" sz="1000">
                <a:solidFill>
                  <a:schemeClr val="bg1"/>
                </a:solidFill>
              </a:rPr>
              <a:pPr algn="ctr"/>
              <a:t>‹#›</a:t>
            </a:fld>
            <a:endParaRPr lang="en-US" sz="10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l" rtl="0" fontAlgn="base">
        <a:spcBef>
          <a:spcPct val="0"/>
        </a:spcBef>
        <a:spcAft>
          <a:spcPct val="0"/>
        </a:spcAft>
        <a:defRPr sz="3600" b="1">
          <a:solidFill>
            <a:schemeClr val="folHlink"/>
          </a:solidFill>
          <a:latin typeface="+mj-lt"/>
          <a:ea typeface="+mj-ea"/>
          <a:cs typeface="+mj-cs"/>
        </a:defRPr>
      </a:lvl1pPr>
      <a:lvl2pPr algn="l" rtl="0" fontAlgn="base">
        <a:spcBef>
          <a:spcPct val="0"/>
        </a:spcBef>
        <a:spcAft>
          <a:spcPct val="0"/>
        </a:spcAft>
        <a:defRPr sz="3600" b="1">
          <a:solidFill>
            <a:schemeClr val="folHlink"/>
          </a:solidFill>
          <a:latin typeface="Century Gothic" pitchFamily="34" charset="0"/>
        </a:defRPr>
      </a:lvl2pPr>
      <a:lvl3pPr algn="l" rtl="0" fontAlgn="base">
        <a:spcBef>
          <a:spcPct val="0"/>
        </a:spcBef>
        <a:spcAft>
          <a:spcPct val="0"/>
        </a:spcAft>
        <a:defRPr sz="3600" b="1">
          <a:solidFill>
            <a:schemeClr val="folHlink"/>
          </a:solidFill>
          <a:latin typeface="Century Gothic" pitchFamily="34" charset="0"/>
        </a:defRPr>
      </a:lvl3pPr>
      <a:lvl4pPr algn="l" rtl="0" fontAlgn="base">
        <a:spcBef>
          <a:spcPct val="0"/>
        </a:spcBef>
        <a:spcAft>
          <a:spcPct val="0"/>
        </a:spcAft>
        <a:defRPr sz="3600" b="1">
          <a:solidFill>
            <a:schemeClr val="folHlink"/>
          </a:solidFill>
          <a:latin typeface="Century Gothic" pitchFamily="34" charset="0"/>
        </a:defRPr>
      </a:lvl4pPr>
      <a:lvl5pPr algn="l" rtl="0" fontAlgn="base">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fontAlgn="base">
        <a:spcBef>
          <a:spcPct val="20000"/>
        </a:spcBef>
        <a:spcAft>
          <a:spcPct val="0"/>
        </a:spcAft>
        <a:buChar char="•"/>
        <a:defRPr sz="2800">
          <a:solidFill>
            <a:schemeClr val="accent2"/>
          </a:solidFill>
          <a:latin typeface="+mn-lt"/>
          <a:ea typeface="+mn-ea"/>
          <a:cs typeface="+mn-cs"/>
        </a:defRPr>
      </a:lvl1pPr>
      <a:lvl2pPr marL="742950" indent="-285750" algn="l" rtl="0" fontAlgn="base">
        <a:spcBef>
          <a:spcPct val="20000"/>
        </a:spcBef>
        <a:spcAft>
          <a:spcPct val="0"/>
        </a:spcAft>
        <a:buChar char="–"/>
        <a:defRPr sz="2400">
          <a:solidFill>
            <a:schemeClr val="accent2"/>
          </a:solidFill>
          <a:latin typeface="+mn-lt"/>
        </a:defRPr>
      </a:lvl2pPr>
      <a:lvl3pPr marL="1143000" indent="-228600" algn="l" rtl="0" fontAlgn="base">
        <a:spcBef>
          <a:spcPct val="20000"/>
        </a:spcBef>
        <a:spcAft>
          <a:spcPct val="0"/>
        </a:spcAft>
        <a:buChar char="•"/>
        <a:defRPr sz="2000">
          <a:solidFill>
            <a:schemeClr val="accent2"/>
          </a:solidFill>
          <a:latin typeface="+mn-lt"/>
        </a:defRPr>
      </a:lvl3pPr>
      <a:lvl4pPr marL="1600200" indent="-228600" algn="l" rtl="0" fontAlgn="base">
        <a:spcBef>
          <a:spcPct val="20000"/>
        </a:spcBef>
        <a:spcAft>
          <a:spcPct val="0"/>
        </a:spcAft>
        <a:buChar char="–"/>
        <a:defRPr>
          <a:solidFill>
            <a:schemeClr val="accent2"/>
          </a:solidFill>
          <a:latin typeface="+mn-lt"/>
        </a:defRPr>
      </a:lvl4pPr>
      <a:lvl5pPr marL="2057400" indent="-228600" algn="l" rtl="0" fontAlgn="base">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dirty="0"/>
              <a:t>www.vita.virginia.gov</a:t>
            </a:r>
          </a:p>
        </p:txBody>
      </p:sp>
      <p:sp>
        <p:nvSpPr>
          <p:cNvPr id="11284" name="Rectangle 20"/>
          <p:cNvSpPr>
            <a:spLocks noChangeArrowheads="1"/>
          </p:cNvSpPr>
          <p:nvPr/>
        </p:nvSpPr>
        <p:spPr bwMode="auto">
          <a:xfrm>
            <a:off x="0" y="0"/>
            <a:ext cx="9144000" cy="1752600"/>
          </a:xfrm>
          <a:prstGeom prst="rect">
            <a:avLst/>
          </a:prstGeom>
          <a:solidFill>
            <a:schemeClr val="bg1"/>
          </a:solidFill>
          <a:ln w="9525">
            <a:solidFill>
              <a:schemeClr val="tx1"/>
            </a:solidFill>
            <a:miter lim="800000"/>
            <a:headEnd/>
            <a:tailEnd/>
          </a:ln>
          <a:effectLst/>
        </p:spPr>
        <p:txBody>
          <a:bodyPr wrap="none" anchor="ctr"/>
          <a:lstStyle/>
          <a:p>
            <a:endParaRPr lang="en-US" dirty="0"/>
          </a:p>
        </p:txBody>
      </p:sp>
      <p:sp>
        <p:nvSpPr>
          <p:cNvPr id="11281" name="Rectangle 17"/>
          <p:cNvSpPr>
            <a:spLocks noChangeArrowheads="1"/>
          </p:cNvSpPr>
          <p:nvPr/>
        </p:nvSpPr>
        <p:spPr bwMode="auto">
          <a:xfrm>
            <a:off x="0" y="6400800"/>
            <a:ext cx="9144000" cy="457200"/>
          </a:xfrm>
          <a:prstGeom prst="rect">
            <a:avLst/>
          </a:prstGeom>
          <a:solidFill>
            <a:srgbClr val="66AE20"/>
          </a:solidFill>
          <a:ln w="9525">
            <a:noFill/>
            <a:miter lim="800000"/>
            <a:headEnd/>
            <a:tailEnd/>
          </a:ln>
          <a:effectLst/>
        </p:spPr>
        <p:txBody>
          <a:bodyPr wrap="none" anchor="ctr"/>
          <a:lstStyle/>
          <a:p>
            <a:endParaRPr lang="en-US" dirty="0"/>
          </a:p>
        </p:txBody>
      </p:sp>
      <p:pic>
        <p:nvPicPr>
          <p:cNvPr id="11270" name="Picture 6" descr="bigStateBackground"/>
          <p:cNvPicPr>
            <a:picLocks noChangeAspect="1" noChangeArrowheads="1"/>
          </p:cNvPicPr>
          <p:nvPr/>
        </p:nvPicPr>
        <p:blipFill>
          <a:blip r:embed="rId3" cstate="print"/>
          <a:srcRect/>
          <a:stretch>
            <a:fillRect/>
          </a:stretch>
        </p:blipFill>
        <p:spPr bwMode="auto">
          <a:xfrm>
            <a:off x="0" y="1600200"/>
            <a:ext cx="9144000" cy="4876800"/>
          </a:xfrm>
          <a:prstGeom prst="rect">
            <a:avLst/>
          </a:prstGeom>
          <a:noFill/>
        </p:spPr>
      </p:pic>
      <p:sp>
        <p:nvSpPr>
          <p:cNvPr id="11266" name="Rectangle 2"/>
          <p:cNvSpPr>
            <a:spLocks noGrp="1" noChangeArrowheads="1"/>
          </p:cNvSpPr>
          <p:nvPr>
            <p:ph type="ctrTitle"/>
          </p:nvPr>
        </p:nvSpPr>
        <p:spPr>
          <a:xfrm>
            <a:off x="228600" y="2740681"/>
            <a:ext cx="8686800" cy="1470025"/>
          </a:xfrm>
        </p:spPr>
        <p:txBody>
          <a:bodyPr/>
          <a:lstStyle/>
          <a:p>
            <a:pPr algn="ctr"/>
            <a:r>
              <a:rPr lang="en-US" dirty="0"/>
              <a:t>Are You Prepared for Next Generation 9-1-1 (NG9-1-1)???</a:t>
            </a:r>
          </a:p>
        </p:txBody>
      </p:sp>
      <p:sp>
        <p:nvSpPr>
          <p:cNvPr id="11267" name="Rectangle 3"/>
          <p:cNvSpPr>
            <a:spLocks noGrp="1" noChangeArrowheads="1"/>
          </p:cNvSpPr>
          <p:nvPr>
            <p:ph type="subTitle" idx="1"/>
          </p:nvPr>
        </p:nvSpPr>
        <p:spPr>
          <a:xfrm>
            <a:off x="3276600" y="3896519"/>
            <a:ext cx="5867400" cy="1752600"/>
          </a:xfrm>
        </p:spPr>
        <p:txBody>
          <a:bodyPr/>
          <a:lstStyle/>
          <a:p>
            <a:pPr algn="l" eaLnBrk="0" hangingPunct="0"/>
            <a:endParaRPr lang="en-US" sz="2400" dirty="0">
              <a:solidFill>
                <a:schemeClr val="bg1"/>
              </a:solidFill>
            </a:endParaRPr>
          </a:p>
          <a:p>
            <a:pPr algn="l" eaLnBrk="0" hangingPunct="0"/>
            <a:br>
              <a:rPr lang="en-US" sz="2400" dirty="0">
                <a:solidFill>
                  <a:schemeClr val="bg1"/>
                </a:solidFill>
              </a:rPr>
            </a:br>
            <a:endParaRPr lang="en-US" sz="2400" dirty="0">
              <a:solidFill>
                <a:schemeClr val="bg1"/>
              </a:solidFill>
            </a:endParaRPr>
          </a:p>
        </p:txBody>
      </p:sp>
      <p:sp>
        <p:nvSpPr>
          <p:cNvPr id="11268" name="Rectangle 4"/>
          <p:cNvSpPr>
            <a:spLocks noChangeArrowheads="1"/>
          </p:cNvSpPr>
          <p:nvPr/>
        </p:nvSpPr>
        <p:spPr bwMode="auto">
          <a:xfrm>
            <a:off x="0" y="0"/>
            <a:ext cx="9144000" cy="152400"/>
          </a:xfrm>
          <a:prstGeom prst="rect">
            <a:avLst/>
          </a:prstGeom>
          <a:solidFill>
            <a:srgbClr val="66AE20"/>
          </a:solidFill>
          <a:ln w="9525">
            <a:noFill/>
            <a:miter lim="800000"/>
            <a:headEnd/>
            <a:tailEnd/>
          </a:ln>
          <a:effectLst/>
        </p:spPr>
        <p:txBody>
          <a:bodyPr wrap="none" anchor="ctr"/>
          <a:lstStyle/>
          <a:p>
            <a:endParaRPr lang="en-US" dirty="0"/>
          </a:p>
        </p:txBody>
      </p:sp>
      <p:sp>
        <p:nvSpPr>
          <p:cNvPr id="11282" name="Text Box 18"/>
          <p:cNvSpPr txBox="1">
            <a:spLocks noChangeArrowheads="1"/>
          </p:cNvSpPr>
          <p:nvPr/>
        </p:nvSpPr>
        <p:spPr bwMode="auto">
          <a:xfrm>
            <a:off x="457200" y="6445250"/>
            <a:ext cx="2057400" cy="336550"/>
          </a:xfrm>
          <a:prstGeom prst="rect">
            <a:avLst/>
          </a:prstGeom>
          <a:noFill/>
          <a:ln w="9525">
            <a:noFill/>
            <a:miter lim="800000"/>
            <a:headEnd/>
            <a:tailEnd/>
          </a:ln>
          <a:effectLst/>
        </p:spPr>
        <p:txBody>
          <a:bodyPr>
            <a:spAutoFit/>
          </a:bodyPr>
          <a:lstStyle/>
          <a:p>
            <a:pPr>
              <a:spcBef>
                <a:spcPct val="50000"/>
              </a:spcBef>
            </a:pPr>
            <a:r>
              <a:rPr lang="en-US" sz="1600" dirty="0">
                <a:solidFill>
                  <a:schemeClr val="bg1"/>
                </a:solidFill>
                <a:latin typeface="Times" pitchFamily="18" charset="0"/>
              </a:rPr>
              <a:t>www.vita.virginia.gov</a:t>
            </a:r>
          </a:p>
        </p:txBody>
      </p:sp>
      <p:sp>
        <p:nvSpPr>
          <p:cNvPr id="11286" name="Rectangle 22"/>
          <p:cNvSpPr>
            <a:spLocks noChangeArrowheads="1"/>
          </p:cNvSpPr>
          <p:nvPr/>
        </p:nvSpPr>
        <p:spPr bwMode="auto">
          <a:xfrm>
            <a:off x="8534400" y="6573838"/>
            <a:ext cx="204788" cy="176212"/>
          </a:xfrm>
          <a:prstGeom prst="rect">
            <a:avLst/>
          </a:prstGeom>
          <a:noFill/>
          <a:ln w="9525">
            <a:noFill/>
            <a:miter lim="800000"/>
            <a:headEnd/>
            <a:tailEnd/>
          </a:ln>
          <a:effectLst/>
        </p:spPr>
        <p:txBody>
          <a:bodyPr wrap="none" anchor="ctr"/>
          <a:lstStyle/>
          <a:p>
            <a:pPr algn="ctr"/>
            <a:fld id="{2104002D-268F-439E-AB3B-CB6A278EE480}" type="slidenum">
              <a:rPr lang="en-US" sz="1000">
                <a:solidFill>
                  <a:schemeClr val="bg1"/>
                </a:solidFill>
                <a:latin typeface="Times" pitchFamily="18" charset="0"/>
              </a:rPr>
              <a:pPr algn="ctr"/>
              <a:t>1</a:t>
            </a:fld>
            <a:endParaRPr lang="en-US" sz="1000" dirty="0">
              <a:solidFill>
                <a:schemeClr val="bg1"/>
              </a:solidFill>
              <a:latin typeface="Times" pitchFamily="18" charset="0"/>
            </a:endParaRPr>
          </a:p>
        </p:txBody>
      </p:sp>
      <p:pic>
        <p:nvPicPr>
          <p:cNvPr id="11287" name="Picture 23" descr="seethrough name"/>
          <p:cNvPicPr>
            <a:picLocks noChangeAspect="1" noChangeArrowheads="1"/>
          </p:cNvPicPr>
          <p:nvPr/>
        </p:nvPicPr>
        <p:blipFill>
          <a:blip r:embed="rId4" cstate="print"/>
          <a:srcRect l="11465" t="85471"/>
          <a:stretch>
            <a:fillRect/>
          </a:stretch>
        </p:blipFill>
        <p:spPr bwMode="auto">
          <a:xfrm>
            <a:off x="2895600" y="1143000"/>
            <a:ext cx="4629150" cy="339725"/>
          </a:xfrm>
          <a:prstGeom prst="rect">
            <a:avLst/>
          </a:prstGeom>
          <a:noFill/>
        </p:spPr>
      </p:pic>
      <p:pic>
        <p:nvPicPr>
          <p:cNvPr id="11288" name="Picture 24" descr="VITA logo"/>
          <p:cNvPicPr>
            <a:picLocks noChangeAspect="1" noChangeArrowheads="1"/>
          </p:cNvPicPr>
          <p:nvPr/>
        </p:nvPicPr>
        <p:blipFill>
          <a:blip r:embed="rId5" cstate="print"/>
          <a:srcRect/>
          <a:stretch>
            <a:fillRect/>
          </a:stretch>
        </p:blipFill>
        <p:spPr bwMode="auto">
          <a:xfrm>
            <a:off x="609600" y="609600"/>
            <a:ext cx="2379663" cy="827088"/>
          </a:xfrm>
          <a:prstGeom prst="rect">
            <a:avLst/>
          </a:prstGeom>
          <a:noFill/>
        </p:spPr>
      </p:pic>
      <p:pic>
        <p:nvPicPr>
          <p:cNvPr id="11289" name="Picture 25"/>
          <p:cNvPicPr>
            <a:picLocks noChangeAspect="1" noChangeArrowheads="1"/>
          </p:cNvPicPr>
          <p:nvPr/>
        </p:nvPicPr>
        <p:blipFill>
          <a:blip r:embed="rId6" cstate="print">
            <a:clrChange>
              <a:clrFrom>
                <a:srgbClr val="FFF7CE"/>
              </a:clrFrom>
              <a:clrTo>
                <a:srgbClr val="FFF7CE">
                  <a:alpha val="0"/>
                </a:srgbClr>
              </a:clrTo>
            </a:clrChange>
            <a:lum contrast="6000"/>
          </a:blip>
          <a:srcRect/>
          <a:stretch>
            <a:fillRect/>
          </a:stretch>
        </p:blipFill>
        <p:spPr bwMode="auto">
          <a:xfrm>
            <a:off x="8229600" y="304800"/>
            <a:ext cx="530225" cy="533400"/>
          </a:xfrm>
          <a:prstGeom prst="rect">
            <a:avLst/>
          </a:prstGeom>
          <a:noFill/>
          <a:ln w="9525">
            <a:noFill/>
            <a:miter lim="800000"/>
            <a:headEnd/>
            <a:tailEnd/>
          </a:ln>
          <a:effectLst/>
        </p:spPr>
      </p:pic>
    </p:spTree>
    <p:extLst>
      <p:ext uri="{BB962C8B-B14F-4D97-AF65-F5344CB8AC3E}">
        <p14:creationId xmlns:p14="http://schemas.microsoft.com/office/powerpoint/2010/main" val="3189283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NG9-1-1 Budget</a:t>
            </a:r>
          </a:p>
        </p:txBody>
      </p:sp>
      <p:sp>
        <p:nvSpPr>
          <p:cNvPr id="3" name="Content Placeholder 2"/>
          <p:cNvSpPr>
            <a:spLocks noGrp="1"/>
          </p:cNvSpPr>
          <p:nvPr>
            <p:ph idx="1"/>
          </p:nvPr>
        </p:nvSpPr>
        <p:spPr>
          <a:xfrm>
            <a:off x="457200" y="1828801"/>
            <a:ext cx="8229600" cy="1143000"/>
          </a:xfrm>
        </p:spPr>
        <p:txBody>
          <a:bodyPr/>
          <a:lstStyle/>
          <a:p>
            <a:r>
              <a:rPr lang="en-US" dirty="0"/>
              <a:t>Based on Fairfax County Contract</a:t>
            </a:r>
          </a:p>
          <a:p>
            <a:r>
              <a:rPr lang="en-US" dirty="0"/>
              <a:t>“Worst Case Scenario”</a:t>
            </a:r>
          </a:p>
        </p:txBody>
      </p:sp>
      <p:sp>
        <p:nvSpPr>
          <p:cNvPr id="4" name="Date Placeholder 3"/>
          <p:cNvSpPr>
            <a:spLocks noGrp="1"/>
          </p:cNvSpPr>
          <p:nvPr>
            <p:ph type="dt" sz="half" idx="10"/>
          </p:nvPr>
        </p:nvSpPr>
        <p:spPr/>
        <p:txBody>
          <a:bodyPr/>
          <a:lstStyle/>
          <a:p>
            <a:r>
              <a:rPr lang="en-US"/>
              <a:t>www.vita.virginia.gov</a:t>
            </a:r>
            <a:endParaRPr lang="en-US" dirty="0"/>
          </a:p>
        </p:txBody>
      </p:sp>
      <p:graphicFrame>
        <p:nvGraphicFramePr>
          <p:cNvPr id="5" name="Content Placeholder 4"/>
          <p:cNvGraphicFramePr>
            <a:graphicFrameLocks/>
          </p:cNvGraphicFramePr>
          <p:nvPr>
            <p:extLst/>
          </p:nvPr>
        </p:nvGraphicFramePr>
        <p:xfrm>
          <a:off x="2286000" y="3200400"/>
          <a:ext cx="5181600" cy="2613660"/>
        </p:xfrm>
        <a:graphic>
          <a:graphicData uri="http://schemas.openxmlformats.org/drawingml/2006/table">
            <a:tbl>
              <a:tblPr>
                <a:tableStyleId>{21E4AEA4-8DFA-4A89-87EB-49C32662AFE0}</a:tableStyleId>
              </a:tblPr>
              <a:tblGrid>
                <a:gridCol w="1201756">
                  <a:extLst>
                    <a:ext uri="{9D8B030D-6E8A-4147-A177-3AD203B41FA5}">
                      <a16:colId xmlns:a16="http://schemas.microsoft.com/office/drawing/2014/main" val="1599110112"/>
                    </a:ext>
                  </a:extLst>
                </a:gridCol>
                <a:gridCol w="3979844">
                  <a:extLst>
                    <a:ext uri="{9D8B030D-6E8A-4147-A177-3AD203B41FA5}">
                      <a16:colId xmlns:a16="http://schemas.microsoft.com/office/drawing/2014/main" val="3228899252"/>
                    </a:ext>
                  </a:extLst>
                </a:gridCol>
              </a:tblGrid>
              <a:tr h="259080">
                <a:tc gridSpan="2">
                  <a:txBody>
                    <a:bodyPr/>
                    <a:lstStyle/>
                    <a:p>
                      <a:pPr algn="ctr" rtl="0" fontAlgn="ctr"/>
                      <a:r>
                        <a:rPr lang="en-US" sz="2400" b="1" u="none" strike="noStrike" dirty="0">
                          <a:effectLst/>
                        </a:rPr>
                        <a:t>NG9-1-1 Cost per FY</a:t>
                      </a:r>
                      <a:endParaRPr lang="en-US" sz="2400" b="1" i="0" u="none" strike="noStrike" dirty="0">
                        <a:solidFill>
                          <a:srgbClr val="1E4649"/>
                        </a:solidFill>
                        <a:effectLst/>
                        <a:latin typeface="Verdana" panose="020B060403050404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val="2331498540"/>
                  </a:ext>
                </a:extLst>
              </a:tr>
              <a:tr h="266700">
                <a:tc>
                  <a:txBody>
                    <a:bodyPr/>
                    <a:lstStyle/>
                    <a:p>
                      <a:pPr algn="ctr" rtl="0" fontAlgn="b"/>
                      <a:r>
                        <a:rPr lang="en-US" sz="2400" u="none" strike="noStrike" dirty="0">
                          <a:effectLst/>
                        </a:rPr>
                        <a:t>FY19</a:t>
                      </a:r>
                      <a:endParaRPr lang="en-US" sz="2400" b="0" i="0" u="none" strike="noStrike" dirty="0">
                        <a:solidFill>
                          <a:srgbClr val="000000"/>
                        </a:solidFill>
                        <a:effectLst/>
                        <a:latin typeface="Verdana" panose="020B0604030504040204" pitchFamily="34" charset="0"/>
                      </a:endParaRPr>
                    </a:p>
                  </a:txBody>
                  <a:tcPr marL="7620" marR="7620" marT="762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
                      <a:r>
                        <a:rPr lang="en-US" sz="2400" u="none" strike="noStrike" dirty="0">
                          <a:effectLst/>
                        </a:rPr>
                        <a:t>$7,295,005.20 </a:t>
                      </a:r>
                      <a:endParaRPr lang="en-US" sz="2400" b="0" i="0" u="none" strike="noStrike" dirty="0">
                        <a:solidFill>
                          <a:srgbClr val="000000"/>
                        </a:solidFill>
                        <a:effectLst/>
                        <a:latin typeface="Verdana" panose="020B0604030504040204" pitchFamily="34" charset="0"/>
                      </a:endParaRPr>
                    </a:p>
                  </a:txBody>
                  <a:tcPr marL="7620" marR="7620" marT="762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02479410"/>
                  </a:ext>
                </a:extLst>
              </a:tr>
              <a:tr h="266700">
                <a:tc>
                  <a:txBody>
                    <a:bodyPr/>
                    <a:lstStyle/>
                    <a:p>
                      <a:pPr algn="ctr" rtl="0" fontAlgn="b"/>
                      <a:r>
                        <a:rPr lang="en-US" sz="2400" u="none" strike="noStrike">
                          <a:effectLst/>
                        </a:rPr>
                        <a:t>FY20</a:t>
                      </a:r>
                      <a:endParaRPr lang="en-US" sz="2400" b="0" i="0" u="none" strike="noStrike">
                        <a:solidFill>
                          <a:srgbClr val="000000"/>
                        </a:solidFill>
                        <a:effectLst/>
                        <a:latin typeface="Verdana" panose="020B0604030504040204" pitchFamily="34" charset="0"/>
                      </a:endParaRPr>
                    </a:p>
                  </a:txBody>
                  <a:tcPr marL="7620" marR="7620" marT="762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
                      <a:r>
                        <a:rPr lang="en-US" sz="2400" u="none" strike="noStrike" dirty="0">
                          <a:effectLst/>
                        </a:rPr>
                        <a:t>$27,867,943.87 </a:t>
                      </a:r>
                      <a:endParaRPr lang="en-US" sz="2400" b="0" i="0" u="none" strike="noStrike" dirty="0">
                        <a:solidFill>
                          <a:srgbClr val="000000"/>
                        </a:solidFill>
                        <a:effectLst/>
                        <a:latin typeface="Verdana" panose="020B0604030504040204" pitchFamily="34" charset="0"/>
                      </a:endParaRPr>
                    </a:p>
                  </a:txBody>
                  <a:tcPr marL="7620" marR="7620" marT="762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79709910"/>
                  </a:ext>
                </a:extLst>
              </a:tr>
              <a:tr h="266700">
                <a:tc>
                  <a:txBody>
                    <a:bodyPr/>
                    <a:lstStyle/>
                    <a:p>
                      <a:pPr algn="ctr" rtl="0" fontAlgn="b"/>
                      <a:r>
                        <a:rPr lang="en-US" sz="2400" u="none" strike="noStrike" dirty="0">
                          <a:effectLst/>
                        </a:rPr>
                        <a:t>FY21</a:t>
                      </a:r>
                      <a:endParaRPr lang="en-US" sz="2400" b="0" i="0" u="none" strike="noStrike" dirty="0">
                        <a:solidFill>
                          <a:srgbClr val="000000"/>
                        </a:solidFill>
                        <a:effectLst/>
                        <a:latin typeface="Verdana" panose="020B0604030504040204" pitchFamily="34" charset="0"/>
                      </a:endParaRPr>
                    </a:p>
                  </a:txBody>
                  <a:tcPr marL="7620" marR="7620" marT="762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
                      <a:r>
                        <a:rPr lang="en-US" sz="2400" u="none" strike="noStrike" dirty="0">
                          <a:effectLst/>
                        </a:rPr>
                        <a:t>$11,171,231.74 </a:t>
                      </a:r>
                      <a:endParaRPr lang="en-US" sz="2400" b="0" i="0" u="none" strike="noStrike" dirty="0">
                        <a:solidFill>
                          <a:srgbClr val="000000"/>
                        </a:solidFill>
                        <a:effectLst/>
                        <a:latin typeface="Verdana" panose="020B0604030504040204" pitchFamily="34" charset="0"/>
                      </a:endParaRPr>
                    </a:p>
                  </a:txBody>
                  <a:tcPr marL="7620" marR="7620" marT="762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1123273"/>
                  </a:ext>
                </a:extLst>
              </a:tr>
              <a:tr h="266700">
                <a:tc>
                  <a:txBody>
                    <a:bodyPr/>
                    <a:lstStyle/>
                    <a:p>
                      <a:pPr algn="ctr" rtl="0" fontAlgn="b"/>
                      <a:r>
                        <a:rPr lang="en-US" sz="2400" u="none" strike="noStrike">
                          <a:effectLst/>
                        </a:rPr>
                        <a:t>FY22</a:t>
                      </a:r>
                      <a:endParaRPr lang="en-US" sz="2400" b="0" i="0" u="none" strike="noStrike">
                        <a:solidFill>
                          <a:srgbClr val="000000"/>
                        </a:solidFill>
                        <a:effectLst/>
                        <a:latin typeface="Verdana" panose="020B0604030504040204" pitchFamily="34" charset="0"/>
                      </a:endParaRPr>
                    </a:p>
                  </a:txBody>
                  <a:tcPr marL="7620" marR="7620" marT="762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
                      <a:r>
                        <a:rPr lang="en-US" sz="2400" u="none" strike="noStrike" dirty="0">
                          <a:effectLst/>
                        </a:rPr>
                        <a:t>$6,138,711.84 </a:t>
                      </a:r>
                      <a:endParaRPr lang="en-US" sz="2400" b="0" i="0" u="none" strike="noStrike" dirty="0">
                        <a:solidFill>
                          <a:srgbClr val="000000"/>
                        </a:solidFill>
                        <a:effectLst/>
                        <a:latin typeface="Verdana" panose="020B0604030504040204" pitchFamily="34" charset="0"/>
                      </a:endParaRPr>
                    </a:p>
                  </a:txBody>
                  <a:tcPr marL="7620" marR="7620" marT="762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28908091"/>
                  </a:ext>
                </a:extLst>
              </a:tr>
              <a:tr h="266700">
                <a:tc>
                  <a:txBody>
                    <a:bodyPr/>
                    <a:lstStyle/>
                    <a:p>
                      <a:pPr algn="ctr" rtl="0" fontAlgn="b"/>
                      <a:r>
                        <a:rPr lang="en-US" sz="2400" u="none" strike="noStrike" dirty="0">
                          <a:effectLst/>
                        </a:rPr>
                        <a:t>FY23</a:t>
                      </a:r>
                      <a:endParaRPr lang="en-US" sz="2400" b="0" i="0" u="none" strike="noStrike" dirty="0">
                        <a:solidFill>
                          <a:srgbClr val="000000"/>
                        </a:solidFill>
                        <a:effectLst/>
                        <a:latin typeface="Verdana" panose="020B0604030504040204" pitchFamily="34" charset="0"/>
                      </a:endParaRPr>
                    </a:p>
                  </a:txBody>
                  <a:tcPr marL="7620" marR="7620" marT="762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
                      <a:r>
                        <a:rPr lang="en-US" sz="2400" u="none" strike="noStrike" dirty="0">
                          <a:effectLst/>
                        </a:rPr>
                        <a:t>$1,142,122.38 </a:t>
                      </a:r>
                      <a:endParaRPr lang="en-US" sz="2400" b="0" i="0" u="none" strike="noStrike" dirty="0">
                        <a:solidFill>
                          <a:srgbClr val="000000"/>
                        </a:solidFill>
                        <a:effectLst/>
                        <a:latin typeface="Verdana" panose="020B0604030504040204" pitchFamily="34" charset="0"/>
                      </a:endParaRPr>
                    </a:p>
                  </a:txBody>
                  <a:tcPr marL="7620" marR="7620" marT="762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499800653"/>
                  </a:ext>
                </a:extLst>
              </a:tr>
              <a:tr h="2667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a:ln>
                            <a:noFill/>
                          </a:ln>
                          <a:effectLst/>
                          <a:uLnTx/>
                          <a:uFillTx/>
                        </a:rPr>
                        <a:t>Total</a:t>
                      </a:r>
                      <a:endParaRPr kumimoji="0" lang="en-US"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txBody>
                  <a:tcPr marL="7620" marR="7620" marT="762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
                      <a:r>
                        <a:rPr lang="en-US" sz="2400" b="1" u="none" strike="noStrike" dirty="0">
                          <a:effectLst/>
                        </a:rPr>
                        <a:t>$53,615,015.03 </a:t>
                      </a:r>
                      <a:endParaRPr lang="en-US" sz="2400" b="1" i="0" u="none" strike="noStrike" dirty="0">
                        <a:solidFill>
                          <a:srgbClr val="000000"/>
                        </a:solidFill>
                        <a:effectLst/>
                        <a:latin typeface="Verdana" panose="020B0604030504040204" pitchFamily="34" charset="0"/>
                      </a:endParaRPr>
                    </a:p>
                  </a:txBody>
                  <a:tcPr marL="7620" marR="7620" marT="762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282271545"/>
                  </a:ext>
                </a:extLst>
              </a:tr>
            </a:tbl>
          </a:graphicData>
        </a:graphic>
      </p:graphicFrame>
    </p:spTree>
    <p:extLst>
      <p:ext uri="{BB962C8B-B14F-4D97-AF65-F5344CB8AC3E}">
        <p14:creationId xmlns:p14="http://schemas.microsoft.com/office/powerpoint/2010/main" val="1447583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NG9-1-1 Budget</a:t>
            </a:r>
          </a:p>
        </p:txBody>
      </p:sp>
      <p:graphicFrame>
        <p:nvGraphicFramePr>
          <p:cNvPr id="5" name="Content Placeholder 4"/>
          <p:cNvGraphicFramePr>
            <a:graphicFrameLocks noGrp="1"/>
          </p:cNvGraphicFramePr>
          <p:nvPr>
            <p:ph idx="1"/>
            <p:extLst/>
          </p:nvPr>
        </p:nvGraphicFramePr>
        <p:xfrm>
          <a:off x="2359025" y="2057400"/>
          <a:ext cx="4425950" cy="3828887"/>
        </p:xfrm>
        <a:graphic>
          <a:graphicData uri="http://schemas.openxmlformats.org/drawingml/2006/table">
            <a:tbl>
              <a:tblPr>
                <a:tableStyleId>{21E4AEA4-8DFA-4A89-87EB-49C32662AFE0}</a:tableStyleId>
              </a:tblPr>
              <a:tblGrid>
                <a:gridCol w="2308844">
                  <a:extLst>
                    <a:ext uri="{9D8B030D-6E8A-4147-A177-3AD203B41FA5}">
                      <a16:colId xmlns:a16="http://schemas.microsoft.com/office/drawing/2014/main" val="817389781"/>
                    </a:ext>
                  </a:extLst>
                </a:gridCol>
                <a:gridCol w="2117106">
                  <a:extLst>
                    <a:ext uri="{9D8B030D-6E8A-4147-A177-3AD203B41FA5}">
                      <a16:colId xmlns:a16="http://schemas.microsoft.com/office/drawing/2014/main" val="1152125242"/>
                    </a:ext>
                  </a:extLst>
                </a:gridCol>
              </a:tblGrid>
              <a:tr h="350412">
                <a:tc gridSpan="2">
                  <a:txBody>
                    <a:bodyPr/>
                    <a:lstStyle/>
                    <a:p>
                      <a:pPr algn="ctr" rtl="0" fontAlgn="ctr"/>
                      <a:r>
                        <a:rPr lang="en-US" sz="2000" b="1" u="none" strike="noStrike" dirty="0">
                          <a:effectLst/>
                        </a:rPr>
                        <a:t>NG9-1-1 Cost by</a:t>
                      </a:r>
                      <a:r>
                        <a:rPr lang="en-US" sz="2000" b="1" u="none" strike="noStrike" baseline="0" dirty="0">
                          <a:effectLst/>
                        </a:rPr>
                        <a:t> Type</a:t>
                      </a:r>
                      <a:endParaRPr lang="en-US" sz="2000" b="1" i="0" u="none" strike="noStrike" dirty="0">
                        <a:solidFill>
                          <a:srgbClr val="1E4649"/>
                        </a:solidFill>
                        <a:effectLst/>
                        <a:latin typeface="Verdana" panose="020B060403050404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val="3525747528"/>
                  </a:ext>
                </a:extLst>
              </a:tr>
              <a:tr h="316225">
                <a:tc>
                  <a:txBody>
                    <a:bodyPr/>
                    <a:lstStyle/>
                    <a:p>
                      <a:pPr algn="ctr" rtl="0" fontAlgn="b"/>
                      <a:r>
                        <a:rPr lang="en-US" sz="1800" u="none" strike="noStrike" dirty="0">
                          <a:effectLst/>
                        </a:rPr>
                        <a:t>NG9-1-1 Costs</a:t>
                      </a:r>
                      <a:endParaRPr lang="en-US" sz="1800" b="0" i="0" u="none" strike="noStrike" dirty="0">
                        <a:solidFill>
                          <a:srgbClr val="000000"/>
                        </a:solidFill>
                        <a:effectLst/>
                        <a:latin typeface="Verdana" panose="020B060403050404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
                      <a:r>
                        <a:rPr lang="en-US" sz="1800" u="none" strike="noStrike">
                          <a:effectLst/>
                        </a:rPr>
                        <a:t>$452,000.00 </a:t>
                      </a:r>
                      <a:endParaRPr lang="en-US" sz="1800" b="0" i="0" u="none" strike="noStrike">
                        <a:solidFill>
                          <a:srgbClr val="000000"/>
                        </a:solidFill>
                        <a:effectLst/>
                        <a:latin typeface="Verdana" panose="020B060403050404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60075995"/>
                  </a:ext>
                </a:extLst>
              </a:tr>
              <a:tr h="316225">
                <a:tc>
                  <a:txBody>
                    <a:bodyPr/>
                    <a:lstStyle/>
                    <a:p>
                      <a:pPr algn="ctr" rtl="0" fontAlgn="b"/>
                      <a:r>
                        <a:rPr lang="en-US" sz="1800" u="none" strike="noStrike" dirty="0">
                          <a:effectLst/>
                        </a:rPr>
                        <a:t>CHE i3</a:t>
                      </a:r>
                      <a:endParaRPr lang="en-US" sz="1800" b="0" i="0" u="none" strike="noStrike" dirty="0">
                        <a:solidFill>
                          <a:srgbClr val="000000"/>
                        </a:solidFill>
                        <a:effectLst/>
                        <a:latin typeface="Verdana" panose="020B060403050404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
                      <a:r>
                        <a:rPr lang="en-US" sz="1800" u="none" strike="noStrike">
                          <a:effectLst/>
                        </a:rPr>
                        <a:t>$2,925,000.00 </a:t>
                      </a:r>
                      <a:endParaRPr lang="en-US" sz="1800" b="0" i="0" u="none" strike="noStrike">
                        <a:solidFill>
                          <a:srgbClr val="000000"/>
                        </a:solidFill>
                        <a:effectLst/>
                        <a:latin typeface="Verdana" panose="020B060403050404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72919417"/>
                  </a:ext>
                </a:extLst>
              </a:tr>
              <a:tr h="316225">
                <a:tc>
                  <a:txBody>
                    <a:bodyPr/>
                    <a:lstStyle/>
                    <a:p>
                      <a:pPr algn="ctr" rtl="0" fontAlgn="b"/>
                      <a:r>
                        <a:rPr lang="en-US" sz="1800" u="none" strike="noStrike" dirty="0">
                          <a:effectLst/>
                        </a:rPr>
                        <a:t>CHE Replacement</a:t>
                      </a:r>
                      <a:endParaRPr lang="en-US" sz="1800" b="0" i="0" u="none" strike="noStrike" dirty="0">
                        <a:solidFill>
                          <a:srgbClr val="000000"/>
                        </a:solidFill>
                        <a:effectLst/>
                        <a:latin typeface="Verdana" panose="020B060403050404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
                      <a:r>
                        <a:rPr lang="en-US" sz="1800" u="none" strike="noStrike" dirty="0">
                          <a:effectLst/>
                        </a:rPr>
                        <a:t>$10,650,000.00 </a:t>
                      </a:r>
                      <a:endParaRPr lang="en-US" sz="1800" b="0" i="0" u="none" strike="noStrike" dirty="0">
                        <a:solidFill>
                          <a:srgbClr val="000000"/>
                        </a:solidFill>
                        <a:effectLst/>
                        <a:latin typeface="Verdana" panose="020B060403050404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38430985"/>
                  </a:ext>
                </a:extLst>
              </a:tr>
              <a:tr h="316225">
                <a:tc>
                  <a:txBody>
                    <a:bodyPr/>
                    <a:lstStyle/>
                    <a:p>
                      <a:pPr algn="ctr" rtl="0" fontAlgn="b"/>
                      <a:r>
                        <a:rPr lang="en-US" sz="1800" u="none" strike="noStrike" dirty="0">
                          <a:effectLst/>
                        </a:rPr>
                        <a:t>Text to 9-1-1</a:t>
                      </a:r>
                      <a:endParaRPr lang="en-US" sz="1800" b="0" i="0" u="none" strike="noStrike" dirty="0">
                        <a:solidFill>
                          <a:srgbClr val="000000"/>
                        </a:solidFill>
                        <a:effectLst/>
                        <a:latin typeface="Verdana" panose="020B060403050404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
                      <a:r>
                        <a:rPr lang="en-US" sz="1800" u="none" strike="noStrike" dirty="0">
                          <a:effectLst/>
                        </a:rPr>
                        <a:t>$2,220,000.00 </a:t>
                      </a:r>
                      <a:endParaRPr lang="en-US" sz="1800" b="0" i="0" u="none" strike="noStrike" dirty="0">
                        <a:solidFill>
                          <a:srgbClr val="000000"/>
                        </a:solidFill>
                        <a:effectLst/>
                        <a:latin typeface="Verdana" panose="020B060403050404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483512744"/>
                  </a:ext>
                </a:extLst>
              </a:tr>
              <a:tr h="316225">
                <a:tc>
                  <a:txBody>
                    <a:bodyPr/>
                    <a:lstStyle/>
                    <a:p>
                      <a:pPr algn="ctr" rtl="0" fontAlgn="b"/>
                      <a:r>
                        <a:rPr lang="en-US" sz="1800" u="none" strike="noStrike">
                          <a:effectLst/>
                        </a:rPr>
                        <a:t>ECaTS Expansion</a:t>
                      </a:r>
                      <a:endParaRPr lang="en-US" sz="1800" b="0" i="0" u="none" strike="noStrike">
                        <a:solidFill>
                          <a:srgbClr val="000000"/>
                        </a:solidFill>
                        <a:effectLst/>
                        <a:latin typeface="Verdana" panose="020B060403050404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
                      <a:r>
                        <a:rPr lang="en-US" sz="1800" u="none" strike="noStrike" dirty="0">
                          <a:effectLst/>
                        </a:rPr>
                        <a:t>$117,000.00 </a:t>
                      </a:r>
                      <a:endParaRPr lang="en-US" sz="1800" b="0" i="0" u="none" strike="noStrike" dirty="0">
                        <a:solidFill>
                          <a:srgbClr val="000000"/>
                        </a:solidFill>
                        <a:effectLst/>
                        <a:latin typeface="Verdana" panose="020B060403050404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347064306"/>
                  </a:ext>
                </a:extLst>
              </a:tr>
              <a:tr h="316225">
                <a:tc>
                  <a:txBody>
                    <a:bodyPr/>
                    <a:lstStyle/>
                    <a:p>
                      <a:pPr algn="ctr" rtl="0" fontAlgn="b"/>
                      <a:r>
                        <a:rPr lang="en-US" sz="1800" u="none" strike="noStrike">
                          <a:effectLst/>
                        </a:rPr>
                        <a:t>Racks</a:t>
                      </a:r>
                      <a:endParaRPr lang="en-US" sz="1800" b="0" i="0" u="none" strike="noStrike">
                        <a:solidFill>
                          <a:srgbClr val="000000"/>
                        </a:solidFill>
                        <a:effectLst/>
                        <a:latin typeface="Verdana" panose="020B060403050404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
                      <a:r>
                        <a:rPr lang="en-US" sz="1800" u="none" strike="noStrike" dirty="0">
                          <a:effectLst/>
                        </a:rPr>
                        <a:t>$24,000.00 </a:t>
                      </a:r>
                      <a:endParaRPr lang="en-US" sz="1800" b="0" i="0" u="none" strike="noStrike" dirty="0">
                        <a:solidFill>
                          <a:srgbClr val="000000"/>
                        </a:solidFill>
                        <a:effectLst/>
                        <a:latin typeface="Verdana" panose="020B060403050404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69146412"/>
                  </a:ext>
                </a:extLst>
              </a:tr>
              <a:tr h="316225">
                <a:tc>
                  <a:txBody>
                    <a:bodyPr/>
                    <a:lstStyle/>
                    <a:p>
                      <a:pPr algn="ctr" rtl="0" fontAlgn="b"/>
                      <a:r>
                        <a:rPr lang="en-US" sz="1800" u="none" strike="noStrike">
                          <a:effectLst/>
                        </a:rPr>
                        <a:t>Diversity</a:t>
                      </a:r>
                      <a:endParaRPr lang="en-US" sz="1800" b="0" i="0" u="none" strike="noStrike">
                        <a:solidFill>
                          <a:srgbClr val="000000"/>
                        </a:solidFill>
                        <a:effectLst/>
                        <a:latin typeface="Verdana" panose="020B060403050404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
                      <a:r>
                        <a:rPr lang="en-US" sz="1800" u="none" strike="noStrike" dirty="0">
                          <a:effectLst/>
                        </a:rPr>
                        <a:t>$22,533,751.15 </a:t>
                      </a:r>
                      <a:endParaRPr lang="en-US" sz="1800" b="0" i="0" u="none" strike="noStrike" dirty="0">
                        <a:solidFill>
                          <a:srgbClr val="000000"/>
                        </a:solidFill>
                        <a:effectLst/>
                        <a:latin typeface="Verdana" panose="020B060403050404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74686578"/>
                  </a:ext>
                </a:extLst>
              </a:tr>
              <a:tr h="316225">
                <a:tc>
                  <a:txBody>
                    <a:bodyPr/>
                    <a:lstStyle/>
                    <a:p>
                      <a:pPr algn="ctr" rtl="0" fontAlgn="b"/>
                      <a:r>
                        <a:rPr lang="en-US" sz="1800" u="none" strike="noStrike">
                          <a:effectLst/>
                        </a:rPr>
                        <a:t>GIS Data</a:t>
                      </a:r>
                      <a:endParaRPr lang="en-US" sz="1800" b="0" i="0" u="none" strike="noStrike">
                        <a:solidFill>
                          <a:srgbClr val="000000"/>
                        </a:solidFill>
                        <a:effectLst/>
                        <a:latin typeface="Verdana" panose="020B060403050404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
                      <a:r>
                        <a:rPr lang="en-US" sz="1800" u="none" strike="noStrike" dirty="0">
                          <a:effectLst/>
                        </a:rPr>
                        <a:t>$160,100.00 </a:t>
                      </a:r>
                      <a:endParaRPr lang="en-US" sz="1800" b="0" i="0" u="none" strike="noStrike" dirty="0">
                        <a:solidFill>
                          <a:srgbClr val="000000"/>
                        </a:solidFill>
                        <a:effectLst/>
                        <a:latin typeface="Verdana" panose="020B060403050404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58383448"/>
                  </a:ext>
                </a:extLst>
              </a:tr>
              <a:tr h="316225">
                <a:tc>
                  <a:txBody>
                    <a:bodyPr/>
                    <a:lstStyle/>
                    <a:p>
                      <a:pPr algn="ctr" rtl="0" fontAlgn="b"/>
                      <a:r>
                        <a:rPr lang="en-US" sz="1800" u="none" strike="noStrike">
                          <a:effectLst/>
                        </a:rPr>
                        <a:t>Legacy 9-1-1</a:t>
                      </a:r>
                      <a:endParaRPr lang="en-US" sz="1800" b="0" i="0" u="none" strike="noStrike">
                        <a:solidFill>
                          <a:srgbClr val="000000"/>
                        </a:solidFill>
                        <a:effectLst/>
                        <a:latin typeface="Verdana" panose="020B060403050404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
                      <a:r>
                        <a:rPr lang="en-US" sz="1800" u="none" strike="noStrike" dirty="0">
                          <a:effectLst/>
                        </a:rPr>
                        <a:t>$991,320.60 </a:t>
                      </a:r>
                      <a:endParaRPr lang="en-US" sz="1800" b="0" i="0" u="none" strike="noStrike" dirty="0">
                        <a:solidFill>
                          <a:srgbClr val="000000"/>
                        </a:solidFill>
                        <a:effectLst/>
                        <a:latin typeface="Verdana" panose="020B060403050404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945479208"/>
                  </a:ext>
                </a:extLst>
              </a:tr>
              <a:tr h="316225">
                <a:tc>
                  <a:txBody>
                    <a:bodyPr/>
                    <a:lstStyle/>
                    <a:p>
                      <a:pPr algn="ctr" rtl="0" fontAlgn="b"/>
                      <a:r>
                        <a:rPr lang="en-US" sz="1800" u="none" strike="noStrike">
                          <a:effectLst/>
                        </a:rPr>
                        <a:t>Monthly Delta</a:t>
                      </a:r>
                      <a:endParaRPr lang="en-US" sz="1800" b="0" i="0" u="none" strike="noStrike">
                        <a:solidFill>
                          <a:srgbClr val="000000"/>
                        </a:solidFill>
                        <a:effectLst/>
                        <a:latin typeface="Verdana" panose="020B060403050404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
                      <a:r>
                        <a:rPr lang="en-US" sz="1800" u="none" strike="noStrike" dirty="0">
                          <a:effectLst/>
                        </a:rPr>
                        <a:t>$13,541,843.28 </a:t>
                      </a:r>
                      <a:endParaRPr lang="en-US" sz="1800" b="0" i="0" u="none" strike="noStrike" dirty="0">
                        <a:solidFill>
                          <a:srgbClr val="000000"/>
                        </a:solidFill>
                        <a:effectLst/>
                        <a:latin typeface="Verdana" panose="020B060403050404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99970414"/>
                  </a:ext>
                </a:extLst>
              </a:tr>
              <a:tr h="316225">
                <a:tc>
                  <a:txBody>
                    <a:bodyPr/>
                    <a:lstStyle/>
                    <a:p>
                      <a:pPr algn="ctr" rtl="0" fontAlgn="b"/>
                      <a:r>
                        <a:rPr lang="en-US" sz="1800" b="1" u="none" strike="noStrike" dirty="0">
                          <a:effectLst/>
                        </a:rPr>
                        <a:t>Total</a:t>
                      </a:r>
                      <a:endParaRPr lang="en-US" sz="1800" b="1" i="0" u="none" strike="noStrike" dirty="0">
                        <a:solidFill>
                          <a:srgbClr val="000000"/>
                        </a:solidFill>
                        <a:effectLst/>
                        <a:latin typeface="Verdana" panose="020B060403050404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
                      <a:r>
                        <a:rPr lang="en-US" sz="1800" b="1" u="none" strike="noStrike" dirty="0">
                          <a:effectLst/>
                        </a:rPr>
                        <a:t>$53,615,015.03 </a:t>
                      </a:r>
                      <a:endParaRPr lang="en-US" sz="1800" b="1" i="0" u="none" strike="noStrike" dirty="0">
                        <a:solidFill>
                          <a:srgbClr val="000000"/>
                        </a:solidFill>
                        <a:effectLst/>
                        <a:latin typeface="Verdana" panose="020B060403050404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367528671"/>
                  </a:ext>
                </a:extLst>
              </a:tr>
            </a:tbl>
          </a:graphicData>
        </a:graphic>
      </p:graphicFrame>
      <p:sp>
        <p:nvSpPr>
          <p:cNvPr id="4" name="Date Placeholder 3"/>
          <p:cNvSpPr>
            <a:spLocks noGrp="1"/>
          </p:cNvSpPr>
          <p:nvPr>
            <p:ph type="dt" sz="half" idx="10"/>
          </p:nvPr>
        </p:nvSpPr>
        <p:spPr/>
        <p:txBody>
          <a:bodyPr/>
          <a:lstStyle/>
          <a:p>
            <a:r>
              <a:rPr lang="en-US"/>
              <a:t>www.vita.virginia.gov</a:t>
            </a:r>
            <a:endParaRPr lang="en-US" dirty="0"/>
          </a:p>
        </p:txBody>
      </p:sp>
    </p:spTree>
    <p:extLst>
      <p:ext uri="{BB962C8B-B14F-4D97-AF65-F5344CB8AC3E}">
        <p14:creationId xmlns:p14="http://schemas.microsoft.com/office/powerpoint/2010/main" val="2694737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NG9-1-1 Monthly Recurring Cost</a:t>
            </a:r>
          </a:p>
        </p:txBody>
      </p:sp>
      <p:sp>
        <p:nvSpPr>
          <p:cNvPr id="3" name="Content Placeholder 2"/>
          <p:cNvSpPr>
            <a:spLocks noGrp="1"/>
          </p:cNvSpPr>
          <p:nvPr>
            <p:ph idx="1"/>
          </p:nvPr>
        </p:nvSpPr>
        <p:spPr/>
        <p:txBody>
          <a:bodyPr/>
          <a:lstStyle/>
          <a:p>
            <a:r>
              <a:rPr lang="en-US" dirty="0"/>
              <a:t>Currently Monthly Recurring Cost</a:t>
            </a:r>
          </a:p>
          <a:p>
            <a:pPr lvl="1"/>
            <a:r>
              <a:rPr lang="en-US" dirty="0"/>
              <a:t>$743,997.88 per month</a:t>
            </a:r>
          </a:p>
          <a:p>
            <a:pPr lvl="1"/>
            <a:r>
              <a:rPr lang="en-US" dirty="0"/>
              <a:t>$8,927,974.56 annualized</a:t>
            </a:r>
          </a:p>
          <a:p>
            <a:r>
              <a:rPr lang="en-US" dirty="0"/>
              <a:t>AT&amp;T Monthly Recurring Cost</a:t>
            </a:r>
          </a:p>
          <a:p>
            <a:pPr lvl="1"/>
            <a:r>
              <a:rPr lang="en-US" dirty="0"/>
              <a:t>$1,254,640.28 per month</a:t>
            </a:r>
          </a:p>
          <a:p>
            <a:pPr lvl="1"/>
            <a:r>
              <a:rPr lang="en-US" dirty="0"/>
              <a:t>$15,055,683.36 annualized</a:t>
            </a:r>
          </a:p>
          <a:p>
            <a:r>
              <a:rPr lang="en-US" dirty="0"/>
              <a:t>Difference</a:t>
            </a:r>
          </a:p>
          <a:p>
            <a:pPr lvl="1"/>
            <a:r>
              <a:rPr lang="en-US" dirty="0"/>
              <a:t>$510,642.40 monthly</a:t>
            </a:r>
          </a:p>
          <a:p>
            <a:pPr lvl="1"/>
            <a:r>
              <a:rPr lang="en-US" dirty="0"/>
              <a:t>$6,127,708.80 annualized</a:t>
            </a:r>
          </a:p>
        </p:txBody>
      </p:sp>
      <p:sp>
        <p:nvSpPr>
          <p:cNvPr id="4" name="Date Placeholder 3"/>
          <p:cNvSpPr>
            <a:spLocks noGrp="1"/>
          </p:cNvSpPr>
          <p:nvPr>
            <p:ph type="dt" sz="half" idx="10"/>
          </p:nvPr>
        </p:nvSpPr>
        <p:spPr/>
        <p:txBody>
          <a:bodyPr/>
          <a:lstStyle/>
          <a:p>
            <a:r>
              <a:rPr lang="en-US"/>
              <a:t>www.vita.virginia.gov</a:t>
            </a:r>
            <a:endParaRPr lang="en-US" dirty="0"/>
          </a:p>
        </p:txBody>
      </p:sp>
    </p:spTree>
    <p:extLst>
      <p:ext uri="{BB962C8B-B14F-4D97-AF65-F5344CB8AC3E}">
        <p14:creationId xmlns:p14="http://schemas.microsoft.com/office/powerpoint/2010/main" val="391693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 Forward</a:t>
            </a:r>
          </a:p>
        </p:txBody>
      </p:sp>
      <p:sp>
        <p:nvSpPr>
          <p:cNvPr id="3" name="Content Placeholder 2"/>
          <p:cNvSpPr>
            <a:spLocks noGrp="1"/>
          </p:cNvSpPr>
          <p:nvPr>
            <p:ph idx="1"/>
          </p:nvPr>
        </p:nvSpPr>
        <p:spPr/>
        <p:txBody>
          <a:bodyPr/>
          <a:lstStyle/>
          <a:p>
            <a:r>
              <a:rPr lang="en-US" dirty="0"/>
              <a:t>Documents to review</a:t>
            </a:r>
          </a:p>
          <a:p>
            <a:pPr lvl="1"/>
            <a:r>
              <a:rPr lang="en-US" dirty="0"/>
              <a:t>NG9-1-1 Migration Proposal</a:t>
            </a:r>
          </a:p>
          <a:p>
            <a:pPr lvl="1"/>
            <a:r>
              <a:rPr lang="en-US" dirty="0"/>
              <a:t>Existing Fairfax County contract</a:t>
            </a:r>
          </a:p>
          <a:p>
            <a:pPr lvl="1"/>
            <a:r>
              <a:rPr lang="en-US" dirty="0"/>
              <a:t>Proposal Acceptance Letter (PAL) = funding request</a:t>
            </a:r>
          </a:p>
          <a:p>
            <a:pPr lvl="1"/>
            <a:r>
              <a:rPr lang="en-US" dirty="0"/>
              <a:t>AT&amp;T Participation Agreement (PA)</a:t>
            </a:r>
          </a:p>
          <a:p>
            <a:pPr lvl="0"/>
            <a:r>
              <a:rPr lang="en-US" dirty="0">
                <a:solidFill>
                  <a:srgbClr val="333399"/>
                </a:solidFill>
              </a:rPr>
              <a:t>Decisions and Options</a:t>
            </a:r>
          </a:p>
          <a:p>
            <a:pPr lvl="1"/>
            <a:r>
              <a:rPr lang="en-US" dirty="0">
                <a:solidFill>
                  <a:srgbClr val="333399"/>
                </a:solidFill>
              </a:rPr>
              <a:t>Proceed utilizing the Fairfax contract</a:t>
            </a:r>
          </a:p>
          <a:p>
            <a:pPr lvl="1"/>
            <a:r>
              <a:rPr lang="en-US" dirty="0">
                <a:solidFill>
                  <a:srgbClr val="333399"/>
                </a:solidFill>
              </a:rPr>
              <a:t>Execute an RFP</a:t>
            </a:r>
          </a:p>
          <a:p>
            <a:pPr lvl="1"/>
            <a:r>
              <a:rPr lang="en-US" dirty="0">
                <a:solidFill>
                  <a:srgbClr val="333399"/>
                </a:solidFill>
              </a:rPr>
              <a:t>Search for &amp; review other procurement options</a:t>
            </a:r>
          </a:p>
          <a:p>
            <a:pPr lvl="2"/>
            <a:endParaRPr lang="en-US" dirty="0"/>
          </a:p>
        </p:txBody>
      </p:sp>
      <p:sp>
        <p:nvSpPr>
          <p:cNvPr id="4" name="Date Placeholder 3"/>
          <p:cNvSpPr>
            <a:spLocks noGrp="1"/>
          </p:cNvSpPr>
          <p:nvPr>
            <p:ph type="dt" sz="half" idx="10"/>
          </p:nvPr>
        </p:nvSpPr>
        <p:spPr/>
        <p:txBody>
          <a:bodyPr/>
          <a:lstStyle/>
          <a:p>
            <a:r>
              <a:rPr lang="en-US"/>
              <a:t>www.vita.virginia.gov</a:t>
            </a:r>
            <a:endParaRPr lang="en-US" dirty="0"/>
          </a:p>
        </p:txBody>
      </p:sp>
    </p:spTree>
    <p:extLst>
      <p:ext uri="{BB962C8B-B14F-4D97-AF65-F5344CB8AC3E}">
        <p14:creationId xmlns:p14="http://schemas.microsoft.com/office/powerpoint/2010/main" val="1683928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9-1-1 Board’s Guiding Principles</a:t>
            </a:r>
          </a:p>
        </p:txBody>
      </p:sp>
      <p:sp>
        <p:nvSpPr>
          <p:cNvPr id="3" name="Content Placeholder 2"/>
          <p:cNvSpPr>
            <a:spLocks noGrp="1"/>
          </p:cNvSpPr>
          <p:nvPr>
            <p:ph idx="1"/>
          </p:nvPr>
        </p:nvSpPr>
        <p:spPr/>
        <p:txBody>
          <a:bodyPr/>
          <a:lstStyle/>
          <a:p>
            <a:pPr>
              <a:lnSpc>
                <a:spcPct val="150000"/>
              </a:lnSpc>
            </a:pPr>
            <a:r>
              <a:rPr lang="en-US" sz="2700" dirty="0"/>
              <a:t>9-1-1 is an essential, local/regional service</a:t>
            </a:r>
          </a:p>
          <a:p>
            <a:pPr>
              <a:lnSpc>
                <a:spcPct val="150000"/>
              </a:lnSpc>
            </a:pPr>
            <a:r>
              <a:rPr lang="en-US" sz="2700" dirty="0"/>
              <a:t>Need to address ALL of 9-1-1 not just NG</a:t>
            </a:r>
          </a:p>
          <a:p>
            <a:pPr>
              <a:lnSpc>
                <a:spcPct val="150000"/>
              </a:lnSpc>
            </a:pPr>
            <a:r>
              <a:rPr lang="en-US" sz="2700" dirty="0"/>
              <a:t>Full stakeholder engagement is needed</a:t>
            </a:r>
          </a:p>
          <a:p>
            <a:pPr>
              <a:lnSpc>
                <a:spcPct val="150000"/>
              </a:lnSpc>
            </a:pPr>
            <a:r>
              <a:rPr lang="en-US" sz="2700" dirty="0"/>
              <a:t>Services must be not be degraded</a:t>
            </a:r>
          </a:p>
          <a:p>
            <a:pPr>
              <a:lnSpc>
                <a:spcPct val="150000"/>
              </a:lnSpc>
            </a:pPr>
            <a:r>
              <a:rPr lang="en-US" sz="2700" dirty="0"/>
              <a:t>Economies need to be leveraged</a:t>
            </a:r>
          </a:p>
          <a:p>
            <a:pPr>
              <a:lnSpc>
                <a:spcPct val="150000"/>
              </a:lnSpc>
            </a:pPr>
            <a:r>
              <a:rPr lang="en-US" sz="2700" dirty="0"/>
              <a:t>Doing nothing is NOT an option (legislation)</a:t>
            </a:r>
          </a:p>
          <a:p>
            <a:pPr>
              <a:lnSpc>
                <a:spcPct val="150000"/>
              </a:lnSpc>
            </a:pPr>
            <a:endParaRPr lang="en-US" dirty="0"/>
          </a:p>
          <a:p>
            <a:pPr marL="0" indent="0">
              <a:buNone/>
            </a:pPr>
            <a:endParaRPr lang="en-US" dirty="0"/>
          </a:p>
        </p:txBody>
      </p:sp>
      <p:sp>
        <p:nvSpPr>
          <p:cNvPr id="4" name="Date Placeholder 3"/>
          <p:cNvSpPr>
            <a:spLocks noGrp="1"/>
          </p:cNvSpPr>
          <p:nvPr>
            <p:ph type="dt" sz="half" idx="10"/>
          </p:nvPr>
        </p:nvSpPr>
        <p:spPr/>
        <p:txBody>
          <a:bodyPr/>
          <a:lstStyle/>
          <a:p>
            <a:r>
              <a:rPr lang="en-US"/>
              <a:t>www.vita.virginia.gov</a:t>
            </a:r>
          </a:p>
        </p:txBody>
      </p:sp>
    </p:spTree>
    <p:extLst>
      <p:ext uri="{BB962C8B-B14F-4D97-AF65-F5344CB8AC3E}">
        <p14:creationId xmlns:p14="http://schemas.microsoft.com/office/powerpoint/2010/main" val="1586489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www.vita.virginia.gov</a:t>
            </a:r>
          </a:p>
        </p:txBody>
      </p:sp>
      <p:sp>
        <p:nvSpPr>
          <p:cNvPr id="57346" name="Rectangle 2"/>
          <p:cNvSpPr>
            <a:spLocks noGrp="1" noChangeArrowheads="1"/>
          </p:cNvSpPr>
          <p:nvPr>
            <p:ph type="title"/>
          </p:nvPr>
        </p:nvSpPr>
        <p:spPr/>
        <p:txBody>
          <a:bodyPr/>
          <a:lstStyle/>
          <a:p>
            <a:r>
              <a:rPr lang="en-US" dirty="0"/>
              <a:t>Challenges to Existing 9-1-1 System</a:t>
            </a:r>
          </a:p>
        </p:txBody>
      </p:sp>
      <p:sp>
        <p:nvSpPr>
          <p:cNvPr id="57347" name="Rectangle 3"/>
          <p:cNvSpPr>
            <a:spLocks noGrp="1" noChangeArrowheads="1"/>
          </p:cNvSpPr>
          <p:nvPr>
            <p:ph type="body" idx="1"/>
          </p:nvPr>
        </p:nvSpPr>
        <p:spPr/>
        <p:txBody>
          <a:bodyPr/>
          <a:lstStyle/>
          <a:p>
            <a:r>
              <a:rPr lang="en-US" dirty="0"/>
              <a:t>9-1-1 now</a:t>
            </a:r>
          </a:p>
          <a:p>
            <a:pPr lvl="1"/>
            <a:r>
              <a:rPr lang="en-US" dirty="0"/>
              <a:t>Nine, independent networks </a:t>
            </a:r>
          </a:p>
          <a:p>
            <a:pPr lvl="1"/>
            <a:r>
              <a:rPr lang="en-US" dirty="0"/>
              <a:t>Limited ability to process data</a:t>
            </a:r>
          </a:p>
          <a:p>
            <a:pPr lvl="1"/>
            <a:r>
              <a:rPr lang="en-US" dirty="0"/>
              <a:t>Decades old technology</a:t>
            </a:r>
          </a:p>
          <a:p>
            <a:pPr lvl="1"/>
            <a:r>
              <a:rPr lang="en-US" dirty="0"/>
              <a:t>CORE ANALOG TECHOLOGY IS GOING AWAY</a:t>
            </a:r>
          </a:p>
          <a:p>
            <a:r>
              <a:rPr lang="en-US" dirty="0"/>
              <a:t>Evolving telecommunications</a:t>
            </a:r>
          </a:p>
          <a:p>
            <a:pPr lvl="1"/>
            <a:r>
              <a:rPr lang="en-US" dirty="0"/>
              <a:t>Multiple service providers/technologies</a:t>
            </a:r>
          </a:p>
          <a:p>
            <a:pPr lvl="1"/>
            <a:r>
              <a:rPr lang="en-US" dirty="0"/>
              <a:t>New technologies/applications continually developed</a:t>
            </a:r>
          </a:p>
          <a:p>
            <a:pPr lvl="1"/>
            <a:r>
              <a:rPr lang="en-US" dirty="0"/>
              <a:t>Increased flexibility/mobility of citizens</a:t>
            </a:r>
          </a:p>
        </p:txBody>
      </p:sp>
    </p:spTree>
    <p:extLst>
      <p:ext uri="{BB962C8B-B14F-4D97-AF65-F5344CB8AC3E}">
        <p14:creationId xmlns:p14="http://schemas.microsoft.com/office/powerpoint/2010/main" val="298009950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www.vita.virginia.gov</a:t>
            </a:r>
          </a:p>
        </p:txBody>
      </p:sp>
      <p:sp>
        <p:nvSpPr>
          <p:cNvPr id="61442" name="Rectangle 2"/>
          <p:cNvSpPr>
            <a:spLocks noGrp="1" noChangeArrowheads="1"/>
          </p:cNvSpPr>
          <p:nvPr>
            <p:ph type="title"/>
          </p:nvPr>
        </p:nvSpPr>
        <p:spPr/>
        <p:txBody>
          <a:bodyPr/>
          <a:lstStyle/>
          <a:p>
            <a:r>
              <a:rPr lang="en-US" dirty="0"/>
              <a:t>What is Next Generation 9-1-1?</a:t>
            </a:r>
          </a:p>
        </p:txBody>
      </p:sp>
      <p:sp>
        <p:nvSpPr>
          <p:cNvPr id="61443" name="Rectangle 3"/>
          <p:cNvSpPr>
            <a:spLocks noGrp="1" noChangeArrowheads="1"/>
          </p:cNvSpPr>
          <p:nvPr>
            <p:ph type="body" idx="1"/>
          </p:nvPr>
        </p:nvSpPr>
        <p:spPr>
          <a:xfrm>
            <a:off x="457200" y="1752600"/>
            <a:ext cx="8229600" cy="4525963"/>
          </a:xfrm>
        </p:spPr>
        <p:txBody>
          <a:bodyPr/>
          <a:lstStyle/>
          <a:p>
            <a:r>
              <a:rPr lang="en-US" dirty="0"/>
              <a:t>NG9-1-1 is the solution to existing challenges</a:t>
            </a:r>
          </a:p>
          <a:p>
            <a:pPr lvl="1"/>
            <a:r>
              <a:rPr lang="en-US" dirty="0"/>
              <a:t>Migration from circuit (analog) to packet switched (IP) technology</a:t>
            </a:r>
          </a:p>
          <a:p>
            <a:pPr lvl="1"/>
            <a:r>
              <a:rPr lang="en-US" dirty="0"/>
              <a:t>Unified network among PSAP; data transferability</a:t>
            </a:r>
          </a:p>
          <a:p>
            <a:pPr lvl="1"/>
            <a:r>
              <a:rPr lang="en-US" dirty="0"/>
              <a:t>Required to meet the demands of new telecommunications technologies</a:t>
            </a:r>
          </a:p>
          <a:p>
            <a:r>
              <a:rPr lang="en-US" dirty="0"/>
              <a:t>Makes data available</a:t>
            </a:r>
          </a:p>
          <a:p>
            <a:pPr lvl="1"/>
            <a:r>
              <a:rPr lang="en-US" dirty="0"/>
              <a:t>About the caller, the incident, and among PSAPs and first responders</a:t>
            </a:r>
          </a:p>
          <a:p>
            <a:endParaRPr lang="en-US" dirty="0"/>
          </a:p>
        </p:txBody>
      </p:sp>
    </p:spTree>
    <p:extLst>
      <p:ext uri="{BB962C8B-B14F-4D97-AF65-F5344CB8AC3E}">
        <p14:creationId xmlns:p14="http://schemas.microsoft.com/office/powerpoint/2010/main" val="259158953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Migration to NG9-1-1 in Virginia</a:t>
            </a:r>
          </a:p>
        </p:txBody>
      </p:sp>
      <p:sp>
        <p:nvSpPr>
          <p:cNvPr id="3" name="Content Placeholder 2"/>
          <p:cNvSpPr>
            <a:spLocks noGrp="1"/>
          </p:cNvSpPr>
          <p:nvPr>
            <p:ph idx="1"/>
          </p:nvPr>
        </p:nvSpPr>
        <p:spPr/>
        <p:txBody>
          <a:bodyPr/>
          <a:lstStyle/>
          <a:p>
            <a:r>
              <a:rPr lang="en-US" dirty="0"/>
              <a:t>Has begun</a:t>
            </a:r>
          </a:p>
          <a:p>
            <a:pPr lvl="1"/>
            <a:r>
              <a:rPr lang="en-US" dirty="0"/>
              <a:t>Fairfax County and AT&amp;T contract</a:t>
            </a:r>
          </a:p>
          <a:p>
            <a:pPr lvl="2"/>
            <a:r>
              <a:rPr lang="en-US" dirty="0"/>
              <a:t>Deployment of an ESInet and NG9-1-1 core services</a:t>
            </a:r>
          </a:p>
          <a:p>
            <a:pPr lvl="2"/>
            <a:r>
              <a:rPr lang="en-US" dirty="0"/>
              <a:t>Contract available to all localities</a:t>
            </a:r>
          </a:p>
          <a:p>
            <a:pPr lvl="2"/>
            <a:r>
              <a:rPr lang="en-US" dirty="0"/>
              <a:t>Recommendation of VA 9-1-1 Services Board</a:t>
            </a:r>
          </a:p>
          <a:p>
            <a:r>
              <a:rPr lang="en-US" sz="2400" dirty="0">
                <a:solidFill>
                  <a:srgbClr val="333399"/>
                </a:solidFill>
              </a:rPr>
              <a:t>Choice of NG9-1-1 provider is a local decision</a:t>
            </a:r>
          </a:p>
          <a:p>
            <a:pPr lvl="0"/>
            <a:r>
              <a:rPr lang="en-US" sz="2400" dirty="0">
                <a:solidFill>
                  <a:srgbClr val="333399"/>
                </a:solidFill>
              </a:rPr>
              <a:t>Code of Virginia section 56-484.16 requires migration by July 1, 2023</a:t>
            </a:r>
          </a:p>
          <a:p>
            <a:pPr lvl="3"/>
            <a:endParaRPr lang="en-US" dirty="0"/>
          </a:p>
        </p:txBody>
      </p:sp>
      <p:sp>
        <p:nvSpPr>
          <p:cNvPr id="4" name="Date Placeholder 3"/>
          <p:cNvSpPr>
            <a:spLocks noGrp="1"/>
          </p:cNvSpPr>
          <p:nvPr>
            <p:ph type="dt" sz="half" idx="10"/>
          </p:nvPr>
        </p:nvSpPr>
        <p:spPr/>
        <p:txBody>
          <a:bodyPr/>
          <a:lstStyle/>
          <a:p>
            <a:r>
              <a:rPr lang="en-US"/>
              <a:t>www.vita.virginia.gov</a:t>
            </a:r>
            <a:endParaRPr lang="en-US" dirty="0"/>
          </a:p>
        </p:txBody>
      </p:sp>
    </p:spTree>
    <p:extLst>
      <p:ext uri="{BB962C8B-B14F-4D97-AF65-F5344CB8AC3E}">
        <p14:creationId xmlns:p14="http://schemas.microsoft.com/office/powerpoint/2010/main" val="1566176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and Recommendation</a:t>
            </a:r>
          </a:p>
        </p:txBody>
      </p:sp>
      <p:sp>
        <p:nvSpPr>
          <p:cNvPr id="3" name="Content Placeholder 2"/>
          <p:cNvSpPr>
            <a:spLocks noGrp="1"/>
          </p:cNvSpPr>
          <p:nvPr>
            <p:ph idx="1"/>
          </p:nvPr>
        </p:nvSpPr>
        <p:spPr/>
        <p:txBody>
          <a:bodyPr/>
          <a:lstStyle/>
          <a:p>
            <a:r>
              <a:rPr lang="en-US" dirty="0"/>
              <a:t>NG9-1-1 Migration Proposal</a:t>
            </a:r>
          </a:p>
          <a:p>
            <a:pPr lvl="1"/>
            <a:r>
              <a:rPr lang="en-US" dirty="0"/>
              <a:t>VITA-ISP developed document based on the Fairfax County contract</a:t>
            </a:r>
          </a:p>
          <a:p>
            <a:pPr lvl="1"/>
            <a:r>
              <a:rPr lang="en-US" dirty="0"/>
              <a:t>Includes information on:</a:t>
            </a:r>
          </a:p>
          <a:p>
            <a:pPr lvl="2"/>
            <a:r>
              <a:rPr lang="en-US" dirty="0"/>
              <a:t>The AT&amp;T solution</a:t>
            </a:r>
          </a:p>
          <a:p>
            <a:pPr lvl="2"/>
            <a:r>
              <a:rPr lang="en-US" dirty="0"/>
              <a:t>PSAP’s existing systems and readiness for </a:t>
            </a:r>
            <a:br>
              <a:rPr lang="en-US" dirty="0"/>
            </a:br>
            <a:r>
              <a:rPr lang="en-US" dirty="0"/>
              <a:t>NG9-1-1 deployment</a:t>
            </a:r>
          </a:p>
          <a:p>
            <a:pPr lvl="2"/>
            <a:r>
              <a:rPr lang="en-US" dirty="0"/>
              <a:t>Description of network availability, redundancy and diversity for each locality</a:t>
            </a:r>
          </a:p>
          <a:p>
            <a:pPr lvl="2"/>
            <a:r>
              <a:rPr lang="en-US" dirty="0"/>
              <a:t>Associated costs and financial support offered by the Virginia 9-1-1 services board</a:t>
            </a:r>
          </a:p>
        </p:txBody>
      </p:sp>
      <p:sp>
        <p:nvSpPr>
          <p:cNvPr id="4" name="Date Placeholder 3"/>
          <p:cNvSpPr>
            <a:spLocks noGrp="1"/>
          </p:cNvSpPr>
          <p:nvPr>
            <p:ph type="dt" sz="half" idx="10"/>
          </p:nvPr>
        </p:nvSpPr>
        <p:spPr/>
        <p:txBody>
          <a:bodyPr/>
          <a:lstStyle/>
          <a:p>
            <a:r>
              <a:rPr lang="en-US"/>
              <a:t>www.vita.virginia.gov</a:t>
            </a:r>
            <a:endParaRPr lang="en-US" dirty="0"/>
          </a:p>
        </p:txBody>
      </p:sp>
    </p:spTree>
    <p:extLst>
      <p:ext uri="{BB962C8B-B14F-4D97-AF65-F5344CB8AC3E}">
        <p14:creationId xmlns:p14="http://schemas.microsoft.com/office/powerpoint/2010/main" val="4050368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Deployment Schedule</a:t>
            </a:r>
          </a:p>
        </p:txBody>
      </p:sp>
      <p:sp>
        <p:nvSpPr>
          <p:cNvPr id="4" name="Date Placeholder 3"/>
          <p:cNvSpPr>
            <a:spLocks noGrp="1"/>
          </p:cNvSpPr>
          <p:nvPr>
            <p:ph type="dt" sz="half" idx="10"/>
          </p:nvPr>
        </p:nvSpPr>
        <p:spPr/>
        <p:txBody>
          <a:bodyPr/>
          <a:lstStyle/>
          <a:p>
            <a:r>
              <a:rPr lang="en-US"/>
              <a:t>www.vita.virginia.gov</a:t>
            </a:r>
            <a:endParaRPr lang="en-US" dirty="0"/>
          </a:p>
        </p:txBody>
      </p:sp>
      <p:pic>
        <p:nvPicPr>
          <p:cNvPr id="5" name="Picture 4"/>
          <p:cNvPicPr>
            <a:picLocks noChangeAspect="1"/>
          </p:cNvPicPr>
          <p:nvPr/>
        </p:nvPicPr>
        <p:blipFill rotWithShape="1">
          <a:blip r:embed="rId3"/>
          <a:srcRect l="1505" t="16378" r="2160" b="3206"/>
          <a:stretch/>
        </p:blipFill>
        <p:spPr>
          <a:xfrm>
            <a:off x="38100" y="2198489"/>
            <a:ext cx="9105900" cy="4126111"/>
          </a:xfrm>
          <a:prstGeom prst="rect">
            <a:avLst/>
          </a:prstGeom>
        </p:spPr>
      </p:pic>
      <p:pic>
        <p:nvPicPr>
          <p:cNvPr id="6" name="Picture 5"/>
          <p:cNvPicPr>
            <a:picLocks noChangeAspect="1"/>
          </p:cNvPicPr>
          <p:nvPr/>
        </p:nvPicPr>
        <p:blipFill rotWithShape="1">
          <a:blip r:embed="rId4"/>
          <a:srcRect l="24939" t="37156" r="31971" b="27982"/>
          <a:stretch/>
        </p:blipFill>
        <p:spPr>
          <a:xfrm>
            <a:off x="2133600" y="1828800"/>
            <a:ext cx="2743200" cy="1694904"/>
          </a:xfrm>
          <a:prstGeom prst="rect">
            <a:avLst/>
          </a:prstGeom>
        </p:spPr>
      </p:pic>
    </p:spTree>
    <p:extLst>
      <p:ext uri="{BB962C8B-B14F-4D97-AF65-F5344CB8AC3E}">
        <p14:creationId xmlns:p14="http://schemas.microsoft.com/office/powerpoint/2010/main" val="2723225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the AT&amp;T ESInet™ </a:t>
            </a:r>
          </a:p>
        </p:txBody>
      </p:sp>
      <p:sp>
        <p:nvSpPr>
          <p:cNvPr id="3" name="Content Placeholder 2"/>
          <p:cNvSpPr>
            <a:spLocks noGrp="1"/>
          </p:cNvSpPr>
          <p:nvPr>
            <p:ph idx="1"/>
          </p:nvPr>
        </p:nvSpPr>
        <p:spPr>
          <a:xfrm>
            <a:off x="381000" y="1752600"/>
            <a:ext cx="8686800" cy="4525963"/>
          </a:xfrm>
        </p:spPr>
        <p:txBody>
          <a:bodyPr/>
          <a:lstStyle/>
          <a:p>
            <a:r>
              <a:rPr lang="en-US" sz="2700" dirty="0"/>
              <a:t>Nationally distributed architecture</a:t>
            </a:r>
          </a:p>
          <a:p>
            <a:pPr lvl="1"/>
            <a:r>
              <a:rPr lang="en-US" sz="2300" dirty="0"/>
              <a:t>Increased reliability of the network</a:t>
            </a:r>
          </a:p>
          <a:p>
            <a:r>
              <a:rPr lang="en-US" sz="2700" dirty="0"/>
              <a:t>Interoperability among PSAPs</a:t>
            </a:r>
          </a:p>
          <a:p>
            <a:pPr lvl="1"/>
            <a:r>
              <a:rPr lang="en-US" sz="2300" dirty="0"/>
              <a:t>Allows data transfer with calls</a:t>
            </a:r>
          </a:p>
          <a:p>
            <a:r>
              <a:rPr lang="en-US" sz="2700" dirty="0"/>
              <a:t>Integrated text to 9-1-1</a:t>
            </a:r>
          </a:p>
          <a:p>
            <a:r>
              <a:rPr lang="en-US" sz="2700" dirty="0"/>
              <a:t>Dedicated Network Operations Center, management team and support</a:t>
            </a:r>
          </a:p>
          <a:p>
            <a:r>
              <a:rPr lang="en-US" sz="2700" dirty="0"/>
              <a:t>Customer management portal</a:t>
            </a:r>
          </a:p>
          <a:p>
            <a:pPr lvl="1"/>
            <a:r>
              <a:rPr lang="en-US" sz="2300" dirty="0"/>
              <a:t>Initiate alternate routing plans</a:t>
            </a:r>
          </a:p>
          <a:p>
            <a:r>
              <a:rPr lang="en-US" dirty="0"/>
              <a:t>Able to support future media; photos &amp; video</a:t>
            </a:r>
          </a:p>
          <a:p>
            <a:pPr lvl="0"/>
            <a:endParaRPr lang="en-US" sz="2700" dirty="0">
              <a:solidFill>
                <a:srgbClr val="333399"/>
              </a:solidFill>
            </a:endParaRPr>
          </a:p>
        </p:txBody>
      </p:sp>
      <p:sp>
        <p:nvSpPr>
          <p:cNvPr id="4" name="Date Placeholder 3"/>
          <p:cNvSpPr>
            <a:spLocks noGrp="1"/>
          </p:cNvSpPr>
          <p:nvPr>
            <p:ph type="dt" sz="half" idx="10"/>
          </p:nvPr>
        </p:nvSpPr>
        <p:spPr/>
        <p:txBody>
          <a:bodyPr/>
          <a:lstStyle/>
          <a:p>
            <a:r>
              <a:rPr lang="en-US" dirty="0"/>
              <a:t>www.vita.virginia.gov</a:t>
            </a:r>
          </a:p>
        </p:txBody>
      </p:sp>
    </p:spTree>
    <p:extLst>
      <p:ext uri="{BB962C8B-B14F-4D97-AF65-F5344CB8AC3E}">
        <p14:creationId xmlns:p14="http://schemas.microsoft.com/office/powerpoint/2010/main" val="247861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GIS in NG9-1-1</a:t>
            </a:r>
          </a:p>
        </p:txBody>
      </p:sp>
      <p:sp>
        <p:nvSpPr>
          <p:cNvPr id="3" name="Content Placeholder 2"/>
          <p:cNvSpPr>
            <a:spLocks noGrp="1"/>
          </p:cNvSpPr>
          <p:nvPr>
            <p:ph idx="1"/>
          </p:nvPr>
        </p:nvSpPr>
        <p:spPr>
          <a:xfrm>
            <a:off x="457200" y="1828800"/>
            <a:ext cx="8686800" cy="4525963"/>
          </a:xfrm>
        </p:spPr>
        <p:txBody>
          <a:bodyPr/>
          <a:lstStyle/>
          <a:p>
            <a:r>
              <a:rPr lang="en-US" sz="2400" dirty="0"/>
              <a:t>One of the most time consuming efforts of moving to an NG9-1-1 system will be the preparation of GIS data</a:t>
            </a:r>
          </a:p>
          <a:p>
            <a:pPr lvl="1"/>
            <a:r>
              <a:rPr lang="en-US" dirty="0"/>
              <a:t>Used to provide location validation and routing of 9-1-1 calls to the appropriate PSAP</a:t>
            </a:r>
          </a:p>
          <a:p>
            <a:pPr marL="457200" lvl="1" indent="0">
              <a:buNone/>
            </a:pPr>
            <a:endParaRPr lang="en-US" dirty="0"/>
          </a:p>
          <a:p>
            <a:r>
              <a:rPr lang="en-US" sz="2400" dirty="0"/>
              <a:t>Synchronization of the MSAG with the GIS centerline and address point data</a:t>
            </a:r>
          </a:p>
          <a:p>
            <a:pPr marL="0" indent="0">
              <a:buNone/>
            </a:pPr>
            <a:endParaRPr lang="en-US" sz="2400" dirty="0"/>
          </a:p>
          <a:p>
            <a:r>
              <a:rPr lang="en-US" sz="2400" dirty="0"/>
              <a:t>MSAG/ALI analysis</a:t>
            </a:r>
          </a:p>
        </p:txBody>
      </p:sp>
      <p:sp>
        <p:nvSpPr>
          <p:cNvPr id="4" name="Date Placeholder 3"/>
          <p:cNvSpPr>
            <a:spLocks noGrp="1"/>
          </p:cNvSpPr>
          <p:nvPr>
            <p:ph type="dt" sz="half" idx="10"/>
          </p:nvPr>
        </p:nvSpPr>
        <p:spPr/>
        <p:txBody>
          <a:bodyPr/>
          <a:lstStyle/>
          <a:p>
            <a:r>
              <a:rPr lang="en-US"/>
              <a:t>www.vita.virginia.gov</a:t>
            </a:r>
            <a:endParaRPr lang="en-US" dirty="0"/>
          </a:p>
        </p:txBody>
      </p:sp>
    </p:spTree>
    <p:extLst>
      <p:ext uri="{BB962C8B-B14F-4D97-AF65-F5344CB8AC3E}">
        <p14:creationId xmlns:p14="http://schemas.microsoft.com/office/powerpoint/2010/main" val="2800842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Deployment Funding</a:t>
            </a:r>
          </a:p>
        </p:txBody>
      </p:sp>
      <p:sp>
        <p:nvSpPr>
          <p:cNvPr id="3" name="Content Placeholder 2"/>
          <p:cNvSpPr>
            <a:spLocks noGrp="1"/>
          </p:cNvSpPr>
          <p:nvPr>
            <p:ph idx="1"/>
          </p:nvPr>
        </p:nvSpPr>
        <p:spPr/>
        <p:txBody>
          <a:bodyPr/>
          <a:lstStyle/>
          <a:p>
            <a:r>
              <a:rPr lang="en-US" dirty="0"/>
              <a:t>Equipment and systems </a:t>
            </a:r>
          </a:p>
          <a:p>
            <a:pPr lvl="1"/>
            <a:r>
              <a:rPr lang="en-US" dirty="0"/>
              <a:t>Funding provided by the 9-1-1 Board</a:t>
            </a:r>
          </a:p>
          <a:p>
            <a:r>
              <a:rPr lang="en-US" dirty="0"/>
              <a:t>Connectivity</a:t>
            </a:r>
          </a:p>
          <a:p>
            <a:pPr lvl="1"/>
            <a:r>
              <a:rPr lang="en-US" dirty="0"/>
              <a:t>Funding provided by the 9-1-1 Board</a:t>
            </a:r>
          </a:p>
          <a:p>
            <a:r>
              <a:rPr lang="en-US" dirty="0"/>
              <a:t>Legacy 9-1-1 charges</a:t>
            </a:r>
          </a:p>
          <a:p>
            <a:pPr lvl="1"/>
            <a:r>
              <a:rPr lang="en-US" dirty="0"/>
              <a:t>Covered by the 9-1-1 Board</a:t>
            </a:r>
          </a:p>
          <a:p>
            <a:r>
              <a:rPr lang="en-US" dirty="0"/>
              <a:t>Monthly recurring charges</a:t>
            </a:r>
          </a:p>
          <a:p>
            <a:pPr lvl="1"/>
            <a:r>
              <a:rPr lang="en-US" dirty="0"/>
              <a:t>Difference between current and future charges covered by 9-1-1 Board for 24 months</a:t>
            </a:r>
          </a:p>
          <a:p>
            <a:pPr marL="457200" lvl="1" indent="0">
              <a:buNone/>
            </a:pPr>
            <a:endParaRPr lang="en-US" sz="1000" dirty="0"/>
          </a:p>
          <a:p>
            <a:pPr lvl="8"/>
            <a:r>
              <a:rPr lang="en-US" sz="1200" dirty="0"/>
              <a:t>Refer to your migration proposal for specific costs</a:t>
            </a:r>
          </a:p>
          <a:p>
            <a:endParaRPr lang="en-US" dirty="0"/>
          </a:p>
        </p:txBody>
      </p:sp>
      <p:sp>
        <p:nvSpPr>
          <p:cNvPr id="4" name="Date Placeholder 3"/>
          <p:cNvSpPr>
            <a:spLocks noGrp="1"/>
          </p:cNvSpPr>
          <p:nvPr>
            <p:ph type="dt" sz="half" idx="10"/>
          </p:nvPr>
        </p:nvSpPr>
        <p:spPr/>
        <p:txBody>
          <a:bodyPr/>
          <a:lstStyle/>
          <a:p>
            <a:r>
              <a:rPr lang="en-US"/>
              <a:t>www.vita.virginia.gov</a:t>
            </a:r>
            <a:endParaRPr lang="en-US" dirty="0"/>
          </a:p>
        </p:txBody>
      </p:sp>
    </p:spTree>
    <p:extLst>
      <p:ext uri="{BB962C8B-B14F-4D97-AF65-F5344CB8AC3E}">
        <p14:creationId xmlns:p14="http://schemas.microsoft.com/office/powerpoint/2010/main" val="136285342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63E312C9F1690447B52352CFAF5C2E19" ma:contentTypeVersion="1051" ma:contentTypeDescription="Create a new document." ma:contentTypeScope="" ma:versionID="548c0349ab95399f9c695585c225d19c">
  <xsd:schema xmlns:xsd="http://www.w3.org/2001/XMLSchema" xmlns:xs="http://www.w3.org/2001/XMLSchema" xmlns:p="http://schemas.microsoft.com/office/2006/metadata/properties" xmlns:ns2="59bbb2d0-248b-43cb-9d64-2158f2caa579" xmlns:ns3="e0e82b38-e60b-4309-8c16-a17e07b1faeb" targetNamespace="http://schemas.microsoft.com/office/2006/metadata/properties" ma:root="true" ma:fieldsID="8da0721e81688fce245aae7e8b894c5f" ns2:_="" ns3:_="">
    <xsd:import namespace="59bbb2d0-248b-43cb-9d64-2158f2caa579"/>
    <xsd:import namespace="e0e82b38-e60b-4309-8c16-a17e07b1fae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bbb2d0-248b-43cb-9d64-2158f2caa579"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0e82b38-e60b-4309-8c16-a17e07b1fae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59bbb2d0-248b-43cb-9d64-2158f2caa579">F2T2FMHU7H52-1883572879-2119</_dlc_DocId>
    <_dlc_DocIdUrl xmlns="59bbb2d0-248b-43cb-9d64-2158f2caa579">
      <Url>https://covgov.sharepoint.com/sites/vitasvc/ISP/_layouts/15/DocIdRedir.aspx?ID=F2T2FMHU7H52-1883572879-2119</Url>
      <Description>F2T2FMHU7H52-1883572879-2119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45484D5-37FF-40BB-81AA-78094C89E698}">
  <ds:schemaRefs>
    <ds:schemaRef ds:uri="http://schemas.microsoft.com/sharepoint/v3/contenttype/forms"/>
  </ds:schemaRefs>
</ds:datastoreItem>
</file>

<file path=customXml/itemProps2.xml><?xml version="1.0" encoding="utf-8"?>
<ds:datastoreItem xmlns:ds="http://schemas.openxmlformats.org/officeDocument/2006/customXml" ds:itemID="{36A4FF16-14FB-457F-BEBD-D5522FD4A8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bbb2d0-248b-43cb-9d64-2158f2caa579"/>
    <ds:schemaRef ds:uri="e0e82b38-e60b-4309-8c16-a17e07b1fa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008ADD-428E-4C26-A7AE-71B7238A550E}">
  <ds:schemaRefs>
    <ds:schemaRef ds:uri="59bbb2d0-248b-43cb-9d64-2158f2caa579"/>
    <ds:schemaRef ds:uri="http://schemas.microsoft.com/office/2006/documentManagement/types"/>
    <ds:schemaRef ds:uri="http://purl.org/dc/dcmitype/"/>
    <ds:schemaRef ds:uri="e0e82b38-e60b-4309-8c16-a17e07b1faeb"/>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EB9CBA85-5EAF-48C3-B426-D003867F945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Mac OS X HD:Applications:Microsoft Office X:Templates:Presentations:Designs:Blank Presentation</Template>
  <TotalTime>34520</TotalTime>
  <Words>1608</Words>
  <Application>Microsoft Office PowerPoint</Application>
  <PresentationFormat>On-screen Show (4:3)</PresentationFormat>
  <Paragraphs>190</Paragraphs>
  <Slides>14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Century Gothic</vt:lpstr>
      <vt:lpstr>Times</vt:lpstr>
      <vt:lpstr>Verdana</vt:lpstr>
      <vt:lpstr>Default Design</vt:lpstr>
      <vt:lpstr>Are You Prepared for Next Generation 9-1-1 (NG9-1-1)???</vt:lpstr>
      <vt:lpstr>Challenges to Existing 9-1-1 System</vt:lpstr>
      <vt:lpstr>What is Next Generation 9-1-1?</vt:lpstr>
      <vt:lpstr>Migration to NG9-1-1 in Virginia</vt:lpstr>
      <vt:lpstr>Planning and Recommendation</vt:lpstr>
      <vt:lpstr>Proposed Deployment Schedule</vt:lpstr>
      <vt:lpstr>Benefits of the AT&amp;T ESInet™ </vt:lpstr>
      <vt:lpstr>Role of GIS in NG9-1-1</vt:lpstr>
      <vt:lpstr>Deployment Funding</vt:lpstr>
      <vt:lpstr>NG9-1-1 Budget</vt:lpstr>
      <vt:lpstr>NG9-1-1 Budget</vt:lpstr>
      <vt:lpstr>NG9-1-1 Monthly Recurring Cost</vt:lpstr>
      <vt:lpstr>Path Forward</vt:lpstr>
      <vt:lpstr>9-1-1 Board’s Guiding Principles</vt:lpstr>
    </vt:vector>
  </TitlesOfParts>
  <Company>VITA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McGuffin;Stefanie</dc:creator>
  <cp:lastModifiedBy>Neal Menkes</cp:lastModifiedBy>
  <cp:revision>1623</cp:revision>
  <cp:lastPrinted>2018-10-02T18:41:05Z</cp:lastPrinted>
  <dcterms:created xsi:type="dcterms:W3CDTF">2005-03-23T18:12:39Z</dcterms:created>
  <dcterms:modified xsi:type="dcterms:W3CDTF">2019-01-04T18:30:39Z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Communications</vt:lpwstr>
  </property>
  <property fmtid="{D5CDD505-2E9C-101B-9397-08002B2CF9AE}" pid="3" name="Status">
    <vt:lpwstr/>
  </property>
  <property fmtid="{D5CDD505-2E9C-101B-9397-08002B2CF9AE}" pid="4" name="SPSDescription">
    <vt:lpwstr/>
  </property>
  <property fmtid="{D5CDD505-2E9C-101B-9397-08002B2CF9AE}" pid="5" name="ContentTypeId">
    <vt:lpwstr>0x01010063E312C9F1690447B52352CFAF5C2E19</vt:lpwstr>
  </property>
  <property fmtid="{D5CDD505-2E9C-101B-9397-08002B2CF9AE}" pid="6" name="Order">
    <vt:r8>3800</vt:r8>
  </property>
  <property fmtid="{D5CDD505-2E9C-101B-9397-08002B2CF9AE}" pid="7" name="_dlc_DocIdItemGuid">
    <vt:lpwstr>7f4c3126-8777-4c87-afca-5d4cc2c49818</vt:lpwstr>
  </property>
</Properties>
</file>