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6" r:id="rId3"/>
    <p:sldId id="257" r:id="rId4"/>
    <p:sldId id="264" r:id="rId5"/>
    <p:sldId id="385"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9" r:id="rId26"/>
    <p:sldId id="278" r:id="rId27"/>
    <p:sldId id="279" r:id="rId28"/>
    <p:sldId id="290" r:id="rId29"/>
    <p:sldId id="297" r:id="rId30"/>
    <p:sldId id="291" r:id="rId31"/>
    <p:sldId id="292" r:id="rId32"/>
    <p:sldId id="293" r:id="rId33"/>
    <p:sldId id="294" r:id="rId34"/>
    <p:sldId id="295" r:id="rId35"/>
    <p:sldId id="296" r:id="rId36"/>
    <p:sldId id="298" r:id="rId37"/>
    <p:sldId id="309" r:id="rId38"/>
    <p:sldId id="310" r:id="rId39"/>
    <p:sldId id="311" r:id="rId40"/>
    <p:sldId id="312" r:id="rId41"/>
    <p:sldId id="317" r:id="rId42"/>
    <p:sldId id="319" r:id="rId43"/>
    <p:sldId id="322" r:id="rId44"/>
    <p:sldId id="323" r:id="rId45"/>
    <p:sldId id="324" r:id="rId46"/>
    <p:sldId id="325" r:id="rId47"/>
    <p:sldId id="326" r:id="rId48"/>
    <p:sldId id="327" r:id="rId49"/>
    <p:sldId id="380" r:id="rId50"/>
    <p:sldId id="333" r:id="rId51"/>
    <p:sldId id="337" r:id="rId52"/>
    <p:sldId id="381" r:id="rId53"/>
    <p:sldId id="386" r:id="rId54"/>
    <p:sldId id="390" r:id="rId55"/>
    <p:sldId id="387" r:id="rId56"/>
    <p:sldId id="388" r:id="rId57"/>
    <p:sldId id="389" r:id="rId58"/>
    <p:sldId id="391" r:id="rId59"/>
    <p:sldId id="344" r:id="rId60"/>
    <p:sldId id="345" r:id="rId61"/>
    <p:sldId id="346" r:id="rId62"/>
    <p:sldId id="347" r:id="rId63"/>
    <p:sldId id="348" r:id="rId64"/>
    <p:sldId id="349" r:id="rId65"/>
    <p:sldId id="350" r:id="rId66"/>
    <p:sldId id="351" r:id="rId67"/>
    <p:sldId id="352" r:id="rId68"/>
    <p:sldId id="353" r:id="rId69"/>
    <p:sldId id="354" r:id="rId70"/>
    <p:sldId id="355" r:id="rId71"/>
    <p:sldId id="393" r:id="rId72"/>
    <p:sldId id="356" r:id="rId73"/>
    <p:sldId id="357" r:id="rId74"/>
    <p:sldId id="358" r:id="rId75"/>
    <p:sldId id="382" r:id="rId76"/>
    <p:sldId id="383" r:id="rId77"/>
    <p:sldId id="392" r:id="rId78"/>
    <p:sldId id="395" r:id="rId79"/>
    <p:sldId id="396" r:id="rId80"/>
    <p:sldId id="394" r:id="rId81"/>
    <p:sldId id="376" r:id="rId82"/>
    <p:sldId id="379" r:id="rId83"/>
    <p:sldId id="377" r:id="rId84"/>
    <p:sldId id="378" r:id="rId85"/>
    <p:sldId id="371" r:id="rId86"/>
    <p:sldId id="372" r:id="rId87"/>
    <p:sldId id="373" r:id="rId88"/>
    <p:sldId id="375" r:id="rId89"/>
    <p:sldId id="374"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3" d="100"/>
          <a:sy n="93"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45A4CD9-77E8-4CF2-97A7-058B35137A0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76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D6D70-1B5E-4A43-BFCE-3817F6C17F36}"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A4CD9-77E8-4CF2-97A7-058B35137A0F}" type="slidenum">
              <a:rPr lang="en-US" smtClean="0"/>
              <a:t>‹#›</a:t>
            </a:fld>
            <a:endParaRPr lang="en-US"/>
          </a:p>
        </p:txBody>
      </p:sp>
    </p:spTree>
    <p:extLst>
      <p:ext uri="{BB962C8B-B14F-4D97-AF65-F5344CB8AC3E}">
        <p14:creationId xmlns:p14="http://schemas.microsoft.com/office/powerpoint/2010/main" val="207979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293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09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spTree>
    <p:extLst>
      <p:ext uri="{BB962C8B-B14F-4D97-AF65-F5344CB8AC3E}">
        <p14:creationId xmlns:p14="http://schemas.microsoft.com/office/powerpoint/2010/main" val="1725664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991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910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233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65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45A4CD9-77E8-4CF2-97A7-058B35137A0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7317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spTree>
    <p:extLst>
      <p:ext uri="{BB962C8B-B14F-4D97-AF65-F5344CB8AC3E}">
        <p14:creationId xmlns:p14="http://schemas.microsoft.com/office/powerpoint/2010/main" val="8966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spTree>
    <p:extLst>
      <p:ext uri="{BB962C8B-B14F-4D97-AF65-F5344CB8AC3E}">
        <p14:creationId xmlns:p14="http://schemas.microsoft.com/office/powerpoint/2010/main" val="885424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120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8D6D70-1B5E-4A43-BFCE-3817F6C17F36}"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A4CD9-77E8-4CF2-97A7-058B35137A0F}" type="slidenum">
              <a:rPr lang="en-US" smtClean="0"/>
              <a:t>‹#›</a:t>
            </a:fld>
            <a:endParaRPr lang="en-US"/>
          </a:p>
        </p:txBody>
      </p:sp>
    </p:spTree>
    <p:extLst>
      <p:ext uri="{BB962C8B-B14F-4D97-AF65-F5344CB8AC3E}">
        <p14:creationId xmlns:p14="http://schemas.microsoft.com/office/powerpoint/2010/main" val="3384672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8D6D70-1B5E-4A43-BFCE-3817F6C17F36}" type="datetimeFigureOut">
              <a:rPr lang="en-US" smtClean="0"/>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5A4CD9-77E8-4CF2-97A7-058B35137A0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772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8D6D70-1B5E-4A43-BFCE-3817F6C17F36}" type="datetimeFigureOut">
              <a:rPr lang="en-US" smtClean="0"/>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A4CD9-77E8-4CF2-97A7-058B35137A0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945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D6D70-1B5E-4A43-BFCE-3817F6C17F36}" type="datetimeFigureOut">
              <a:rPr lang="en-US" smtClean="0"/>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5A4CD9-77E8-4CF2-97A7-058B35137A0F}" type="slidenum">
              <a:rPr lang="en-US" smtClean="0"/>
              <a:t>‹#›</a:t>
            </a:fld>
            <a:endParaRPr lang="en-US"/>
          </a:p>
        </p:txBody>
      </p:sp>
    </p:spTree>
    <p:extLst>
      <p:ext uri="{BB962C8B-B14F-4D97-AF65-F5344CB8AC3E}">
        <p14:creationId xmlns:p14="http://schemas.microsoft.com/office/powerpoint/2010/main" val="1134075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D6D70-1B5E-4A43-BFCE-3817F6C17F36}"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A4CD9-77E8-4CF2-97A7-058B35137A0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632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D6D70-1B5E-4A43-BFCE-3817F6C17F36}"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A4CD9-77E8-4CF2-97A7-058B35137A0F}" type="slidenum">
              <a:rPr lang="en-US" smtClean="0"/>
              <a:t>‹#›</a:t>
            </a:fld>
            <a:endParaRPr lang="en-US"/>
          </a:p>
        </p:txBody>
      </p:sp>
    </p:spTree>
    <p:extLst>
      <p:ext uri="{BB962C8B-B14F-4D97-AF65-F5344CB8AC3E}">
        <p14:creationId xmlns:p14="http://schemas.microsoft.com/office/powerpoint/2010/main" val="1521036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D6D70-1B5E-4A43-BFCE-3817F6C17F36}"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A4CD9-77E8-4CF2-97A7-058B35137A0F}" type="slidenum">
              <a:rPr lang="en-US" smtClean="0"/>
              <a:t>‹#›</a:t>
            </a:fld>
            <a:endParaRPr lang="en-US"/>
          </a:p>
        </p:txBody>
      </p:sp>
    </p:spTree>
    <p:extLst>
      <p:ext uri="{BB962C8B-B14F-4D97-AF65-F5344CB8AC3E}">
        <p14:creationId xmlns:p14="http://schemas.microsoft.com/office/powerpoint/2010/main" val="2818947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7705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845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379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spTree>
    <p:extLst>
      <p:ext uri="{BB962C8B-B14F-4D97-AF65-F5344CB8AC3E}">
        <p14:creationId xmlns:p14="http://schemas.microsoft.com/office/powerpoint/2010/main" val="1788010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4105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285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6880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8D6D70-1B5E-4A43-BFCE-3817F6C17F36}"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A4CD9-77E8-4CF2-97A7-058B35137A0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105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8D6D70-1B5E-4A43-BFCE-3817F6C17F36}"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A4CD9-77E8-4CF2-97A7-058B35137A0F}" type="slidenum">
              <a:rPr lang="en-US" smtClean="0"/>
              <a:t>‹#›</a:t>
            </a:fld>
            <a:endParaRPr lang="en-US"/>
          </a:p>
        </p:txBody>
      </p:sp>
    </p:spTree>
    <p:extLst>
      <p:ext uri="{BB962C8B-B14F-4D97-AF65-F5344CB8AC3E}">
        <p14:creationId xmlns:p14="http://schemas.microsoft.com/office/powerpoint/2010/main" val="362574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8D6D70-1B5E-4A43-BFCE-3817F6C17F36}" type="datetimeFigureOut">
              <a:rPr lang="en-US" smtClean="0"/>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5A4CD9-77E8-4CF2-97A7-058B35137A0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87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8D6D70-1B5E-4A43-BFCE-3817F6C17F36}" type="datetimeFigureOut">
              <a:rPr lang="en-US" smtClean="0"/>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A4CD9-77E8-4CF2-97A7-058B35137A0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30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D6D70-1B5E-4A43-BFCE-3817F6C17F36}" type="datetimeFigureOut">
              <a:rPr lang="en-US" smtClean="0"/>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5A4CD9-77E8-4CF2-97A7-058B35137A0F}" type="slidenum">
              <a:rPr lang="en-US" smtClean="0"/>
              <a:t>‹#›</a:t>
            </a:fld>
            <a:endParaRPr lang="en-US"/>
          </a:p>
        </p:txBody>
      </p:sp>
    </p:spTree>
    <p:extLst>
      <p:ext uri="{BB962C8B-B14F-4D97-AF65-F5344CB8AC3E}">
        <p14:creationId xmlns:p14="http://schemas.microsoft.com/office/powerpoint/2010/main" val="301354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D6D70-1B5E-4A43-BFCE-3817F6C17F36}"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A4CD9-77E8-4CF2-97A7-058B35137A0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819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D6D70-1B5E-4A43-BFCE-3817F6C17F36}"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A4CD9-77E8-4CF2-97A7-058B35137A0F}" type="slidenum">
              <a:rPr lang="en-US" smtClean="0"/>
              <a:t>‹#›</a:t>
            </a:fld>
            <a:endParaRPr lang="en-US"/>
          </a:p>
        </p:txBody>
      </p:sp>
    </p:spTree>
    <p:extLst>
      <p:ext uri="{BB962C8B-B14F-4D97-AF65-F5344CB8AC3E}">
        <p14:creationId xmlns:p14="http://schemas.microsoft.com/office/powerpoint/2010/main" val="44360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8D6D70-1B5E-4A43-BFCE-3817F6C17F36}" type="datetimeFigureOut">
              <a:rPr lang="en-US" smtClean="0"/>
              <a:t>9/21/2018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5A4CD9-77E8-4CF2-97A7-058B35137A0F}" type="slidenum">
              <a:rPr lang="en-US" smtClean="0"/>
              <a:t>‹#›</a:t>
            </a:fld>
            <a:endParaRPr lang="en-US"/>
          </a:p>
        </p:txBody>
      </p:sp>
    </p:spTree>
    <p:extLst>
      <p:ext uri="{BB962C8B-B14F-4D97-AF65-F5344CB8AC3E}">
        <p14:creationId xmlns:p14="http://schemas.microsoft.com/office/powerpoint/2010/main" val="1158283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8D6D70-1B5E-4A43-BFCE-3817F6C17F36}" type="datetimeFigureOut">
              <a:rPr lang="en-US" smtClean="0"/>
              <a:t>9/21/2018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5A4CD9-77E8-4CF2-97A7-058B35137A0F}" type="slidenum">
              <a:rPr lang="en-US" smtClean="0"/>
              <a:t>‹#›</a:t>
            </a:fld>
            <a:endParaRPr lang="en-US"/>
          </a:p>
        </p:txBody>
      </p:sp>
    </p:spTree>
    <p:extLst>
      <p:ext uri="{BB962C8B-B14F-4D97-AF65-F5344CB8AC3E}">
        <p14:creationId xmlns:p14="http://schemas.microsoft.com/office/powerpoint/2010/main" val="39064901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cholar.google.com/scholar_case?case=3434104472675031870&amp;hl=en&amp;as_sdt=6&amp;as_vis=1&amp;oi=scholarr" TargetMode="External"/><Relationship Id="rId2" Type="http://schemas.openxmlformats.org/officeDocument/2006/relationships/hyperlink" Target="https://supreme.justia.com/cases/federal/us/386/753/cas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atic1.1.sqspcdn.com/static/f/624306/27302899/1477337117500/Brohl2certpetition.pdf?token=ntUG0RK8Zb%2Bp9/Oq3Rbhp0nUY0k%3D" TargetMode="External"/><Relationship Id="rId2" Type="http://schemas.openxmlformats.org/officeDocument/2006/relationships/hyperlink" Target="http://www.supremecourt.gov/opinions/14pdf/13-1032_8759.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legiscan.com/SD/text/SB106/id/1356275/South_Dakota-2016-SB106-Enrolled.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hyperlink" Target="https://supreme.justia.com/cases/federal/us/473/172/case.html" TargetMode="Externa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hyperlink" Target="https://www.supremecourt.gov/DocketPDF/17/17-647/26689/20180103165536917_17-647%20Brief%20in%20Opp.pdf" TargetMode="External"/><Relationship Id="rId2" Type="http://schemas.openxmlformats.org/officeDocument/2006/relationships/hyperlink" Target="http://www.scotusblog.com/wp-content/uploads/2018/02/17-647-petition.pdf" TargetMode="Externa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hyperlink" Target="https://www.supremecourt.gov/DocketPDF/17/17-647/26689/20180103165536917_17-647%20Brief%20in%20Opp.pdf"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Supreme Court Update</a:t>
            </a:r>
            <a:endParaRPr lang="en-US" dirty="0"/>
          </a:p>
        </p:txBody>
      </p:sp>
      <p:sp>
        <p:nvSpPr>
          <p:cNvPr id="3" name="Subtitle 2"/>
          <p:cNvSpPr>
            <a:spLocks noGrp="1"/>
          </p:cNvSpPr>
          <p:nvPr>
            <p:ph type="subTitle" idx="1"/>
          </p:nvPr>
        </p:nvSpPr>
        <p:spPr/>
        <p:txBody>
          <a:bodyPr>
            <a:normAutofit lnSpcReduction="10000"/>
          </a:bodyPr>
          <a:lstStyle/>
          <a:p>
            <a:r>
              <a:rPr lang="en-US" dirty="0" smtClean="0"/>
              <a:t>Lisa Soronen</a:t>
            </a:r>
          </a:p>
          <a:p>
            <a:r>
              <a:rPr lang="en-US" dirty="0" smtClean="0"/>
              <a:t>State and Local Legal Center</a:t>
            </a:r>
          </a:p>
          <a:p>
            <a:r>
              <a:rPr lang="en-US" dirty="0" smtClean="0"/>
              <a:t>lsoronen@sso.org</a:t>
            </a:r>
            <a:endParaRPr lang="en-US" dirty="0"/>
          </a:p>
        </p:txBody>
      </p:sp>
    </p:spTree>
    <p:extLst>
      <p:ext uri="{BB962C8B-B14F-4D97-AF65-F5344CB8AC3E}">
        <p14:creationId xmlns:p14="http://schemas.microsoft.com/office/powerpoint/2010/main" val="539067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Government Bread and Butter Docket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Four Fourth Amendment cases </a:t>
            </a:r>
          </a:p>
          <a:p>
            <a:pPr lvl="1"/>
            <a:r>
              <a:rPr lang="en-US" dirty="0" smtClean="0"/>
              <a:t>False arrest case </a:t>
            </a:r>
          </a:p>
          <a:p>
            <a:pPr lvl="1"/>
            <a:r>
              <a:rPr lang="en-US" dirty="0" smtClean="0"/>
              <a:t>Three search cases </a:t>
            </a:r>
          </a:p>
          <a:p>
            <a:r>
              <a:rPr lang="en-US" dirty="0" smtClean="0"/>
              <a:t>Three “routine” First Amendment cases—all loses</a:t>
            </a:r>
          </a:p>
          <a:p>
            <a:pPr lvl="1"/>
            <a:r>
              <a:rPr lang="en-US" dirty="0"/>
              <a:t>Retaliatory arrest </a:t>
            </a:r>
          </a:p>
          <a:p>
            <a:pPr lvl="1"/>
            <a:r>
              <a:rPr lang="en-US" dirty="0"/>
              <a:t>Banning political apparel at polling places </a:t>
            </a:r>
          </a:p>
          <a:p>
            <a:pPr lvl="1"/>
            <a:r>
              <a:rPr lang="en-US" dirty="0"/>
              <a:t>Government-mandated disclosures (for crisis pregnancy clinics</a:t>
            </a:r>
            <a:r>
              <a:rPr lang="en-US" dirty="0" smtClean="0"/>
              <a:t>)</a:t>
            </a:r>
          </a:p>
          <a:p>
            <a:r>
              <a:rPr lang="en-US" dirty="0" smtClean="0"/>
              <a:t>Three qualified immunity cases</a:t>
            </a:r>
          </a:p>
        </p:txBody>
      </p:sp>
    </p:spTree>
    <p:extLst>
      <p:ext uri="{BB962C8B-B14F-4D97-AF65-F5344CB8AC3E}">
        <p14:creationId xmlns:p14="http://schemas.microsoft.com/office/powerpoint/2010/main" val="26436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South Dakota v. Wayfair </a:t>
            </a:r>
            <a:endParaRPr lang="en-US" i="1" dirty="0"/>
          </a:p>
        </p:txBody>
      </p:sp>
      <p:sp>
        <p:nvSpPr>
          <p:cNvPr id="3" name="Content Placeholder 2"/>
          <p:cNvSpPr>
            <a:spLocks noGrp="1"/>
          </p:cNvSpPr>
          <p:nvPr>
            <p:ph idx="1"/>
          </p:nvPr>
        </p:nvSpPr>
        <p:spPr/>
        <p:txBody>
          <a:bodyPr/>
          <a:lstStyle/>
          <a:p>
            <a:r>
              <a:rPr lang="en-US" dirty="0" smtClean="0"/>
              <a:t>Supreme Court held states </a:t>
            </a:r>
            <a:r>
              <a:rPr lang="en-US" dirty="0"/>
              <a:t>and local governments can require vendors with no physical presence in the state to collect sales </a:t>
            </a:r>
            <a:r>
              <a:rPr lang="en-US" dirty="0" smtClean="0"/>
              <a:t>tax in some instances </a:t>
            </a:r>
          </a:p>
          <a:p>
            <a:r>
              <a:rPr lang="en-US" dirty="0" smtClean="0"/>
              <a:t>In this case “economic </a:t>
            </a:r>
            <a:r>
              <a:rPr lang="en-US" dirty="0"/>
              <a:t>and virtual </a:t>
            </a:r>
            <a:r>
              <a:rPr lang="en-US" dirty="0" smtClean="0"/>
              <a:t>contacts” between South Dakota and Wayfair were enough </a:t>
            </a:r>
            <a:r>
              <a:rPr lang="en-US" dirty="0"/>
              <a:t>to create a “substantial </a:t>
            </a:r>
            <a:r>
              <a:rPr lang="en-US" dirty="0" smtClean="0"/>
              <a:t>nexus” with South Dakota allowing </a:t>
            </a:r>
            <a:r>
              <a:rPr lang="en-US" dirty="0"/>
              <a:t>the state to require </a:t>
            </a:r>
            <a:r>
              <a:rPr lang="en-US" dirty="0" smtClean="0"/>
              <a:t>collection</a:t>
            </a:r>
          </a:p>
          <a:p>
            <a:r>
              <a:rPr lang="en-US" dirty="0" smtClean="0"/>
              <a:t>Between $8-$33 billion big deal a year   </a:t>
            </a:r>
          </a:p>
          <a:p>
            <a:r>
              <a:rPr lang="en-US" dirty="0" smtClean="0"/>
              <a:t>5-4 </a:t>
            </a:r>
            <a:r>
              <a:rPr lang="en-US" dirty="0"/>
              <a:t>decision</a:t>
            </a:r>
          </a:p>
          <a:p>
            <a:endParaRPr lang="en-US" dirty="0"/>
          </a:p>
        </p:txBody>
      </p:sp>
    </p:spTree>
    <p:extLst>
      <p:ext uri="{BB962C8B-B14F-4D97-AF65-F5344CB8AC3E}">
        <p14:creationId xmlns:p14="http://schemas.microsoft.com/office/powerpoint/2010/main" val="90913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Precedent </a:t>
            </a:r>
            <a:endParaRPr lang="en-US" dirty="0"/>
          </a:p>
        </p:txBody>
      </p:sp>
      <p:sp>
        <p:nvSpPr>
          <p:cNvPr id="3" name="Content Placeholder 2"/>
          <p:cNvSpPr>
            <a:spLocks noGrp="1"/>
          </p:cNvSpPr>
          <p:nvPr>
            <p:ph idx="1"/>
          </p:nvPr>
        </p:nvSpPr>
        <p:spPr/>
        <p:txBody>
          <a:bodyPr/>
          <a:lstStyle/>
          <a:p>
            <a:r>
              <a:rPr lang="en-US" dirty="0"/>
              <a:t>In 1967 in </a:t>
            </a:r>
            <a:r>
              <a:rPr lang="en-US" i="1" u="sng" dirty="0">
                <a:hlinkClick r:id="rId2"/>
              </a:rPr>
              <a:t>National </a:t>
            </a:r>
            <a:r>
              <a:rPr lang="en-US" i="1" u="sng" dirty="0" err="1">
                <a:hlinkClick r:id="rId2"/>
              </a:rPr>
              <a:t>Bellas</a:t>
            </a:r>
            <a:r>
              <a:rPr lang="en-US" i="1" u="sng" dirty="0">
                <a:hlinkClick r:id="rId2"/>
              </a:rPr>
              <a:t> Hess v. Department of Revenue of Illinois</a:t>
            </a:r>
            <a:r>
              <a:rPr lang="en-US" i="1" dirty="0"/>
              <a:t>,</a:t>
            </a:r>
            <a:r>
              <a:rPr lang="en-US" dirty="0"/>
              <a:t> the Supreme Court held that per its Commerce Clause jurisprudence, states and local governments cannot require businesses to collect sales tax unless the business has a physical presence in the </a:t>
            </a:r>
            <a:r>
              <a:rPr lang="en-US" dirty="0" smtClean="0"/>
              <a:t>state</a:t>
            </a:r>
            <a:endParaRPr lang="en-US" dirty="0"/>
          </a:p>
          <a:p>
            <a:r>
              <a:rPr lang="en-US" dirty="0"/>
              <a:t>Twenty-five years later in </a:t>
            </a:r>
            <a:r>
              <a:rPr lang="en-US" i="1" u="sng" dirty="0">
                <a:hlinkClick r:id="rId3"/>
              </a:rPr>
              <a:t>Quill v. North Dakota</a:t>
            </a:r>
            <a:r>
              <a:rPr lang="en-US" dirty="0"/>
              <a:t> (1992), the Supreme Court reaffirmed the physical presence requirement but admitted that “contemporary Commerce Clause jurisprudence might not dictate the same result” as the Court had reached in </a:t>
            </a:r>
            <a:r>
              <a:rPr lang="en-US" i="1" dirty="0" err="1"/>
              <a:t>Bellas</a:t>
            </a:r>
            <a:r>
              <a:rPr lang="en-US" i="1" dirty="0"/>
              <a:t> </a:t>
            </a:r>
            <a:r>
              <a:rPr lang="en-US" i="1" dirty="0" smtClean="0"/>
              <a:t>Hess</a:t>
            </a:r>
            <a:endParaRPr lang="en-US" dirty="0"/>
          </a:p>
        </p:txBody>
      </p:sp>
    </p:spTree>
    <p:extLst>
      <p:ext uri="{BB962C8B-B14F-4D97-AF65-F5344CB8AC3E}">
        <p14:creationId xmlns:p14="http://schemas.microsoft.com/office/powerpoint/2010/main" val="48894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a:t>
            </a:r>
            <a:endParaRPr lang="en-US" dirty="0"/>
          </a:p>
        </p:txBody>
      </p:sp>
      <p:sp>
        <p:nvSpPr>
          <p:cNvPr id="3" name="Content Placeholder 2"/>
          <p:cNvSpPr>
            <a:spLocks noGrp="1"/>
          </p:cNvSpPr>
          <p:nvPr>
            <p:ph idx="1"/>
          </p:nvPr>
        </p:nvSpPr>
        <p:spPr/>
        <p:txBody>
          <a:bodyPr>
            <a:normAutofit fontScale="92500"/>
          </a:bodyPr>
          <a:lstStyle/>
          <a:p>
            <a:r>
              <a:rPr lang="en-US" dirty="0"/>
              <a:t>In March 2015 Justice Kennedy wrote a concurring opinion stating that the “legal system should find an appropriate case for this Court to reexamine </a:t>
            </a:r>
            <a:r>
              <a:rPr lang="en-US" i="1" dirty="0" smtClean="0"/>
              <a:t>Quill</a:t>
            </a:r>
            <a:r>
              <a:rPr lang="en-US" dirty="0" smtClean="0"/>
              <a:t>” </a:t>
            </a:r>
          </a:p>
          <a:p>
            <a:r>
              <a:rPr lang="en-US" dirty="0" smtClean="0"/>
              <a:t>Justice </a:t>
            </a:r>
            <a:r>
              <a:rPr lang="en-US" dirty="0"/>
              <a:t>Kennedy criticized </a:t>
            </a:r>
            <a:r>
              <a:rPr lang="en-US" i="1" dirty="0"/>
              <a:t>Quill</a:t>
            </a:r>
            <a:r>
              <a:rPr lang="en-US" dirty="0"/>
              <a:t> in </a:t>
            </a:r>
            <a:r>
              <a:rPr lang="en-US" i="1" u="sng" dirty="0">
                <a:hlinkClick r:id="rId2"/>
              </a:rPr>
              <a:t>Direct Marketing Association v. </a:t>
            </a:r>
            <a:r>
              <a:rPr lang="en-US" i="1" u="sng" dirty="0" err="1">
                <a:hlinkClick r:id="rId2"/>
              </a:rPr>
              <a:t>Brohl</a:t>
            </a:r>
            <a:r>
              <a:rPr lang="en-US" dirty="0"/>
              <a:t> for many of the same reasons the State and Local Legal Center (SLLC) stated in its </a:t>
            </a:r>
            <a:r>
              <a:rPr lang="en-US" i="1" dirty="0">
                <a:hlinkClick r:id="rId3"/>
              </a:rPr>
              <a:t>amicus</a:t>
            </a:r>
            <a:r>
              <a:rPr lang="en-US" dirty="0">
                <a:hlinkClick r:id="rId3"/>
              </a:rPr>
              <a:t> brief</a:t>
            </a:r>
            <a:r>
              <a:rPr lang="en-US" dirty="0"/>
              <a:t> in that </a:t>
            </a:r>
            <a:r>
              <a:rPr lang="en-US" dirty="0" smtClean="0"/>
              <a:t>case </a:t>
            </a:r>
          </a:p>
          <a:p>
            <a:r>
              <a:rPr lang="en-US" dirty="0" smtClean="0"/>
              <a:t>Specifically</a:t>
            </a:r>
            <a:r>
              <a:rPr lang="en-US" dirty="0"/>
              <a:t>, internet sales have risen astronomically since 1992 and states and local governments are unable to collect most taxes due on sales from out-of-state </a:t>
            </a:r>
            <a:r>
              <a:rPr lang="en-US" dirty="0" smtClean="0"/>
              <a:t>vendors</a:t>
            </a:r>
            <a:endParaRPr lang="en-US" dirty="0"/>
          </a:p>
        </p:txBody>
      </p:sp>
    </p:spTree>
    <p:extLst>
      <p:ext uri="{BB962C8B-B14F-4D97-AF65-F5344CB8AC3E}">
        <p14:creationId xmlns:p14="http://schemas.microsoft.com/office/powerpoint/2010/main" val="3187375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Respond</a:t>
            </a:r>
            <a:endParaRPr lang="en-US" dirty="0"/>
          </a:p>
        </p:txBody>
      </p:sp>
      <p:sp>
        <p:nvSpPr>
          <p:cNvPr id="3" name="Content Placeholder 2"/>
          <p:cNvSpPr>
            <a:spLocks noGrp="1"/>
          </p:cNvSpPr>
          <p:nvPr>
            <p:ph idx="1"/>
          </p:nvPr>
        </p:nvSpPr>
        <p:spPr/>
        <p:txBody>
          <a:bodyPr/>
          <a:lstStyle/>
          <a:p>
            <a:r>
              <a:rPr lang="en-US" dirty="0"/>
              <a:t>Following the 2015 Kennedy opinion a number of state legislatures passed laws requiring remote vendors to collect sales tax in order to challenge </a:t>
            </a:r>
            <a:r>
              <a:rPr lang="en-US" i="1" dirty="0" smtClean="0"/>
              <a:t>Quill</a:t>
            </a:r>
            <a:endParaRPr lang="en-US" dirty="0"/>
          </a:p>
          <a:p>
            <a:r>
              <a:rPr lang="en-US" dirty="0" smtClean="0"/>
              <a:t>South </a:t>
            </a:r>
            <a:r>
              <a:rPr lang="en-US" dirty="0"/>
              <a:t>Dakota’s </a:t>
            </a:r>
            <a:r>
              <a:rPr lang="en-US" u="sng" dirty="0">
                <a:hlinkClick r:id="rId2"/>
              </a:rPr>
              <a:t>law</a:t>
            </a:r>
            <a:r>
              <a:rPr lang="en-US" dirty="0"/>
              <a:t> was the first ready for Supreme Court </a:t>
            </a:r>
            <a:r>
              <a:rPr lang="en-US" dirty="0" smtClean="0"/>
              <a:t>review</a:t>
            </a:r>
          </a:p>
          <a:p>
            <a:r>
              <a:rPr lang="en-US" dirty="0" smtClean="0"/>
              <a:t>It </a:t>
            </a:r>
            <a:r>
              <a:rPr lang="en-US" dirty="0"/>
              <a:t>requires out-of-state retailers to collect sales tax if they annually conduct $100,000 worth of business or 200 separate transactions in South </a:t>
            </a:r>
            <a:r>
              <a:rPr lang="en-US" dirty="0" smtClean="0"/>
              <a:t>Dakota</a:t>
            </a:r>
            <a:endParaRPr lang="en-US" dirty="0"/>
          </a:p>
          <a:p>
            <a:endParaRPr lang="en-US" dirty="0"/>
          </a:p>
        </p:txBody>
      </p:sp>
    </p:spTree>
    <p:extLst>
      <p:ext uri="{BB962C8B-B14F-4D97-AF65-F5344CB8AC3E}">
        <p14:creationId xmlns:p14="http://schemas.microsoft.com/office/powerpoint/2010/main" val="101417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Argument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Before oral argument</a:t>
            </a:r>
          </a:p>
          <a:p>
            <a:pPr lvl="1"/>
            <a:r>
              <a:rPr lang="en-US" dirty="0" smtClean="0"/>
              <a:t>Three likely votes for overturning </a:t>
            </a:r>
            <a:r>
              <a:rPr lang="en-US" i="1" dirty="0" smtClean="0"/>
              <a:t>Quill</a:t>
            </a:r>
          </a:p>
          <a:p>
            <a:pPr lvl="2"/>
            <a:r>
              <a:rPr lang="en-US" dirty="0" smtClean="0"/>
              <a:t>Justice Kennedy</a:t>
            </a:r>
          </a:p>
          <a:p>
            <a:pPr lvl="2"/>
            <a:r>
              <a:rPr lang="en-US" dirty="0" smtClean="0"/>
              <a:t>Justice Gorsuch </a:t>
            </a:r>
          </a:p>
          <a:p>
            <a:pPr lvl="2"/>
            <a:r>
              <a:rPr lang="en-US" dirty="0" smtClean="0"/>
              <a:t>Justice Thomas </a:t>
            </a:r>
            <a:endParaRPr lang="en-US" b="1" i="1" dirty="0" smtClean="0"/>
          </a:p>
          <a:p>
            <a:r>
              <a:rPr lang="en-US" dirty="0" smtClean="0"/>
              <a:t>After oral argument </a:t>
            </a:r>
          </a:p>
          <a:p>
            <a:pPr lvl="1"/>
            <a:r>
              <a:rPr lang="en-US" dirty="0" smtClean="0"/>
              <a:t>Kennedy, Gorsuch, and </a:t>
            </a:r>
            <a:r>
              <a:rPr lang="en-US" b="1" dirty="0" smtClean="0"/>
              <a:t>Ginsburg</a:t>
            </a:r>
            <a:r>
              <a:rPr lang="en-US" dirty="0" smtClean="0"/>
              <a:t>,</a:t>
            </a:r>
            <a:r>
              <a:rPr lang="en-US" b="1" dirty="0" smtClean="0"/>
              <a:t> </a:t>
            </a:r>
            <a:r>
              <a:rPr lang="en-US" dirty="0" smtClean="0"/>
              <a:t>(safe to assume Thomas)</a:t>
            </a:r>
          </a:p>
          <a:p>
            <a:r>
              <a:rPr lang="en-US" dirty="0" smtClean="0"/>
              <a:t>No clear 5</a:t>
            </a:r>
            <a:r>
              <a:rPr lang="en-US" baseline="30000" dirty="0" smtClean="0"/>
              <a:t>th</a:t>
            </a:r>
            <a:r>
              <a:rPr lang="en-US" dirty="0" smtClean="0"/>
              <a:t> vote </a:t>
            </a:r>
          </a:p>
        </p:txBody>
      </p:sp>
    </p:spTree>
    <p:extLst>
      <p:ext uri="{BB962C8B-B14F-4D97-AF65-F5344CB8AC3E}">
        <p14:creationId xmlns:p14="http://schemas.microsoft.com/office/powerpoint/2010/main" val="358934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Get Rid of </a:t>
            </a:r>
            <a:r>
              <a:rPr lang="en-US" i="1" dirty="0" smtClean="0"/>
              <a:t>Quill</a:t>
            </a:r>
            <a:r>
              <a:rPr lang="en-US" dirty="0" smtClean="0"/>
              <a:t>? </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physical presence rule is not a necessary interpretation of the requirement that a state tax must be </a:t>
            </a:r>
            <a:r>
              <a:rPr lang="en-US" dirty="0" smtClean="0"/>
              <a:t>“applied </a:t>
            </a:r>
            <a:r>
              <a:rPr lang="en-US" dirty="0"/>
              <a:t>to an activity with a substantial nexus with the taxing </a:t>
            </a:r>
            <a:r>
              <a:rPr lang="en-US" dirty="0" smtClean="0"/>
              <a:t>State”</a:t>
            </a:r>
          </a:p>
          <a:p>
            <a:r>
              <a:rPr lang="en-US" i="1" dirty="0" smtClean="0"/>
              <a:t>Quill </a:t>
            </a:r>
            <a:r>
              <a:rPr lang="en-US" dirty="0"/>
              <a:t>creates rather than resolves market </a:t>
            </a:r>
            <a:r>
              <a:rPr lang="en-US" dirty="0" smtClean="0"/>
              <a:t>distortions</a:t>
            </a:r>
          </a:p>
          <a:p>
            <a:r>
              <a:rPr lang="en-US" i="1" dirty="0" smtClean="0"/>
              <a:t>Quill</a:t>
            </a:r>
            <a:r>
              <a:rPr lang="en-US" dirty="0" smtClean="0"/>
              <a:t> </a:t>
            </a:r>
            <a:r>
              <a:rPr lang="en-US" dirty="0"/>
              <a:t>imposes the </a:t>
            </a:r>
            <a:r>
              <a:rPr lang="en-US" dirty="0" smtClean="0"/>
              <a:t>“sort </a:t>
            </a:r>
            <a:r>
              <a:rPr lang="en-US" dirty="0"/>
              <a:t>of arbitrary, formalistic distinction that the Court’s modern Commerce Clause precedents </a:t>
            </a:r>
            <a:r>
              <a:rPr lang="en-US" dirty="0" smtClean="0"/>
              <a:t>disavow”</a:t>
            </a:r>
            <a:endParaRPr lang="en-US" dirty="0"/>
          </a:p>
          <a:p>
            <a:endParaRPr lang="en-US" dirty="0"/>
          </a:p>
        </p:txBody>
      </p:sp>
    </p:spTree>
    <p:extLst>
      <p:ext uri="{BB962C8B-B14F-4D97-AF65-F5344CB8AC3E}">
        <p14:creationId xmlns:p14="http://schemas.microsoft.com/office/powerpoint/2010/main" val="1802065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Ignoring </a:t>
            </a:r>
            <a:r>
              <a:rPr lang="en-US" i="1" dirty="0" smtClean="0"/>
              <a:t>Stare Decisis </a:t>
            </a:r>
            <a:r>
              <a:rPr lang="en-US" dirty="0" smtClean="0"/>
              <a:t>is a big Deal </a:t>
            </a:r>
            <a:endParaRPr lang="en-US" dirty="0"/>
          </a:p>
        </p:txBody>
      </p:sp>
      <p:sp>
        <p:nvSpPr>
          <p:cNvPr id="3" name="Content Placeholder 2"/>
          <p:cNvSpPr>
            <a:spLocks noGrp="1"/>
          </p:cNvSpPr>
          <p:nvPr>
            <p:ph idx="1"/>
          </p:nvPr>
        </p:nvSpPr>
        <p:spPr/>
        <p:txBody>
          <a:bodyPr/>
          <a:lstStyle/>
          <a:p>
            <a:r>
              <a:rPr lang="en-US" dirty="0" smtClean="0"/>
              <a:t>The economy has moved on; so must we</a:t>
            </a:r>
          </a:p>
          <a:p>
            <a:pPr lvl="1"/>
            <a:r>
              <a:rPr lang="en-US" dirty="0" smtClean="0"/>
              <a:t>In 1992, less than 2 percent of Americans had Internet access. Today that number is about 89 percent.</a:t>
            </a:r>
          </a:p>
          <a:p>
            <a:pPr lvl="1"/>
            <a:r>
              <a:rPr lang="en-US" dirty="0" smtClean="0"/>
              <a:t>In 1992, mail-order sales in the United States totaled $180 billion. Last year, e-commerce retail sales alone were estimated at $453.5 billion. </a:t>
            </a:r>
          </a:p>
          <a:p>
            <a:pPr lvl="1"/>
            <a:r>
              <a:rPr lang="en-US" dirty="0" smtClean="0"/>
              <a:t>In 1992, it was estimated that the States were losing between $694 million and $3 billion per year in sales tax revenues as a result of the physical presence rule. Now estimates range from $8 to $33 billion. </a:t>
            </a:r>
            <a:endParaRPr lang="en-US" dirty="0"/>
          </a:p>
        </p:txBody>
      </p:sp>
    </p:spTree>
    <p:extLst>
      <p:ext uri="{BB962C8B-B14F-4D97-AF65-F5344CB8AC3E}">
        <p14:creationId xmlns:p14="http://schemas.microsoft.com/office/powerpoint/2010/main" val="4118424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Wait for Congress?</a:t>
            </a:r>
            <a:endParaRPr lang="en-US" dirty="0"/>
          </a:p>
        </p:txBody>
      </p:sp>
      <p:sp>
        <p:nvSpPr>
          <p:cNvPr id="3" name="Content Placeholder 2"/>
          <p:cNvSpPr>
            <a:spLocks noGrp="1"/>
          </p:cNvSpPr>
          <p:nvPr>
            <p:ph idx="1"/>
          </p:nvPr>
        </p:nvSpPr>
        <p:spPr/>
        <p:txBody>
          <a:bodyPr/>
          <a:lstStyle/>
          <a:p>
            <a:r>
              <a:rPr lang="en-US" dirty="0" smtClean="0"/>
              <a:t>“Courts </a:t>
            </a:r>
            <a:r>
              <a:rPr lang="en-US" dirty="0"/>
              <a:t>have acted as the front line of review in this limited sphere; and hence it is important that their principles be accurate and logical, whether or not Congress can or will act in </a:t>
            </a:r>
            <a:r>
              <a:rPr lang="en-US" dirty="0" smtClean="0"/>
              <a:t>response”   </a:t>
            </a:r>
            <a:endParaRPr lang="en-US" dirty="0"/>
          </a:p>
          <a:p>
            <a:endParaRPr lang="en-US" dirty="0"/>
          </a:p>
        </p:txBody>
      </p:sp>
    </p:spTree>
    <p:extLst>
      <p:ext uri="{BB962C8B-B14F-4D97-AF65-F5344CB8AC3E}">
        <p14:creationId xmlns:p14="http://schemas.microsoft.com/office/powerpoint/2010/main" val="3222111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Votes </a:t>
            </a:r>
            <a:endParaRPr lang="en-US" dirty="0"/>
          </a:p>
        </p:txBody>
      </p:sp>
      <p:sp>
        <p:nvSpPr>
          <p:cNvPr id="3" name="Content Placeholder 2"/>
          <p:cNvSpPr>
            <a:spLocks noGrp="1"/>
          </p:cNvSpPr>
          <p:nvPr>
            <p:ph idx="1"/>
          </p:nvPr>
        </p:nvSpPr>
        <p:spPr/>
        <p:txBody>
          <a:bodyPr/>
          <a:lstStyle/>
          <a:p>
            <a:r>
              <a:rPr lang="en-US" b="1" dirty="0" smtClean="0"/>
              <a:t>Kennedy</a:t>
            </a:r>
            <a:r>
              <a:rPr lang="en-US" dirty="0" smtClean="0"/>
              <a:t>, Thomas, Ginsburg, Alito, and Gorsuch</a:t>
            </a:r>
          </a:p>
          <a:p>
            <a:r>
              <a:rPr lang="en-US" b="1" dirty="0" smtClean="0"/>
              <a:t>Roberts</a:t>
            </a:r>
            <a:r>
              <a:rPr lang="en-US" dirty="0" smtClean="0"/>
              <a:t>, Breyer, Sotomayor, and Kagan</a:t>
            </a:r>
          </a:p>
          <a:p>
            <a:r>
              <a:rPr lang="en-US" dirty="0" smtClean="0"/>
              <a:t>Why might have Justice Alito provided the 5</a:t>
            </a:r>
            <a:r>
              <a:rPr lang="en-US" baseline="30000" dirty="0" smtClean="0"/>
              <a:t>th</a:t>
            </a:r>
            <a:r>
              <a:rPr lang="en-US" dirty="0" smtClean="0"/>
              <a:t> vote? </a:t>
            </a:r>
          </a:p>
          <a:p>
            <a:r>
              <a:rPr lang="en-US" dirty="0" smtClean="0"/>
              <a:t>Conservative Justices allow states and local governments to raise taxes!? </a:t>
            </a:r>
            <a:endParaRPr lang="en-US" dirty="0"/>
          </a:p>
        </p:txBody>
      </p:sp>
    </p:spTree>
    <p:extLst>
      <p:ext uri="{BB962C8B-B14F-4D97-AF65-F5344CB8AC3E}">
        <p14:creationId xmlns:p14="http://schemas.microsoft.com/office/powerpoint/2010/main" val="378855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Presentation</a:t>
            </a:r>
            <a:endParaRPr lang="en-US" dirty="0"/>
          </a:p>
        </p:txBody>
      </p:sp>
      <p:sp>
        <p:nvSpPr>
          <p:cNvPr id="3" name="Content Placeholder 2"/>
          <p:cNvSpPr>
            <a:spLocks noGrp="1"/>
          </p:cNvSpPr>
          <p:nvPr>
            <p:ph idx="1"/>
          </p:nvPr>
        </p:nvSpPr>
        <p:spPr/>
        <p:txBody>
          <a:bodyPr/>
          <a:lstStyle/>
          <a:p>
            <a:r>
              <a:rPr lang="en-US" dirty="0" smtClean="0"/>
              <a:t>General observations about the term </a:t>
            </a:r>
          </a:p>
          <a:p>
            <a:r>
              <a:rPr lang="en-US" dirty="0" smtClean="0"/>
              <a:t>In depth look at cases affecting local governments</a:t>
            </a:r>
          </a:p>
          <a:p>
            <a:r>
              <a:rPr lang="en-US" dirty="0" smtClean="0"/>
              <a:t>Justice Kennedy and Judge </a:t>
            </a:r>
            <a:r>
              <a:rPr lang="en-US" dirty="0" err="1" smtClean="0"/>
              <a:t>Kavanaugh</a:t>
            </a:r>
            <a:r>
              <a:rPr lang="en-US" dirty="0" smtClean="0"/>
              <a:t> </a:t>
            </a:r>
          </a:p>
          <a:p>
            <a:r>
              <a:rPr lang="en-US" dirty="0" smtClean="0"/>
              <a:t>Cases of interest to </a:t>
            </a:r>
            <a:r>
              <a:rPr lang="en-US" dirty="0" smtClean="0"/>
              <a:t>Virginia </a:t>
            </a:r>
            <a:r>
              <a:rPr lang="en-US" dirty="0" smtClean="0"/>
              <a:t>cities accepted for next term </a:t>
            </a:r>
            <a:endParaRPr lang="en-US" dirty="0"/>
          </a:p>
        </p:txBody>
      </p:sp>
    </p:spTree>
    <p:extLst>
      <p:ext uri="{BB962C8B-B14F-4D97-AF65-F5344CB8AC3E}">
        <p14:creationId xmlns:p14="http://schemas.microsoft.com/office/powerpoint/2010/main" val="261616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Did the Court Say about South Dakota’s Law? </a:t>
            </a:r>
            <a:endParaRPr lang="en-US" dirty="0"/>
          </a:p>
        </p:txBody>
      </p:sp>
      <p:sp>
        <p:nvSpPr>
          <p:cNvPr id="3" name="Content Placeholder 2"/>
          <p:cNvSpPr>
            <a:spLocks noGrp="1"/>
          </p:cNvSpPr>
          <p:nvPr>
            <p:ph idx="1"/>
          </p:nvPr>
        </p:nvSpPr>
        <p:spPr/>
        <p:txBody>
          <a:bodyPr>
            <a:normAutofit lnSpcReduction="10000"/>
          </a:bodyPr>
          <a:lstStyle/>
          <a:p>
            <a:r>
              <a:rPr lang="en-US" dirty="0"/>
              <a:t>To require a vendor to collect sales tax the vendor must still have a “substantial nexus” with the </a:t>
            </a:r>
            <a:r>
              <a:rPr lang="en-US" dirty="0" smtClean="0"/>
              <a:t>state </a:t>
            </a:r>
          </a:p>
          <a:p>
            <a:r>
              <a:rPr lang="en-US" dirty="0" smtClean="0"/>
              <a:t>The </a:t>
            </a:r>
            <a:r>
              <a:rPr lang="en-US" dirty="0"/>
              <a:t>Court found a “substantial nexus” in this case based on the “</a:t>
            </a:r>
            <a:r>
              <a:rPr lang="en-US" b="1" dirty="0"/>
              <a:t>economic and virtual contacts</a:t>
            </a:r>
            <a:r>
              <a:rPr lang="en-US" dirty="0"/>
              <a:t>” Wayfair has with the </a:t>
            </a:r>
            <a:r>
              <a:rPr lang="en-US" dirty="0" smtClean="0"/>
              <a:t>state</a:t>
            </a:r>
          </a:p>
          <a:p>
            <a:pPr lvl="1"/>
            <a:r>
              <a:rPr lang="en-US" dirty="0" smtClean="0"/>
              <a:t>“A </a:t>
            </a:r>
            <a:r>
              <a:rPr lang="en-US" dirty="0"/>
              <a:t>business could not do $100,000 worth of business or 200 separate transactions in South Dakota “unless the seller availed itself of the substantial privilege of carrying on business in South </a:t>
            </a:r>
            <a:r>
              <a:rPr lang="en-US" dirty="0" smtClean="0"/>
              <a:t>Dakota” </a:t>
            </a:r>
          </a:p>
          <a:p>
            <a:pPr lvl="1"/>
            <a:r>
              <a:rPr lang="en-US" dirty="0" smtClean="0"/>
              <a:t>“And </a:t>
            </a:r>
            <a:r>
              <a:rPr lang="en-US" dirty="0"/>
              <a:t>respondents are large, national companies that undoubtedly maintain an extensive virtual </a:t>
            </a:r>
            <a:r>
              <a:rPr lang="en-US" dirty="0" smtClean="0"/>
              <a:t>presence”</a:t>
            </a:r>
            <a:endParaRPr lang="en-US" dirty="0"/>
          </a:p>
          <a:p>
            <a:endParaRPr lang="en-US" dirty="0"/>
          </a:p>
        </p:txBody>
      </p:sp>
    </p:spTree>
    <p:extLst>
      <p:ext uri="{BB962C8B-B14F-4D97-AF65-F5344CB8AC3E}">
        <p14:creationId xmlns:p14="http://schemas.microsoft.com/office/powerpoint/2010/main" val="4150148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Did the Court Say about South Dakota’s </a:t>
            </a:r>
            <a:r>
              <a:rPr lang="en-US" dirty="0" smtClean="0"/>
              <a:t>Law? </a:t>
            </a:r>
            <a:endParaRPr lang="en-US" dirty="0"/>
          </a:p>
        </p:txBody>
      </p:sp>
      <p:sp>
        <p:nvSpPr>
          <p:cNvPr id="3" name="Content Placeholder 2"/>
          <p:cNvSpPr>
            <a:spLocks noGrp="1"/>
          </p:cNvSpPr>
          <p:nvPr>
            <p:ph idx="1"/>
          </p:nvPr>
        </p:nvSpPr>
        <p:spPr/>
        <p:txBody>
          <a:bodyPr/>
          <a:lstStyle/>
          <a:p>
            <a:r>
              <a:rPr lang="en-US" dirty="0" smtClean="0"/>
              <a:t>Three features </a:t>
            </a:r>
            <a:r>
              <a:rPr lang="en-US" dirty="0"/>
              <a:t>of South Dakota’s tax system that “appear designed to prevent discrimination against or undue burdens upon interstate </a:t>
            </a:r>
            <a:r>
              <a:rPr lang="en-US" dirty="0" smtClean="0"/>
              <a:t>commerce”</a:t>
            </a:r>
          </a:p>
          <a:p>
            <a:pPr lvl="1"/>
            <a:r>
              <a:rPr lang="en-US" dirty="0" smtClean="0"/>
              <a:t>Provide a </a:t>
            </a:r>
            <a:r>
              <a:rPr lang="en-US" dirty="0"/>
              <a:t>safe harbor to those who transact only limited business in South </a:t>
            </a:r>
            <a:r>
              <a:rPr lang="en-US" dirty="0" smtClean="0"/>
              <a:t>Dakota</a:t>
            </a:r>
          </a:p>
          <a:p>
            <a:pPr lvl="1"/>
            <a:r>
              <a:rPr lang="en-US" dirty="0" smtClean="0"/>
              <a:t>Don’t collect retroactively</a:t>
            </a:r>
          </a:p>
          <a:p>
            <a:pPr lvl="1"/>
            <a:r>
              <a:rPr lang="en-US" dirty="0" smtClean="0"/>
              <a:t>Join the Streamlined </a:t>
            </a:r>
            <a:r>
              <a:rPr lang="en-US" dirty="0"/>
              <a:t>Sales and Use Tax </a:t>
            </a:r>
            <a:r>
              <a:rPr lang="en-US" dirty="0" smtClean="0"/>
              <a:t>Agreement</a:t>
            </a:r>
            <a:endParaRPr lang="en-US" dirty="0"/>
          </a:p>
          <a:p>
            <a:endParaRPr lang="en-US" dirty="0"/>
          </a:p>
        </p:txBody>
      </p:sp>
    </p:spTree>
    <p:extLst>
      <p:ext uri="{BB962C8B-B14F-4D97-AF65-F5344CB8AC3E}">
        <p14:creationId xmlns:p14="http://schemas.microsoft.com/office/powerpoint/2010/main" val="703768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Dissent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Short, predictable</a:t>
            </a:r>
          </a:p>
          <a:p>
            <a:pPr lvl="1"/>
            <a:r>
              <a:rPr lang="en-US" dirty="0" smtClean="0"/>
              <a:t>“I </a:t>
            </a:r>
            <a:r>
              <a:rPr lang="en-US" dirty="0"/>
              <a:t>agree that </a:t>
            </a:r>
            <a:r>
              <a:rPr lang="en-US" i="1" dirty="0" err="1"/>
              <a:t>Bellas</a:t>
            </a:r>
            <a:r>
              <a:rPr lang="en-US" i="1" dirty="0"/>
              <a:t> Hess </a:t>
            </a:r>
            <a:r>
              <a:rPr lang="en-US" dirty="0"/>
              <a:t>was wrongly decided, for many of the reasons given by the Court. The Court argues in favor of overturning that decision because the </a:t>
            </a:r>
            <a:r>
              <a:rPr lang="en-US" dirty="0" smtClean="0"/>
              <a:t>‘Internet’s </a:t>
            </a:r>
            <a:r>
              <a:rPr lang="en-US" dirty="0"/>
              <a:t>prevalence and power have changed the dynamics of the national economy</a:t>
            </a:r>
            <a:r>
              <a:rPr lang="en-US" dirty="0" smtClean="0"/>
              <a:t>.’ But </a:t>
            </a:r>
            <a:r>
              <a:rPr lang="en-US" dirty="0"/>
              <a:t>that is the very reason I oppose discarding the physical-presence rule. Ecommerce has grown into a significant and vibrant part of our national economy against the backdrop of established rules, including the physical-presence rule. Any alteration to those rules with the potential to disrupt the development of such a critical segment of the economy should be undertaken by Congress</a:t>
            </a:r>
            <a:r>
              <a:rPr lang="en-US" dirty="0" smtClean="0"/>
              <a:t>.”</a:t>
            </a:r>
          </a:p>
          <a:p>
            <a:pPr lvl="1"/>
            <a:r>
              <a:rPr lang="en-US" dirty="0" smtClean="0"/>
              <a:t>Is this really a crisis where we need to change the rules--Amazon is collecting </a:t>
            </a:r>
          </a:p>
          <a:p>
            <a:pPr lvl="1"/>
            <a:r>
              <a:rPr lang="en-US" dirty="0" smtClean="0"/>
              <a:t>Congress has more “flexibility” to deal with this problem </a:t>
            </a:r>
            <a:endParaRPr lang="en-US" dirty="0"/>
          </a:p>
        </p:txBody>
      </p:sp>
    </p:spTree>
    <p:extLst>
      <p:ext uri="{BB962C8B-B14F-4D97-AF65-F5344CB8AC3E}">
        <p14:creationId xmlns:p14="http://schemas.microsoft.com/office/powerpoint/2010/main" val="1488845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Annoyed About “Breezy” Majority Opinion</a:t>
            </a:r>
            <a:endParaRPr lang="en-US" dirty="0"/>
          </a:p>
        </p:txBody>
      </p:sp>
      <p:sp>
        <p:nvSpPr>
          <p:cNvPr id="3" name="Content Placeholder 2"/>
          <p:cNvSpPr>
            <a:spLocks noGrp="1"/>
          </p:cNvSpPr>
          <p:nvPr>
            <p:ph idx="1"/>
          </p:nvPr>
        </p:nvSpPr>
        <p:spPr/>
        <p:txBody>
          <a:bodyPr/>
          <a:lstStyle/>
          <a:p>
            <a:r>
              <a:rPr lang="en-US" dirty="0" smtClean="0"/>
              <a:t>What about the burden on small businesses of collecting sale tax nationwide? </a:t>
            </a:r>
          </a:p>
          <a:p>
            <a:pPr lvl="1"/>
            <a:r>
              <a:rPr lang="en-US" dirty="0" smtClean="0"/>
              <a:t>Someone will come up with software </a:t>
            </a:r>
          </a:p>
          <a:p>
            <a:pPr lvl="1"/>
            <a:r>
              <a:rPr lang="en-US" dirty="0" smtClean="0"/>
              <a:t>South Dakota is protecting small businesses </a:t>
            </a:r>
          </a:p>
          <a:p>
            <a:pPr lvl="1"/>
            <a:r>
              <a:rPr lang="en-US" dirty="0" smtClean="0"/>
              <a:t>Concerns of a complex state tax system are not before us </a:t>
            </a:r>
            <a:endParaRPr lang="en-US" dirty="0"/>
          </a:p>
        </p:txBody>
      </p:sp>
    </p:spTree>
    <p:extLst>
      <p:ext uri="{BB962C8B-B14F-4D97-AF65-F5344CB8AC3E}">
        <p14:creationId xmlns:p14="http://schemas.microsoft.com/office/powerpoint/2010/main" val="133620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Money is </a:t>
            </a:r>
            <a:r>
              <a:rPr lang="en-US" dirty="0" smtClean="0"/>
              <a:t>Virginia Going </a:t>
            </a:r>
            <a:r>
              <a:rPr lang="en-US" dirty="0" smtClean="0"/>
              <a:t>to Get?</a:t>
            </a:r>
            <a:endParaRPr lang="en-US" dirty="0"/>
          </a:p>
        </p:txBody>
      </p:sp>
      <p:sp>
        <p:nvSpPr>
          <p:cNvPr id="3" name="Content Placeholder 2"/>
          <p:cNvSpPr>
            <a:spLocks noGrp="1"/>
          </p:cNvSpPr>
          <p:nvPr>
            <p:ph idx="1"/>
          </p:nvPr>
        </p:nvSpPr>
        <p:spPr/>
        <p:txBody>
          <a:bodyPr/>
          <a:lstStyle/>
          <a:p>
            <a:r>
              <a:rPr lang="en-US" dirty="0" smtClean="0"/>
              <a:t>See Government Accountability Office November 2017 report: </a:t>
            </a:r>
            <a:r>
              <a:rPr lang="en-US" i="1" dirty="0" smtClean="0"/>
              <a:t>States Could Gain Revenue from Expanded Authority, but Businesses Are Likely to Experience Compliance Costs</a:t>
            </a:r>
          </a:p>
          <a:p>
            <a:r>
              <a:rPr lang="en-US" dirty="0" smtClean="0"/>
              <a:t>Table 6 offers a “high” and a “low” estimate for most states </a:t>
            </a:r>
          </a:p>
          <a:p>
            <a:r>
              <a:rPr lang="en-US" dirty="0" smtClean="0"/>
              <a:t>Virginia:  $</a:t>
            </a:r>
            <a:r>
              <a:rPr lang="en-US" dirty="0" smtClean="0"/>
              <a:t>188</a:t>
            </a:r>
            <a:r>
              <a:rPr lang="en-US" dirty="0" smtClean="0"/>
              <a:t>-$298 </a:t>
            </a:r>
            <a:r>
              <a:rPr lang="en-US" dirty="0" smtClean="0"/>
              <a:t>million annually </a:t>
            </a:r>
            <a:endParaRPr lang="en-US" dirty="0"/>
          </a:p>
        </p:txBody>
      </p:sp>
    </p:spTree>
    <p:extLst>
      <p:ext uri="{BB962C8B-B14F-4D97-AF65-F5344CB8AC3E}">
        <p14:creationId xmlns:p14="http://schemas.microsoft.com/office/powerpoint/2010/main" val="3474155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1292" y="1027416"/>
            <a:ext cx="8229600" cy="1143000"/>
          </a:xfrm>
        </p:spPr>
        <p:txBody>
          <a:bodyPr>
            <a:normAutofit/>
          </a:bodyPr>
          <a:lstStyle/>
          <a:p>
            <a:r>
              <a:rPr lang="en-US" sz="3600" dirty="0"/>
              <a:t>State Sales Tax Collection After </a:t>
            </a:r>
            <a:r>
              <a:rPr lang="en-US" sz="3600" i="1" dirty="0" err="1"/>
              <a:t>Wayfair</a:t>
            </a:r>
            <a:endParaRPr lang="en-US" sz="3600" i="1" dirty="0"/>
          </a:p>
        </p:txBody>
      </p:sp>
      <p:sp>
        <p:nvSpPr>
          <p:cNvPr id="7" name="Content Placeholder 6"/>
          <p:cNvSpPr>
            <a:spLocks noGrp="1"/>
          </p:cNvSpPr>
          <p:nvPr>
            <p:ph idx="1"/>
          </p:nvPr>
        </p:nvSpPr>
        <p:spPr>
          <a:xfrm>
            <a:off x="1232899" y="2476072"/>
            <a:ext cx="8546387" cy="5953874"/>
          </a:xfrm>
        </p:spPr>
        <p:txBody>
          <a:bodyPr>
            <a:normAutofit/>
          </a:bodyPr>
          <a:lstStyle/>
          <a:p>
            <a:pPr>
              <a:buNone/>
            </a:pPr>
            <a:r>
              <a:rPr lang="en-US" u="sng" dirty="0" smtClean="0"/>
              <a:t>Key </a:t>
            </a:r>
            <a:r>
              <a:rPr lang="en-US" u="sng" dirty="0" smtClean="0"/>
              <a:t>Components</a:t>
            </a:r>
          </a:p>
          <a:p>
            <a:pPr lvl="1"/>
            <a:r>
              <a:rPr lang="en-US" dirty="0"/>
              <a:t>Streamlined Sales and Use Tax Agreement (SST)</a:t>
            </a:r>
          </a:p>
          <a:p>
            <a:pPr lvl="1"/>
            <a:r>
              <a:rPr lang="en-US" dirty="0"/>
              <a:t>Economic Nexus </a:t>
            </a:r>
            <a:r>
              <a:rPr lang="en-US" dirty="0" smtClean="0"/>
              <a:t>Laws and Sales Threshold</a:t>
            </a:r>
            <a:endParaRPr lang="en-US" dirty="0"/>
          </a:p>
          <a:p>
            <a:pPr lvl="1"/>
            <a:r>
              <a:rPr lang="en-US" dirty="0"/>
              <a:t>Notice and Reporting Laws</a:t>
            </a:r>
          </a:p>
          <a:p>
            <a:pPr lvl="1"/>
            <a:r>
              <a:rPr lang="en-US" dirty="0"/>
              <a:t>Marketplace Collection Provisions</a:t>
            </a:r>
          </a:p>
          <a:p>
            <a:pPr lvl="1"/>
            <a:r>
              <a:rPr lang="en-US" dirty="0"/>
              <a:t>Implementation </a:t>
            </a:r>
            <a:r>
              <a:rPr lang="en-US" dirty="0" smtClean="0"/>
              <a:t>Dates</a:t>
            </a:r>
            <a:endParaRPr lang="en-US" u="sng" dirty="0" smtClean="0"/>
          </a:p>
          <a:p>
            <a:pPr>
              <a:buNone/>
            </a:pPr>
            <a:r>
              <a:rPr lang="en-US" u="sng" dirty="0" smtClean="0"/>
              <a:t>Virginia has a lot of work to do </a:t>
            </a:r>
            <a:endParaRPr lang="en-US" u="sng" dirty="0" smtClean="0"/>
          </a:p>
        </p:txBody>
      </p:sp>
    </p:spTree>
    <p:extLst>
      <p:ext uri="{BB962C8B-B14F-4D97-AF65-F5344CB8AC3E}">
        <p14:creationId xmlns:p14="http://schemas.microsoft.com/office/powerpoint/2010/main" val="877992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735" y="996594"/>
            <a:ext cx="8229600" cy="1143000"/>
          </a:xfrm>
        </p:spPr>
        <p:txBody>
          <a:bodyPr>
            <a:normAutofit/>
          </a:bodyPr>
          <a:lstStyle/>
          <a:p>
            <a:r>
              <a:rPr lang="en-US" sz="3200" dirty="0"/>
              <a:t>Streamlined Sales and Use Tax Agreement (SST)</a:t>
            </a:r>
          </a:p>
        </p:txBody>
      </p:sp>
      <p:sp>
        <p:nvSpPr>
          <p:cNvPr id="5" name="Content Placeholder 4"/>
          <p:cNvSpPr>
            <a:spLocks noGrp="1"/>
          </p:cNvSpPr>
          <p:nvPr>
            <p:ph idx="1"/>
          </p:nvPr>
        </p:nvSpPr>
        <p:spPr>
          <a:xfrm>
            <a:off x="1458930" y="2702104"/>
            <a:ext cx="8515564" cy="5428377"/>
          </a:xfrm>
        </p:spPr>
        <p:txBody>
          <a:bodyPr/>
          <a:lstStyle/>
          <a:p>
            <a:r>
              <a:rPr lang="en-US" dirty="0"/>
              <a:t>Agreement between states to simplify sales tax collection and minimize costs and administrative burdens on retailers operating in multiple states</a:t>
            </a:r>
          </a:p>
          <a:p>
            <a:r>
              <a:rPr lang="en-US" dirty="0" smtClean="0"/>
              <a:t>Virginia </a:t>
            </a:r>
            <a:r>
              <a:rPr lang="en-US" dirty="0" smtClean="0"/>
              <a:t>is </a:t>
            </a:r>
            <a:r>
              <a:rPr lang="en-US" dirty="0" smtClean="0"/>
              <a:t>not a </a:t>
            </a:r>
            <a:r>
              <a:rPr lang="en-US" dirty="0" smtClean="0"/>
              <a:t>member! </a:t>
            </a:r>
            <a:endParaRPr lang="en-US" dirty="0"/>
          </a:p>
          <a:p>
            <a:endParaRPr lang="en-US" dirty="0"/>
          </a:p>
          <a:p>
            <a:pPr>
              <a:buNone/>
            </a:pPr>
            <a:endParaRPr lang="en-US" dirty="0" smtClean="0"/>
          </a:p>
          <a:p>
            <a:endParaRPr lang="en-US" dirty="0"/>
          </a:p>
        </p:txBody>
      </p:sp>
    </p:spTree>
    <p:extLst>
      <p:ext uri="{BB962C8B-B14F-4D97-AF65-F5344CB8AC3E}">
        <p14:creationId xmlns:p14="http://schemas.microsoft.com/office/powerpoint/2010/main" val="51051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Trump v. Hawaii </a:t>
            </a:r>
            <a:endParaRPr lang="en-US" i="1" dirty="0"/>
          </a:p>
        </p:txBody>
      </p:sp>
      <p:sp>
        <p:nvSpPr>
          <p:cNvPr id="3" name="Content Placeholder 2"/>
          <p:cNvSpPr>
            <a:spLocks noGrp="1"/>
          </p:cNvSpPr>
          <p:nvPr>
            <p:ph idx="1"/>
          </p:nvPr>
        </p:nvSpPr>
        <p:spPr/>
        <p:txBody>
          <a:bodyPr>
            <a:normAutofit/>
          </a:bodyPr>
          <a:lstStyle/>
          <a:p>
            <a:r>
              <a:rPr lang="en-US" dirty="0" smtClean="0"/>
              <a:t>Travel ban </a:t>
            </a:r>
          </a:p>
          <a:p>
            <a:r>
              <a:rPr lang="en-US" dirty="0"/>
              <a:t>I</a:t>
            </a:r>
            <a:r>
              <a:rPr lang="en-US" dirty="0" smtClean="0"/>
              <a:t>ndefinitely </a:t>
            </a:r>
            <a:r>
              <a:rPr lang="en-US" dirty="0"/>
              <a:t>prevents immigration from six countries:  </a:t>
            </a:r>
            <a:r>
              <a:rPr lang="en-US" dirty="0" smtClean="0"/>
              <a:t>Chad*, </a:t>
            </a:r>
            <a:r>
              <a:rPr lang="en-US" dirty="0"/>
              <a:t>Iran, Libya, North Korea, Syria, and </a:t>
            </a:r>
            <a:r>
              <a:rPr lang="en-US" dirty="0" smtClean="0"/>
              <a:t>Yemen</a:t>
            </a:r>
          </a:p>
          <a:p>
            <a:r>
              <a:rPr lang="en-US" dirty="0" smtClean="0"/>
              <a:t>Upheld as lawful and constitutional </a:t>
            </a:r>
          </a:p>
          <a:p>
            <a:r>
              <a:rPr lang="en-US" dirty="0" smtClean="0"/>
              <a:t>5-4</a:t>
            </a:r>
          </a:p>
        </p:txBody>
      </p:sp>
    </p:spTree>
    <p:extLst>
      <p:ext uri="{BB962C8B-B14F-4D97-AF65-F5344CB8AC3E}">
        <p14:creationId xmlns:p14="http://schemas.microsoft.com/office/powerpoint/2010/main" val="3185658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Trump v. Hawaii </a:t>
            </a:r>
            <a:endParaRPr lang="en-US" dirty="0"/>
          </a:p>
        </p:txBody>
      </p:sp>
      <p:sp>
        <p:nvSpPr>
          <p:cNvPr id="3" name="Content Placeholder 2"/>
          <p:cNvSpPr>
            <a:spLocks noGrp="1"/>
          </p:cNvSpPr>
          <p:nvPr>
            <p:ph idx="1"/>
          </p:nvPr>
        </p:nvSpPr>
        <p:spPr/>
        <p:txBody>
          <a:bodyPr/>
          <a:lstStyle/>
          <a:p>
            <a:r>
              <a:rPr lang="en-US" dirty="0" smtClean="0"/>
              <a:t>Not a big issue for *most* cities</a:t>
            </a:r>
          </a:p>
          <a:p>
            <a:pPr lvl="1"/>
            <a:r>
              <a:rPr lang="en-US" dirty="0" smtClean="0"/>
              <a:t>Learned the hard way this issue is important in unexpected places--Utah</a:t>
            </a:r>
          </a:p>
          <a:p>
            <a:r>
              <a:rPr lang="en-US" dirty="0"/>
              <a:t>I</a:t>
            </a:r>
            <a:r>
              <a:rPr lang="en-US" dirty="0" smtClean="0"/>
              <a:t>mportant issue politically/culturally</a:t>
            </a:r>
          </a:p>
          <a:p>
            <a:r>
              <a:rPr lang="en-US" dirty="0" smtClean="0"/>
              <a:t>Hidden legal issue of a lot of importance to cities </a:t>
            </a:r>
          </a:p>
          <a:p>
            <a:endParaRPr lang="en-US" dirty="0"/>
          </a:p>
        </p:txBody>
      </p:sp>
    </p:spTree>
    <p:extLst>
      <p:ext uri="{BB962C8B-B14F-4D97-AF65-F5344CB8AC3E}">
        <p14:creationId xmlns:p14="http://schemas.microsoft.com/office/powerpoint/2010/main" val="2452793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Trump v. Hawaii </a:t>
            </a:r>
            <a:endParaRPr lang="en-US" dirty="0"/>
          </a:p>
        </p:txBody>
      </p:sp>
      <p:sp>
        <p:nvSpPr>
          <p:cNvPr id="3" name="Content Placeholder 2"/>
          <p:cNvSpPr>
            <a:spLocks noGrp="1"/>
          </p:cNvSpPr>
          <p:nvPr>
            <p:ph idx="1"/>
          </p:nvPr>
        </p:nvSpPr>
        <p:spPr/>
        <p:txBody>
          <a:bodyPr/>
          <a:lstStyle/>
          <a:p>
            <a:r>
              <a:rPr lang="en-US" dirty="0" smtClean="0"/>
              <a:t>Two most important facts </a:t>
            </a:r>
          </a:p>
          <a:p>
            <a:pPr lvl="1"/>
            <a:r>
              <a:rPr lang="en-US" dirty="0" smtClean="0"/>
              <a:t>The </a:t>
            </a:r>
            <a:r>
              <a:rPr lang="en-US" b="1" dirty="0" smtClean="0"/>
              <a:t>third </a:t>
            </a:r>
            <a:r>
              <a:rPr lang="en-US" dirty="0"/>
              <a:t>travel ban restricted entry of nationals of </a:t>
            </a:r>
            <a:r>
              <a:rPr lang="en-US" dirty="0" smtClean="0"/>
              <a:t>countries </a:t>
            </a:r>
            <a:r>
              <a:rPr lang="en-US" dirty="0"/>
              <a:t>“whose systems for managing and sharing information about their nationals the President deemed </a:t>
            </a:r>
            <a:r>
              <a:rPr lang="en-US" dirty="0" smtClean="0"/>
              <a:t>inadequate” </a:t>
            </a:r>
          </a:p>
          <a:p>
            <a:pPr lvl="1"/>
            <a:r>
              <a:rPr lang="en-US" dirty="0" smtClean="0"/>
              <a:t>While </a:t>
            </a:r>
            <a:r>
              <a:rPr lang="en-US" dirty="0"/>
              <a:t>campaigning for office and during his tenure, including after the third travel ban was adopted, the President and various advisers made </a:t>
            </a:r>
            <a:r>
              <a:rPr lang="en-US" b="1" dirty="0"/>
              <a:t>anti-Muslim statements</a:t>
            </a:r>
            <a:r>
              <a:rPr lang="en-US" dirty="0"/>
              <a:t> and indicated the travel bans were designed to exclude Muslims from the United </a:t>
            </a:r>
            <a:r>
              <a:rPr lang="en-US" dirty="0" smtClean="0"/>
              <a:t>States  </a:t>
            </a:r>
            <a:endParaRPr lang="en-US" dirty="0"/>
          </a:p>
          <a:p>
            <a:endParaRPr lang="en-US" dirty="0"/>
          </a:p>
        </p:txBody>
      </p:sp>
    </p:spTree>
    <p:extLst>
      <p:ext uri="{BB962C8B-B14F-4D97-AF65-F5344CB8AC3E}">
        <p14:creationId xmlns:p14="http://schemas.microsoft.com/office/powerpoint/2010/main" val="20643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Court through the end of July  </a:t>
            </a:r>
            <a:endParaRPr lang="en-US" dirty="0"/>
          </a:p>
        </p:txBody>
      </p:sp>
      <p:sp>
        <p:nvSpPr>
          <p:cNvPr id="5" name="Text Placeholder 4"/>
          <p:cNvSpPr>
            <a:spLocks noGrp="1"/>
          </p:cNvSpPr>
          <p:nvPr>
            <p:ph type="body" idx="1"/>
          </p:nvPr>
        </p:nvSpPr>
        <p:spPr/>
        <p:txBody>
          <a:bodyPr/>
          <a:lstStyle/>
          <a:p>
            <a:r>
              <a:rPr lang="en-US" dirty="0" smtClean="0"/>
              <a:t>Conservative </a:t>
            </a:r>
            <a:endParaRPr lang="en-US" dirty="0"/>
          </a:p>
        </p:txBody>
      </p:sp>
      <p:sp>
        <p:nvSpPr>
          <p:cNvPr id="6" name="Content Placeholder 5"/>
          <p:cNvSpPr>
            <a:spLocks noGrp="1"/>
          </p:cNvSpPr>
          <p:nvPr>
            <p:ph sz="half" idx="2"/>
          </p:nvPr>
        </p:nvSpPr>
        <p:spPr/>
        <p:txBody>
          <a:bodyPr/>
          <a:lstStyle/>
          <a:p>
            <a:r>
              <a:rPr lang="en-US" dirty="0" smtClean="0"/>
              <a:t>Chief Justice Roberts</a:t>
            </a:r>
          </a:p>
          <a:p>
            <a:r>
              <a:rPr lang="en-US" dirty="0" smtClean="0"/>
              <a:t>Kennedy* </a:t>
            </a:r>
          </a:p>
          <a:p>
            <a:r>
              <a:rPr lang="en-US" dirty="0" smtClean="0"/>
              <a:t>Thomas</a:t>
            </a:r>
          </a:p>
          <a:p>
            <a:r>
              <a:rPr lang="en-US" dirty="0" smtClean="0"/>
              <a:t>Alito </a:t>
            </a:r>
          </a:p>
          <a:p>
            <a:r>
              <a:rPr lang="en-US" dirty="0" smtClean="0"/>
              <a:t>Gorsuch</a:t>
            </a:r>
            <a:endParaRPr lang="en-US" dirty="0"/>
          </a:p>
        </p:txBody>
      </p:sp>
      <p:sp>
        <p:nvSpPr>
          <p:cNvPr id="7" name="Text Placeholder 6"/>
          <p:cNvSpPr>
            <a:spLocks noGrp="1"/>
          </p:cNvSpPr>
          <p:nvPr>
            <p:ph type="body" sz="quarter" idx="3"/>
          </p:nvPr>
        </p:nvSpPr>
        <p:spPr/>
        <p:txBody>
          <a:bodyPr/>
          <a:lstStyle/>
          <a:p>
            <a:r>
              <a:rPr lang="en-US" dirty="0" smtClean="0"/>
              <a:t>Liberal </a:t>
            </a:r>
            <a:endParaRPr lang="en-US" dirty="0"/>
          </a:p>
        </p:txBody>
      </p:sp>
      <p:sp>
        <p:nvSpPr>
          <p:cNvPr id="8" name="Content Placeholder 7"/>
          <p:cNvSpPr>
            <a:spLocks noGrp="1"/>
          </p:cNvSpPr>
          <p:nvPr>
            <p:ph sz="quarter" idx="4"/>
          </p:nvPr>
        </p:nvSpPr>
        <p:spPr/>
        <p:txBody>
          <a:bodyPr/>
          <a:lstStyle/>
          <a:p>
            <a:r>
              <a:rPr lang="en-US" dirty="0" smtClean="0"/>
              <a:t>Ginsburg</a:t>
            </a:r>
          </a:p>
          <a:p>
            <a:r>
              <a:rPr lang="en-US" dirty="0" smtClean="0"/>
              <a:t>Breyer </a:t>
            </a:r>
          </a:p>
          <a:p>
            <a:r>
              <a:rPr lang="en-US" dirty="0" smtClean="0"/>
              <a:t>Sotomayor</a:t>
            </a:r>
          </a:p>
          <a:p>
            <a:r>
              <a:rPr lang="en-US" dirty="0" smtClean="0"/>
              <a:t>Kagan </a:t>
            </a:r>
            <a:endParaRPr lang="en-US" dirty="0"/>
          </a:p>
        </p:txBody>
      </p:sp>
    </p:spTree>
    <p:extLst>
      <p:ext uri="{BB962C8B-B14F-4D97-AF65-F5344CB8AC3E}">
        <p14:creationId xmlns:p14="http://schemas.microsoft.com/office/powerpoint/2010/main" val="3585279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Trump v. Hawaii </a:t>
            </a:r>
            <a:endParaRPr lang="en-US" dirty="0"/>
          </a:p>
        </p:txBody>
      </p:sp>
      <p:sp>
        <p:nvSpPr>
          <p:cNvPr id="3" name="Content Placeholder 2"/>
          <p:cNvSpPr>
            <a:spLocks noGrp="1"/>
          </p:cNvSpPr>
          <p:nvPr>
            <p:ph idx="1"/>
          </p:nvPr>
        </p:nvSpPr>
        <p:spPr/>
        <p:txBody>
          <a:bodyPr/>
          <a:lstStyle/>
          <a:p>
            <a:r>
              <a:rPr lang="en-US" dirty="0"/>
              <a:t>Immigration and Nationality Act </a:t>
            </a:r>
            <a:r>
              <a:rPr lang="en-US" dirty="0" smtClean="0"/>
              <a:t>(INA) argument</a:t>
            </a:r>
          </a:p>
          <a:p>
            <a:pPr lvl="1"/>
            <a:r>
              <a:rPr lang="en-US" dirty="0" smtClean="0"/>
              <a:t>The INA </a:t>
            </a:r>
            <a:r>
              <a:rPr lang="en-US" dirty="0"/>
              <a:t>allows the President to “suspend the entry of all aliens or any class of aliens” whenever he “finds” that their entry “would be detrimental to the interests of the United </a:t>
            </a:r>
            <a:r>
              <a:rPr lang="en-US" dirty="0" smtClean="0"/>
              <a:t>States” </a:t>
            </a:r>
          </a:p>
          <a:p>
            <a:pPr lvl="1"/>
            <a:r>
              <a:rPr lang="en-US" dirty="0" smtClean="0"/>
              <a:t>According </a:t>
            </a:r>
            <a:r>
              <a:rPr lang="en-US" dirty="0"/>
              <a:t>to the Court this statute “</a:t>
            </a:r>
            <a:r>
              <a:rPr lang="en-US" b="1" dirty="0"/>
              <a:t>exudes deference </a:t>
            </a:r>
            <a:r>
              <a:rPr lang="en-US" dirty="0"/>
              <a:t>to the President in every clause,” and the travel ban falls “well within” the </a:t>
            </a:r>
            <a:r>
              <a:rPr lang="en-US" dirty="0" smtClean="0"/>
              <a:t>statute</a:t>
            </a:r>
            <a:endParaRPr lang="en-US" dirty="0"/>
          </a:p>
          <a:p>
            <a:endParaRPr lang="en-US" dirty="0"/>
          </a:p>
        </p:txBody>
      </p:sp>
    </p:spTree>
    <p:extLst>
      <p:ext uri="{BB962C8B-B14F-4D97-AF65-F5344CB8AC3E}">
        <p14:creationId xmlns:p14="http://schemas.microsoft.com/office/powerpoint/2010/main" val="2613537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Trump v. Hawaii </a:t>
            </a:r>
            <a:endParaRPr lang="en-US" dirty="0"/>
          </a:p>
        </p:txBody>
      </p:sp>
      <p:sp>
        <p:nvSpPr>
          <p:cNvPr id="3" name="Content Placeholder 2"/>
          <p:cNvSpPr>
            <a:spLocks noGrp="1"/>
          </p:cNvSpPr>
          <p:nvPr>
            <p:ph idx="1"/>
          </p:nvPr>
        </p:nvSpPr>
        <p:spPr/>
        <p:txBody>
          <a:bodyPr/>
          <a:lstStyle/>
          <a:p>
            <a:r>
              <a:rPr lang="en-US" dirty="0" smtClean="0"/>
              <a:t>What about the language saying “no </a:t>
            </a:r>
            <a:r>
              <a:rPr lang="en-US" dirty="0"/>
              <a:t>person shall . . . be discriminated against in the </a:t>
            </a:r>
            <a:r>
              <a:rPr lang="en-US" b="1" dirty="0" smtClean="0"/>
              <a:t>issuance</a:t>
            </a:r>
            <a:r>
              <a:rPr lang="en-US" dirty="0" smtClean="0"/>
              <a:t> </a:t>
            </a:r>
            <a:r>
              <a:rPr lang="en-US" dirty="0"/>
              <a:t>of an </a:t>
            </a:r>
            <a:r>
              <a:rPr lang="en-US" b="1" dirty="0"/>
              <a:t>immigrant visa </a:t>
            </a:r>
            <a:r>
              <a:rPr lang="en-US" dirty="0"/>
              <a:t>because of the person’s race, sex, nationality, place of birth, or place of </a:t>
            </a:r>
            <a:r>
              <a:rPr lang="en-US" dirty="0" smtClean="0"/>
              <a:t>residence”?</a:t>
            </a:r>
          </a:p>
          <a:p>
            <a:r>
              <a:rPr lang="en-US" dirty="0" smtClean="0"/>
              <a:t>This language doesn’t apply to the universe of who is admissible to the United States it just applies to the smaller class of who gets a visa </a:t>
            </a:r>
          </a:p>
          <a:p>
            <a:r>
              <a:rPr lang="en-US" dirty="0" smtClean="0"/>
              <a:t>Reagan and Carter did it too…  </a:t>
            </a:r>
            <a:endParaRPr lang="en-US" dirty="0"/>
          </a:p>
        </p:txBody>
      </p:sp>
    </p:spTree>
    <p:extLst>
      <p:ext uri="{BB962C8B-B14F-4D97-AF65-F5344CB8AC3E}">
        <p14:creationId xmlns:p14="http://schemas.microsoft.com/office/powerpoint/2010/main" val="1095949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Trump v. Hawaii </a:t>
            </a:r>
            <a:endParaRPr lang="en-US" dirty="0"/>
          </a:p>
        </p:txBody>
      </p:sp>
      <p:sp>
        <p:nvSpPr>
          <p:cNvPr id="3" name="Content Placeholder 2"/>
          <p:cNvSpPr>
            <a:spLocks noGrp="1"/>
          </p:cNvSpPr>
          <p:nvPr>
            <p:ph idx="1"/>
          </p:nvPr>
        </p:nvSpPr>
        <p:spPr/>
        <p:txBody>
          <a:bodyPr>
            <a:normAutofit lnSpcReduction="10000"/>
          </a:bodyPr>
          <a:lstStyle/>
          <a:p>
            <a:r>
              <a:rPr lang="en-US" dirty="0" smtClean="0"/>
              <a:t>Establishment Clause argument </a:t>
            </a:r>
          </a:p>
          <a:p>
            <a:pPr lvl="1"/>
            <a:r>
              <a:rPr lang="en-US" dirty="0"/>
              <a:t>T</a:t>
            </a:r>
            <a:r>
              <a:rPr lang="en-US" dirty="0" smtClean="0"/>
              <a:t>he </a:t>
            </a:r>
            <a:r>
              <a:rPr lang="en-US" dirty="0"/>
              <a:t>issue before the Court “is not whether to denounce the </a:t>
            </a:r>
            <a:r>
              <a:rPr lang="en-US" dirty="0" smtClean="0"/>
              <a:t>statements”</a:t>
            </a:r>
          </a:p>
          <a:p>
            <a:pPr lvl="1"/>
            <a:r>
              <a:rPr lang="en-US" dirty="0" smtClean="0"/>
              <a:t>Proclamation is </a:t>
            </a:r>
            <a:r>
              <a:rPr lang="en-US" b="1" dirty="0" smtClean="0"/>
              <a:t>neutral on its face</a:t>
            </a:r>
            <a:r>
              <a:rPr lang="en-US" dirty="0" smtClean="0"/>
              <a:t> </a:t>
            </a:r>
          </a:p>
          <a:p>
            <a:pPr lvl="1"/>
            <a:r>
              <a:rPr lang="en-US" dirty="0" smtClean="0"/>
              <a:t>Because </a:t>
            </a:r>
            <a:r>
              <a:rPr lang="en-US" dirty="0"/>
              <a:t>this case involved a “</a:t>
            </a:r>
            <a:r>
              <a:rPr lang="en-US" b="1" dirty="0"/>
              <a:t>national security directive regulating the entry of aliens abroad</a:t>
            </a:r>
            <a:r>
              <a:rPr lang="en-US" dirty="0"/>
              <a:t>” the Court only applied “rational basis review” where it would uphold the travel ban “so long as it can reasonably be understood to result from a justification independent of unconstitutional </a:t>
            </a:r>
            <a:r>
              <a:rPr lang="en-US" dirty="0" smtClean="0"/>
              <a:t>grounds” </a:t>
            </a:r>
          </a:p>
          <a:p>
            <a:pPr lvl="1"/>
            <a:r>
              <a:rPr lang="en-US" dirty="0" smtClean="0"/>
              <a:t>According </a:t>
            </a:r>
            <a:r>
              <a:rPr lang="en-US" dirty="0"/>
              <a:t>to the Court, “It cannot be said that it is impossible to ‘discern a relationship to legitimate state interests’ or that the policy is ‘inexplicable by anything but </a:t>
            </a:r>
            <a:r>
              <a:rPr lang="en-US" dirty="0" smtClean="0"/>
              <a:t>animus’” </a:t>
            </a:r>
            <a:endParaRPr lang="en-US" dirty="0"/>
          </a:p>
        </p:txBody>
      </p:sp>
    </p:spTree>
    <p:extLst>
      <p:ext uri="{BB962C8B-B14F-4D97-AF65-F5344CB8AC3E}">
        <p14:creationId xmlns:p14="http://schemas.microsoft.com/office/powerpoint/2010/main" val="1413058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Observations </a:t>
            </a:r>
            <a:endParaRPr lang="en-US" dirty="0"/>
          </a:p>
        </p:txBody>
      </p:sp>
      <p:sp>
        <p:nvSpPr>
          <p:cNvPr id="3" name="Content Placeholder 2"/>
          <p:cNvSpPr>
            <a:spLocks noGrp="1"/>
          </p:cNvSpPr>
          <p:nvPr>
            <p:ph idx="1"/>
          </p:nvPr>
        </p:nvSpPr>
        <p:spPr/>
        <p:txBody>
          <a:bodyPr/>
          <a:lstStyle/>
          <a:p>
            <a:r>
              <a:rPr lang="en-US" dirty="0" smtClean="0"/>
              <a:t>Mainstream press has overstated the Court’s view of the irrelevance of the President’s statements </a:t>
            </a:r>
          </a:p>
          <a:p>
            <a:pPr lvl="1"/>
            <a:r>
              <a:rPr lang="en-US" dirty="0" smtClean="0"/>
              <a:t>National </a:t>
            </a:r>
            <a:r>
              <a:rPr lang="en-US" dirty="0"/>
              <a:t>security directive regulating the entry of aliens </a:t>
            </a:r>
            <a:r>
              <a:rPr lang="en-US" dirty="0" smtClean="0"/>
              <a:t>abroad</a:t>
            </a:r>
          </a:p>
          <a:p>
            <a:pPr lvl="1"/>
            <a:r>
              <a:rPr lang="en-US" dirty="0" smtClean="0"/>
              <a:t>Little comfort to those challenges the President’s other immigration-related activities</a:t>
            </a:r>
          </a:p>
          <a:p>
            <a:r>
              <a:rPr lang="en-US" dirty="0" smtClean="0"/>
              <a:t>Win for Jeff Sessions </a:t>
            </a:r>
          </a:p>
          <a:p>
            <a:r>
              <a:rPr lang="en-US" dirty="0" smtClean="0"/>
              <a:t>Kennedy and the pulse of our country—was this a hit or a miss? </a:t>
            </a:r>
            <a:endParaRPr lang="en-US" dirty="0"/>
          </a:p>
        </p:txBody>
      </p:sp>
    </p:spTree>
    <p:extLst>
      <p:ext uri="{BB962C8B-B14F-4D97-AF65-F5344CB8AC3E}">
        <p14:creationId xmlns:p14="http://schemas.microsoft.com/office/powerpoint/2010/main" val="1021264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Overlooked Issue of Lasting Impact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Travel ban will go away…lower courts issuing nationwide injunctions will not (unless the Supreme Court curtails the practice)  </a:t>
            </a:r>
          </a:p>
          <a:p>
            <a:r>
              <a:rPr lang="en-US" dirty="0" smtClean="0"/>
              <a:t>Ninth Circuit issued a “nationwide”/”global”/”cosmic”/beyond the parties injunction against the Trump</a:t>
            </a:r>
          </a:p>
          <a:p>
            <a:r>
              <a:rPr lang="en-US" dirty="0" smtClean="0"/>
              <a:t>Supreme Court didn’t have to address this issue because it ruled in favor of Trump (so no injunction)</a:t>
            </a:r>
          </a:p>
          <a:p>
            <a:pPr lvl="1"/>
            <a:r>
              <a:rPr lang="en-US" dirty="0"/>
              <a:t>I am skeptical that district courts have the authority to enter universal injunctions. These injunctions did not emerge until a century and a half after the founding. And they appear to be inconsistent with longstanding limits on equitable relief and the power of Article III courts. If their popularity continues, this Court must address their legality. </a:t>
            </a:r>
            <a:endParaRPr lang="en-US" dirty="0" smtClean="0"/>
          </a:p>
          <a:p>
            <a:r>
              <a:rPr lang="en-US" dirty="0" smtClean="0"/>
              <a:t>Looming in many disputes involving cities </a:t>
            </a:r>
            <a:endParaRPr lang="en-US" dirty="0"/>
          </a:p>
        </p:txBody>
      </p:sp>
    </p:spTree>
    <p:extLst>
      <p:ext uri="{BB962C8B-B14F-4D97-AF65-F5344CB8AC3E}">
        <p14:creationId xmlns:p14="http://schemas.microsoft.com/office/powerpoint/2010/main" val="614187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Sanctuary Cities Nationwide Injunctions </a:t>
            </a:r>
            <a:endParaRPr lang="en-US" dirty="0"/>
          </a:p>
        </p:txBody>
      </p:sp>
      <p:sp>
        <p:nvSpPr>
          <p:cNvPr id="3" name="Content Placeholder 2"/>
          <p:cNvSpPr>
            <a:spLocks noGrp="1"/>
          </p:cNvSpPr>
          <p:nvPr>
            <p:ph idx="1"/>
          </p:nvPr>
        </p:nvSpPr>
        <p:spPr/>
        <p:txBody>
          <a:bodyPr/>
          <a:lstStyle/>
          <a:p>
            <a:r>
              <a:rPr lang="en-US" dirty="0" smtClean="0"/>
              <a:t>Cities have been winning *all* legal issues against the Trump administration regarding sanctuary cities litigation</a:t>
            </a:r>
          </a:p>
          <a:p>
            <a:r>
              <a:rPr lang="en-US" dirty="0" smtClean="0"/>
              <a:t>Some lower courts have stopped issued nationwide injunctions </a:t>
            </a:r>
            <a:endParaRPr lang="en-US" dirty="0"/>
          </a:p>
        </p:txBody>
      </p:sp>
    </p:spTree>
    <p:extLst>
      <p:ext uri="{BB962C8B-B14F-4D97-AF65-F5344CB8AC3E}">
        <p14:creationId xmlns:p14="http://schemas.microsoft.com/office/powerpoint/2010/main" val="1804613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These Five States Have in Common?</a:t>
            </a:r>
            <a:endParaRPr lang="en-US" dirty="0"/>
          </a:p>
        </p:txBody>
      </p:sp>
      <p:sp>
        <p:nvSpPr>
          <p:cNvPr id="3" name="Content Placeholder 2"/>
          <p:cNvSpPr>
            <a:spLocks noGrp="1"/>
          </p:cNvSpPr>
          <p:nvPr>
            <p:ph idx="1"/>
          </p:nvPr>
        </p:nvSpPr>
        <p:spPr/>
        <p:txBody>
          <a:bodyPr/>
          <a:lstStyle/>
          <a:p>
            <a:r>
              <a:rPr lang="en-US" dirty="0" smtClean="0"/>
              <a:t>Wisconsin</a:t>
            </a:r>
          </a:p>
          <a:p>
            <a:r>
              <a:rPr lang="en-US" dirty="0" smtClean="0"/>
              <a:t>Florida</a:t>
            </a:r>
          </a:p>
          <a:p>
            <a:r>
              <a:rPr lang="en-US" dirty="0" smtClean="0"/>
              <a:t>Michigan</a:t>
            </a:r>
          </a:p>
          <a:p>
            <a:r>
              <a:rPr lang="en-US" dirty="0" smtClean="0"/>
              <a:t>North Carolina</a:t>
            </a:r>
            <a:endParaRPr lang="en-US" dirty="0"/>
          </a:p>
          <a:p>
            <a:r>
              <a:rPr lang="en-US" dirty="0" smtClean="0"/>
              <a:t>Ohio</a:t>
            </a:r>
            <a:endParaRPr lang="en-US" dirty="0"/>
          </a:p>
        </p:txBody>
      </p:sp>
    </p:spTree>
    <p:extLst>
      <p:ext uri="{BB962C8B-B14F-4D97-AF65-F5344CB8AC3E}">
        <p14:creationId xmlns:p14="http://schemas.microsoft.com/office/powerpoint/2010/main" val="2213283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Partisan Gerrymandering—A Brief History</a:t>
            </a:r>
            <a:endParaRPr lang="en-US" dirty="0"/>
          </a:p>
        </p:txBody>
      </p:sp>
      <p:sp>
        <p:nvSpPr>
          <p:cNvPr id="3" name="Content Placeholder 2"/>
          <p:cNvSpPr>
            <a:spLocks noGrp="1"/>
          </p:cNvSpPr>
          <p:nvPr>
            <p:ph idx="1"/>
          </p:nvPr>
        </p:nvSpPr>
        <p:spPr/>
        <p:txBody>
          <a:bodyPr>
            <a:normAutofit fontScale="92500"/>
          </a:bodyPr>
          <a:lstStyle/>
          <a:p>
            <a:r>
              <a:rPr lang="en-US" dirty="0" smtClean="0"/>
              <a:t>Partisan </a:t>
            </a:r>
            <a:r>
              <a:rPr lang="en-US" dirty="0"/>
              <a:t>gerrymandering claims are </a:t>
            </a:r>
            <a:r>
              <a:rPr lang="en-US" dirty="0" smtClean="0"/>
              <a:t>justiciable--</a:t>
            </a:r>
            <a:r>
              <a:rPr lang="en-US" i="1" dirty="0" smtClean="0"/>
              <a:t>Davis </a:t>
            </a:r>
            <a:r>
              <a:rPr lang="en-US" i="1" dirty="0"/>
              <a:t>v. </a:t>
            </a:r>
            <a:r>
              <a:rPr lang="en-US" i="1" dirty="0" err="1"/>
              <a:t>Bandemer</a:t>
            </a:r>
            <a:r>
              <a:rPr lang="en-US" i="1" dirty="0"/>
              <a:t> </a:t>
            </a:r>
            <a:r>
              <a:rPr lang="en-US" dirty="0"/>
              <a:t>(1986)</a:t>
            </a:r>
            <a:r>
              <a:rPr lang="en-US" dirty="0" smtClean="0"/>
              <a:t> </a:t>
            </a:r>
            <a:endParaRPr lang="en-US" dirty="0"/>
          </a:p>
          <a:p>
            <a:pPr lvl="1"/>
            <a:r>
              <a:rPr lang="en-US" dirty="0"/>
              <a:t>Supreme Court may rule some amount of partisan gerrymandering is too much and violates the Equal Protection Clause</a:t>
            </a:r>
          </a:p>
          <a:p>
            <a:pPr lvl="1"/>
            <a:r>
              <a:rPr lang="en-US" dirty="0"/>
              <a:t>Six votes for this position</a:t>
            </a:r>
          </a:p>
          <a:p>
            <a:pPr lvl="1"/>
            <a:r>
              <a:rPr lang="en-US" dirty="0"/>
              <a:t>Weren’t five votes to lay out a standard for when partisan gerrymandering is unconstitutional  </a:t>
            </a:r>
          </a:p>
          <a:p>
            <a:r>
              <a:rPr lang="en-US" dirty="0"/>
              <a:t>Still no standard for partisan gerrymandering </a:t>
            </a:r>
            <a:r>
              <a:rPr lang="en-US" dirty="0" smtClean="0"/>
              <a:t>cases--</a:t>
            </a:r>
            <a:r>
              <a:rPr lang="en-US" i="1" dirty="0" err="1" smtClean="0"/>
              <a:t>Vieth</a:t>
            </a:r>
            <a:r>
              <a:rPr lang="en-US" i="1" dirty="0" smtClean="0"/>
              <a:t> </a:t>
            </a:r>
            <a:r>
              <a:rPr lang="en-US" i="1" dirty="0"/>
              <a:t>v. </a:t>
            </a:r>
            <a:r>
              <a:rPr lang="en-US" i="1" dirty="0" err="1"/>
              <a:t>Jubelirer</a:t>
            </a:r>
            <a:r>
              <a:rPr lang="en-US" i="1" dirty="0"/>
              <a:t> </a:t>
            </a:r>
            <a:r>
              <a:rPr lang="en-US" dirty="0"/>
              <a:t>(</a:t>
            </a:r>
            <a:r>
              <a:rPr lang="en-US" dirty="0" smtClean="0"/>
              <a:t>2004) </a:t>
            </a:r>
          </a:p>
          <a:p>
            <a:pPr lvl="1"/>
            <a:r>
              <a:rPr lang="en-US" dirty="0" smtClean="0"/>
              <a:t>Justice Kennedy: “The </a:t>
            </a:r>
            <a:r>
              <a:rPr lang="en-US" dirty="0"/>
              <a:t>First Amendment may be the more relevant constitutional provision in future cases that allege unconstitutional partisan gerrymandering”</a:t>
            </a:r>
          </a:p>
          <a:p>
            <a:pPr lvl="1"/>
            <a:endParaRPr lang="en-US" dirty="0"/>
          </a:p>
        </p:txBody>
      </p:sp>
    </p:spTree>
    <p:extLst>
      <p:ext uri="{BB962C8B-B14F-4D97-AF65-F5344CB8AC3E}">
        <p14:creationId xmlns:p14="http://schemas.microsoft.com/office/powerpoint/2010/main" val="2687666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Partisan Gerrymandering </a:t>
            </a:r>
            <a:endParaRPr lang="en-US" dirty="0"/>
          </a:p>
        </p:txBody>
      </p:sp>
      <p:sp>
        <p:nvSpPr>
          <p:cNvPr id="3" name="Content Placeholder 2"/>
          <p:cNvSpPr>
            <a:spLocks noGrp="1"/>
          </p:cNvSpPr>
          <p:nvPr>
            <p:ph idx="1"/>
          </p:nvPr>
        </p:nvSpPr>
        <p:spPr/>
        <p:txBody>
          <a:bodyPr/>
          <a:lstStyle/>
          <a:p>
            <a:r>
              <a:rPr lang="en-US" dirty="0" smtClean="0"/>
              <a:t>Why should local governments care about partisan gerrymandering? </a:t>
            </a:r>
          </a:p>
          <a:p>
            <a:pPr lvl="1"/>
            <a:r>
              <a:rPr lang="en-US" dirty="0" smtClean="0"/>
              <a:t>The most gerrymandered states are most likely to preempt local laws</a:t>
            </a:r>
          </a:p>
          <a:p>
            <a:pPr lvl="1"/>
            <a:r>
              <a:rPr lang="en-US" dirty="0" smtClean="0"/>
              <a:t>International Municipal Lawyers Association brief in </a:t>
            </a:r>
            <a:r>
              <a:rPr lang="en-US" i="1" dirty="0" smtClean="0"/>
              <a:t>Gill v. </a:t>
            </a:r>
            <a:r>
              <a:rPr lang="en-US" i="1" dirty="0" err="1" smtClean="0"/>
              <a:t>Whitford</a:t>
            </a:r>
            <a:endParaRPr lang="en-US" i="1" dirty="0" smtClean="0"/>
          </a:p>
          <a:p>
            <a:pPr lvl="1"/>
            <a:r>
              <a:rPr lang="en-US" dirty="0" smtClean="0"/>
              <a:t>Learned the hard way even more homogenous states care about partisan gerrymandering </a:t>
            </a:r>
            <a:endParaRPr lang="en-US" dirty="0"/>
          </a:p>
        </p:txBody>
      </p:sp>
    </p:spTree>
    <p:extLst>
      <p:ext uri="{BB962C8B-B14F-4D97-AF65-F5344CB8AC3E}">
        <p14:creationId xmlns:p14="http://schemas.microsoft.com/office/powerpoint/2010/main" val="1959876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Partisan Gerrymandering </a:t>
            </a:r>
            <a:r>
              <a:rPr lang="en-US" dirty="0" smtClean="0"/>
              <a:t>Cases Overview</a:t>
            </a:r>
            <a:endParaRPr lang="en-US" dirty="0"/>
          </a:p>
        </p:txBody>
      </p:sp>
      <p:sp>
        <p:nvSpPr>
          <p:cNvPr id="3" name="Content Placeholder 2"/>
          <p:cNvSpPr>
            <a:spLocks noGrp="1"/>
          </p:cNvSpPr>
          <p:nvPr>
            <p:ph idx="1"/>
          </p:nvPr>
        </p:nvSpPr>
        <p:spPr/>
        <p:txBody>
          <a:bodyPr/>
          <a:lstStyle/>
          <a:p>
            <a:r>
              <a:rPr lang="en-US" dirty="0" smtClean="0"/>
              <a:t>Supreme Court had an opportunity in two cases to lay out a standard for partisan gerrymandering</a:t>
            </a:r>
          </a:p>
          <a:p>
            <a:r>
              <a:rPr lang="en-US" dirty="0" smtClean="0"/>
              <a:t>Failed to do so for procedural reasons </a:t>
            </a:r>
          </a:p>
          <a:p>
            <a:r>
              <a:rPr lang="en-US" dirty="0" smtClean="0"/>
              <a:t>Neither case is over </a:t>
            </a:r>
          </a:p>
          <a:p>
            <a:r>
              <a:rPr lang="en-US" dirty="0" smtClean="0"/>
              <a:t>Many cases are following in the wake </a:t>
            </a:r>
            <a:endParaRPr lang="en-US" dirty="0"/>
          </a:p>
        </p:txBody>
      </p:sp>
    </p:spTree>
    <p:extLst>
      <p:ext uri="{BB962C8B-B14F-4D97-AF65-F5344CB8AC3E}">
        <p14:creationId xmlns:p14="http://schemas.microsoft.com/office/powerpoint/2010/main" val="129724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Stats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72 cases decided</a:t>
            </a:r>
          </a:p>
          <a:p>
            <a:r>
              <a:rPr lang="en-US" dirty="0" smtClean="0"/>
              <a:t>Closer cases than normal:</a:t>
            </a:r>
          </a:p>
          <a:p>
            <a:pPr lvl="1"/>
            <a:r>
              <a:rPr lang="en-US" dirty="0" smtClean="0"/>
              <a:t>26% decided 5-4 (compared to an 18% average in the previous 7 terms)</a:t>
            </a:r>
          </a:p>
          <a:p>
            <a:pPr lvl="1"/>
            <a:r>
              <a:rPr lang="en-US" dirty="0" smtClean="0"/>
              <a:t>39% decided 9-0 (compared to 50% average)</a:t>
            </a:r>
          </a:p>
          <a:p>
            <a:r>
              <a:rPr lang="en-US" dirty="0" smtClean="0"/>
              <a:t>Conservative swing in the 5-4 cases</a:t>
            </a:r>
          </a:p>
          <a:p>
            <a:pPr lvl="1"/>
            <a:r>
              <a:rPr lang="en-US" dirty="0" smtClean="0"/>
              <a:t>Kennedy sided with the right-leaning justices every time</a:t>
            </a:r>
          </a:p>
          <a:p>
            <a:r>
              <a:rPr lang="en-US" dirty="0" smtClean="0"/>
              <a:t>37 cases </a:t>
            </a:r>
            <a:r>
              <a:rPr lang="en-US" dirty="0"/>
              <a:t>s</a:t>
            </a:r>
            <a:r>
              <a:rPr lang="en-US" dirty="0" smtClean="0"/>
              <a:t>et for oral </a:t>
            </a:r>
            <a:r>
              <a:rPr lang="en-US" dirty="0"/>
              <a:t>a</a:t>
            </a:r>
            <a:r>
              <a:rPr lang="en-US" dirty="0" smtClean="0"/>
              <a:t>rgument for fall 2018</a:t>
            </a:r>
          </a:p>
          <a:p>
            <a:pPr lvl="1"/>
            <a:r>
              <a:rPr lang="en-US" dirty="0" smtClean="0"/>
              <a:t>A little higher than average </a:t>
            </a:r>
          </a:p>
          <a:p>
            <a:endParaRPr lang="en-US" dirty="0" smtClean="0"/>
          </a:p>
          <a:p>
            <a:pPr lvl="1"/>
            <a:endParaRPr lang="en-US" dirty="0" smtClean="0"/>
          </a:p>
        </p:txBody>
      </p:sp>
    </p:spTree>
    <p:extLst>
      <p:ext uri="{BB962C8B-B14F-4D97-AF65-F5344CB8AC3E}">
        <p14:creationId xmlns:p14="http://schemas.microsoft.com/office/powerpoint/2010/main" val="3705638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Gill v. </a:t>
            </a:r>
            <a:r>
              <a:rPr lang="en-US" i="1" dirty="0" err="1"/>
              <a:t>Whitford</a:t>
            </a:r>
            <a:r>
              <a:rPr lang="en-US" i="1" dirty="0"/>
              <a:t> </a:t>
            </a:r>
            <a:endParaRPr lang="en-US" dirty="0"/>
          </a:p>
        </p:txBody>
      </p:sp>
      <p:sp>
        <p:nvSpPr>
          <p:cNvPr id="3" name="Content Placeholder 2"/>
          <p:cNvSpPr>
            <a:spLocks noGrp="1"/>
          </p:cNvSpPr>
          <p:nvPr>
            <p:ph idx="1"/>
          </p:nvPr>
        </p:nvSpPr>
        <p:spPr/>
        <p:txBody>
          <a:bodyPr>
            <a:normAutofit/>
          </a:bodyPr>
          <a:lstStyle/>
          <a:p>
            <a:r>
              <a:rPr lang="en-US" dirty="0" smtClean="0"/>
              <a:t>Probably were four votes to find unconstitutional gerrymandering in this case </a:t>
            </a:r>
          </a:p>
          <a:p>
            <a:r>
              <a:rPr lang="en-US" dirty="0" smtClean="0"/>
              <a:t>Why did Justice Kennedy not provide the fifth vote?</a:t>
            </a:r>
          </a:p>
          <a:p>
            <a:pPr lvl="1"/>
            <a:r>
              <a:rPr lang="en-US" dirty="0"/>
              <a:t>If </a:t>
            </a:r>
            <a:r>
              <a:rPr lang="en-US" dirty="0" smtClean="0"/>
              <a:t>he had this </a:t>
            </a:r>
            <a:r>
              <a:rPr lang="en-US" dirty="0"/>
              <a:t>case could have been the biggest decision of this century so </a:t>
            </a:r>
            <a:r>
              <a:rPr lang="en-US" dirty="0" smtClean="0"/>
              <a:t>far</a:t>
            </a:r>
          </a:p>
          <a:p>
            <a:pPr lvl="2"/>
            <a:r>
              <a:rPr lang="en-US" dirty="0" smtClean="0"/>
              <a:t>More </a:t>
            </a:r>
            <a:r>
              <a:rPr lang="en-US" dirty="0"/>
              <a:t>Perfect, Political </a:t>
            </a:r>
            <a:r>
              <a:rPr lang="en-US" dirty="0" smtClean="0"/>
              <a:t>Thicket</a:t>
            </a:r>
          </a:p>
          <a:p>
            <a:pPr lvl="1"/>
            <a:r>
              <a:rPr lang="en-US" dirty="0" smtClean="0"/>
              <a:t>Leaving the Court   </a:t>
            </a:r>
            <a:endParaRPr lang="en-US" dirty="0"/>
          </a:p>
          <a:p>
            <a:endParaRPr lang="en-US" dirty="0" smtClean="0"/>
          </a:p>
        </p:txBody>
      </p:sp>
    </p:spTree>
    <p:extLst>
      <p:ext uri="{BB962C8B-B14F-4D97-AF65-F5344CB8AC3E}">
        <p14:creationId xmlns:p14="http://schemas.microsoft.com/office/powerpoint/2010/main" val="4132530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Partisan Gerrymandering Dead? </a:t>
            </a:r>
            <a:endParaRPr lang="en-US" dirty="0"/>
          </a:p>
        </p:txBody>
      </p:sp>
      <p:sp>
        <p:nvSpPr>
          <p:cNvPr id="3" name="Content Placeholder 2"/>
          <p:cNvSpPr>
            <a:spLocks noGrp="1"/>
          </p:cNvSpPr>
          <p:nvPr>
            <p:ph idx="1"/>
          </p:nvPr>
        </p:nvSpPr>
        <p:spPr/>
        <p:txBody>
          <a:bodyPr>
            <a:normAutofit lnSpcReduction="10000"/>
          </a:bodyPr>
          <a:lstStyle/>
          <a:p>
            <a:r>
              <a:rPr lang="en-US" dirty="0" smtClean="0"/>
              <a:t>If and as long as the Court has five solid conservatives—probably</a:t>
            </a:r>
          </a:p>
          <a:p>
            <a:r>
              <a:rPr lang="en-US" dirty="0" smtClean="0"/>
              <a:t>But…</a:t>
            </a:r>
          </a:p>
          <a:p>
            <a:pPr lvl="1"/>
            <a:r>
              <a:rPr lang="en-US" dirty="0" smtClean="0"/>
              <a:t>Lower courts want a standard and will continue to push the Court to give them one </a:t>
            </a:r>
          </a:p>
          <a:p>
            <a:pPr lvl="1"/>
            <a:r>
              <a:rPr lang="en-US" dirty="0" smtClean="0"/>
              <a:t>Cases exist which have much worse efficiency gaps than Wisconsin’s</a:t>
            </a:r>
          </a:p>
          <a:p>
            <a:pPr lvl="2"/>
            <a:r>
              <a:rPr lang="en-US" dirty="0" smtClean="0"/>
              <a:t>NC:  The 2016 efficiency gap, was 19.4% favoring Republican candidates; the thirteenth highest in all of the United States from 1972 to 2016 </a:t>
            </a:r>
          </a:p>
          <a:p>
            <a:pPr lvl="1"/>
            <a:r>
              <a:rPr lang="en-US" dirty="0" smtClean="0"/>
              <a:t>State constitutions offer a possible remedy (Pennsylvania)  </a:t>
            </a:r>
          </a:p>
          <a:p>
            <a:pPr marL="0" indent="0">
              <a:buNone/>
            </a:pPr>
            <a:r>
              <a:rPr lang="en-US" dirty="0" smtClean="0"/>
              <a:t> </a:t>
            </a:r>
            <a:endParaRPr lang="en-US" dirty="0"/>
          </a:p>
        </p:txBody>
      </p:sp>
    </p:spTree>
    <p:extLst>
      <p:ext uri="{BB962C8B-B14F-4D97-AF65-F5344CB8AC3E}">
        <p14:creationId xmlns:p14="http://schemas.microsoft.com/office/powerpoint/2010/main" val="2841320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Lozman</a:t>
            </a:r>
            <a:r>
              <a:rPr lang="en-US" i="1" dirty="0" smtClean="0"/>
              <a:t> v. City of Riviera Beach, Florida</a:t>
            </a:r>
            <a:endParaRPr lang="en-US" i="1" dirty="0"/>
          </a:p>
        </p:txBody>
      </p:sp>
      <p:sp>
        <p:nvSpPr>
          <p:cNvPr id="3" name="Content Placeholder 2"/>
          <p:cNvSpPr>
            <a:spLocks noGrp="1"/>
          </p:cNvSpPr>
          <p:nvPr>
            <p:ph idx="1"/>
          </p:nvPr>
        </p:nvSpPr>
        <p:spPr/>
        <p:txBody>
          <a:bodyPr>
            <a:normAutofit/>
          </a:bodyPr>
          <a:lstStyle/>
          <a:p>
            <a:r>
              <a:rPr lang="en-US" dirty="0" smtClean="0"/>
              <a:t>Issue the Supreme Court was supposed to decide: whether </a:t>
            </a:r>
            <a:r>
              <a:rPr lang="en-US" dirty="0"/>
              <a:t>the existence of probable cause defeats a First Amendment retaliatory-arrest claim as a matter of </a:t>
            </a:r>
            <a:r>
              <a:rPr lang="en-US" dirty="0" smtClean="0"/>
              <a:t>law</a:t>
            </a:r>
          </a:p>
          <a:p>
            <a:r>
              <a:rPr lang="en-US" dirty="0" smtClean="0"/>
              <a:t>The Court didn’t decide this issue instead it held:  the Petitioner </a:t>
            </a:r>
            <a:r>
              <a:rPr lang="en-US" b="1" dirty="0" smtClean="0"/>
              <a:t>in this case </a:t>
            </a:r>
            <a:r>
              <a:rPr lang="en-US" dirty="0" smtClean="0"/>
              <a:t>did not have to prove the absence of probable cause to bring a </a:t>
            </a:r>
            <a:r>
              <a:rPr lang="en-US" dirty="0"/>
              <a:t>First Amendment retaliatory-arrest </a:t>
            </a:r>
            <a:r>
              <a:rPr lang="en-US" dirty="0" smtClean="0"/>
              <a:t>claim against a City</a:t>
            </a:r>
          </a:p>
        </p:txBody>
      </p:sp>
    </p:spTree>
    <p:extLst>
      <p:ext uri="{BB962C8B-B14F-4D97-AF65-F5344CB8AC3E}">
        <p14:creationId xmlns:p14="http://schemas.microsoft.com/office/powerpoint/2010/main" val="767997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Lozman</a:t>
            </a:r>
            <a:r>
              <a:rPr lang="en-US" i="1" dirty="0" smtClean="0"/>
              <a:t> v. City of Riviera Beach, Florida</a:t>
            </a:r>
            <a:endParaRPr lang="en-US" dirty="0"/>
          </a:p>
        </p:txBody>
      </p:sp>
      <p:sp>
        <p:nvSpPr>
          <p:cNvPr id="3" name="Content Placeholder 2"/>
          <p:cNvSpPr>
            <a:spLocks noGrp="1"/>
          </p:cNvSpPr>
          <p:nvPr>
            <p:ph idx="1"/>
          </p:nvPr>
        </p:nvSpPr>
        <p:spPr/>
        <p:txBody>
          <a:bodyPr/>
          <a:lstStyle/>
          <a:p>
            <a:r>
              <a:rPr lang="en-US" dirty="0" smtClean="0"/>
              <a:t>In 2006 Fane </a:t>
            </a:r>
            <a:r>
              <a:rPr lang="en-US" dirty="0" err="1" smtClean="0"/>
              <a:t>Lozman</a:t>
            </a:r>
            <a:r>
              <a:rPr lang="en-US" dirty="0" smtClean="0"/>
              <a:t> moved his floating house boat to the City owned marina</a:t>
            </a:r>
          </a:p>
          <a:p>
            <a:r>
              <a:rPr lang="en-US" dirty="0" smtClean="0"/>
              <a:t>Discovered the city planned to redevelop the marina using eminent domain </a:t>
            </a:r>
          </a:p>
          <a:p>
            <a:r>
              <a:rPr lang="en-US" dirty="0" smtClean="0"/>
              <a:t>Became an outspoken critic of the plan </a:t>
            </a:r>
          </a:p>
          <a:p>
            <a:r>
              <a:rPr lang="en-US" dirty="0" smtClean="0"/>
              <a:t>Spoke frequently during the public comment period at city council meetings </a:t>
            </a:r>
            <a:endParaRPr lang="en-US" dirty="0"/>
          </a:p>
          <a:p>
            <a:r>
              <a:rPr lang="en-US" dirty="0" smtClean="0"/>
              <a:t>Sued the city violating Florida’s open meeting law </a:t>
            </a:r>
          </a:p>
        </p:txBody>
      </p:sp>
    </p:spTree>
    <p:extLst>
      <p:ext uri="{BB962C8B-B14F-4D97-AF65-F5344CB8AC3E}">
        <p14:creationId xmlns:p14="http://schemas.microsoft.com/office/powerpoint/2010/main" val="581482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Thickens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June 2006 the Council held a closed-door session, in part to discuss the </a:t>
            </a:r>
            <a:r>
              <a:rPr lang="en-US" dirty="0" smtClean="0"/>
              <a:t>lawsuit </a:t>
            </a:r>
            <a:r>
              <a:rPr lang="en-US" dirty="0"/>
              <a:t>that </a:t>
            </a:r>
            <a:r>
              <a:rPr lang="en-US" dirty="0" err="1"/>
              <a:t>Lozman</a:t>
            </a:r>
            <a:r>
              <a:rPr lang="en-US" dirty="0"/>
              <a:t> recently had </a:t>
            </a:r>
            <a:r>
              <a:rPr lang="en-US" dirty="0" smtClean="0"/>
              <a:t>filed</a:t>
            </a:r>
          </a:p>
          <a:p>
            <a:r>
              <a:rPr lang="en-US" dirty="0" smtClean="0"/>
              <a:t>Councilmember </a:t>
            </a:r>
            <a:r>
              <a:rPr lang="en-US" dirty="0"/>
              <a:t>Elizabeth Wade suggested that the City use its resources to “intimidate” </a:t>
            </a:r>
            <a:r>
              <a:rPr lang="en-US" dirty="0" err="1"/>
              <a:t>Lozman</a:t>
            </a:r>
            <a:r>
              <a:rPr lang="en-US" dirty="0"/>
              <a:t> </a:t>
            </a:r>
            <a:endParaRPr lang="en-US" dirty="0" smtClean="0"/>
          </a:p>
          <a:p>
            <a:r>
              <a:rPr lang="en-US" dirty="0" smtClean="0"/>
              <a:t>Later </a:t>
            </a:r>
            <a:r>
              <a:rPr lang="en-US" dirty="0"/>
              <a:t>in the meeting a different councilmember asked whether there was “a consensus of what Ms. Wade is saying,” and others responded in the </a:t>
            </a:r>
            <a:r>
              <a:rPr lang="en-US" dirty="0" smtClean="0"/>
              <a:t>affirmative </a:t>
            </a:r>
          </a:p>
          <a:p>
            <a:r>
              <a:rPr lang="en-US" dirty="0" err="1" smtClean="0"/>
              <a:t>Lozman</a:t>
            </a:r>
            <a:r>
              <a:rPr lang="en-US" dirty="0" smtClean="0"/>
              <a:t> </a:t>
            </a:r>
            <a:r>
              <a:rPr lang="en-US" dirty="0"/>
              <a:t>alleges that these remarks formed an official plan to intimidate </a:t>
            </a:r>
            <a:r>
              <a:rPr lang="en-US" dirty="0" smtClean="0"/>
              <a:t>him</a:t>
            </a:r>
          </a:p>
          <a:p>
            <a:r>
              <a:rPr lang="en-US" dirty="0" smtClean="0"/>
              <a:t>The City</a:t>
            </a:r>
            <a:r>
              <a:rPr lang="en-US" dirty="0"/>
              <a:t> </a:t>
            </a:r>
            <a:r>
              <a:rPr lang="en-US" dirty="0" smtClean="0"/>
              <a:t>says the </a:t>
            </a:r>
            <a:r>
              <a:rPr lang="en-US" dirty="0"/>
              <a:t>only consensus reached </a:t>
            </a:r>
            <a:r>
              <a:rPr lang="en-US" dirty="0" smtClean="0"/>
              <a:t>was </a:t>
            </a:r>
            <a:r>
              <a:rPr lang="en-US" dirty="0"/>
              <a:t>to invest the money and resources necessary to prevail in the </a:t>
            </a:r>
            <a:r>
              <a:rPr lang="en-US" dirty="0" smtClean="0"/>
              <a:t>litigation</a:t>
            </a:r>
            <a:endParaRPr lang="en-US" dirty="0"/>
          </a:p>
        </p:txBody>
      </p:sp>
    </p:spTree>
    <p:extLst>
      <p:ext uri="{BB962C8B-B14F-4D97-AF65-F5344CB8AC3E}">
        <p14:creationId xmlns:p14="http://schemas.microsoft.com/office/powerpoint/2010/main" val="1844490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Arrest </a:t>
            </a:r>
            <a:endParaRPr lang="en-US" dirty="0"/>
          </a:p>
        </p:txBody>
      </p:sp>
      <p:sp>
        <p:nvSpPr>
          <p:cNvPr id="3" name="Content Placeholder 2"/>
          <p:cNvSpPr>
            <a:spLocks noGrp="1"/>
          </p:cNvSpPr>
          <p:nvPr>
            <p:ph idx="1"/>
          </p:nvPr>
        </p:nvSpPr>
        <p:spPr/>
        <p:txBody>
          <a:bodyPr>
            <a:normAutofit lnSpcReduction="10000"/>
          </a:bodyPr>
          <a:lstStyle/>
          <a:p>
            <a:r>
              <a:rPr lang="en-US" dirty="0" smtClean="0"/>
              <a:t>At a board meeting 5 months later during the public comment period </a:t>
            </a:r>
            <a:r>
              <a:rPr lang="en-US" dirty="0" err="1" smtClean="0"/>
              <a:t>Lozman</a:t>
            </a:r>
            <a:r>
              <a:rPr lang="en-US" dirty="0" smtClean="0"/>
              <a:t> started talking about corruption of a Rivera </a:t>
            </a:r>
            <a:r>
              <a:rPr lang="en-US" b="1" dirty="0" smtClean="0"/>
              <a:t>County </a:t>
            </a:r>
            <a:r>
              <a:rPr lang="en-US" dirty="0" smtClean="0"/>
              <a:t>official and the arresting of a former official from a </a:t>
            </a:r>
            <a:r>
              <a:rPr lang="en-US" b="1" dirty="0" smtClean="0"/>
              <a:t>nearby city </a:t>
            </a:r>
          </a:p>
          <a:p>
            <a:r>
              <a:rPr lang="en-US" dirty="0" smtClean="0"/>
              <a:t>Rivera has a policy of only allowing people to speak about city business at board meetings</a:t>
            </a:r>
          </a:p>
          <a:p>
            <a:r>
              <a:rPr lang="en-US" dirty="0" smtClean="0"/>
              <a:t>Councilmember Wade told him to stop talking he refused and he was arrested</a:t>
            </a:r>
          </a:p>
          <a:p>
            <a:r>
              <a:rPr lang="en-US" dirty="0" smtClean="0"/>
              <a:t>Watch the video on </a:t>
            </a:r>
            <a:r>
              <a:rPr lang="en-US" dirty="0" err="1" smtClean="0"/>
              <a:t>youtube</a:t>
            </a:r>
            <a:r>
              <a:rPr lang="en-US" dirty="0" smtClean="0"/>
              <a:t> </a:t>
            </a:r>
          </a:p>
          <a:p>
            <a:endParaRPr lang="en-US" dirty="0" smtClean="0"/>
          </a:p>
          <a:p>
            <a:endParaRPr lang="en-US" dirty="0"/>
          </a:p>
        </p:txBody>
      </p:sp>
    </p:spTree>
    <p:extLst>
      <p:ext uri="{BB962C8B-B14F-4D97-AF65-F5344CB8AC3E}">
        <p14:creationId xmlns:p14="http://schemas.microsoft.com/office/powerpoint/2010/main" val="3866313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Lawsuit </a:t>
            </a:r>
            <a:endParaRPr lang="en-US" dirty="0"/>
          </a:p>
        </p:txBody>
      </p:sp>
      <p:sp>
        <p:nvSpPr>
          <p:cNvPr id="3" name="Content Placeholder 2"/>
          <p:cNvSpPr>
            <a:spLocks noGrp="1"/>
          </p:cNvSpPr>
          <p:nvPr>
            <p:ph idx="1"/>
          </p:nvPr>
        </p:nvSpPr>
        <p:spPr/>
        <p:txBody>
          <a:bodyPr/>
          <a:lstStyle/>
          <a:p>
            <a:r>
              <a:rPr lang="en-US" dirty="0" err="1" smtClean="0"/>
              <a:t>Lozman</a:t>
            </a:r>
            <a:r>
              <a:rPr lang="en-US" dirty="0" smtClean="0"/>
              <a:t> was charged with disorderly conduct and resisting arrest; charges are dismissed </a:t>
            </a:r>
          </a:p>
          <a:p>
            <a:r>
              <a:rPr lang="en-US" dirty="0" err="1" smtClean="0"/>
              <a:t>Lozman</a:t>
            </a:r>
            <a:r>
              <a:rPr lang="en-US" dirty="0" smtClean="0"/>
              <a:t> sued the city for violating his First Amendment free speech rights </a:t>
            </a:r>
          </a:p>
          <a:p>
            <a:r>
              <a:rPr lang="en-US" dirty="0" smtClean="0"/>
              <a:t>He claims he was arrested in retaliation for opposing the City’s plan to redevelop the marina and his lawsuit against the city </a:t>
            </a:r>
          </a:p>
          <a:p>
            <a:endParaRPr lang="en-US" dirty="0"/>
          </a:p>
        </p:txBody>
      </p:sp>
    </p:spTree>
    <p:extLst>
      <p:ext uri="{BB962C8B-B14F-4D97-AF65-F5344CB8AC3E}">
        <p14:creationId xmlns:p14="http://schemas.microsoft.com/office/powerpoint/2010/main" val="3956792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Lozman</a:t>
            </a:r>
            <a:r>
              <a:rPr lang="en-US" dirty="0" smtClean="0"/>
              <a:t> Loses at Trial </a:t>
            </a:r>
            <a:endParaRPr lang="en-US" dirty="0"/>
          </a:p>
        </p:txBody>
      </p:sp>
      <p:sp>
        <p:nvSpPr>
          <p:cNvPr id="3" name="Content Placeholder 2"/>
          <p:cNvSpPr>
            <a:spLocks noGrp="1"/>
          </p:cNvSpPr>
          <p:nvPr>
            <p:ph idx="1"/>
          </p:nvPr>
        </p:nvSpPr>
        <p:spPr/>
        <p:txBody>
          <a:bodyPr/>
          <a:lstStyle/>
          <a:p>
            <a:r>
              <a:rPr lang="en-US" dirty="0" err="1" smtClean="0"/>
              <a:t>Lozman</a:t>
            </a:r>
            <a:r>
              <a:rPr lang="en-US" dirty="0" smtClean="0"/>
              <a:t> concedes there was probable cause to arrest him—presumable for refusing to leave the podium after being told to do so</a:t>
            </a:r>
          </a:p>
          <a:p>
            <a:r>
              <a:rPr lang="en-US" dirty="0"/>
              <a:t>Eleventh Circuit </a:t>
            </a:r>
            <a:r>
              <a:rPr lang="en-US" dirty="0" smtClean="0"/>
              <a:t>precedent held that if an arrest is supported by probable </a:t>
            </a:r>
            <a:r>
              <a:rPr lang="en-US" dirty="0"/>
              <a:t>cause </a:t>
            </a:r>
            <a:r>
              <a:rPr lang="en-US" dirty="0" smtClean="0"/>
              <a:t>a </a:t>
            </a:r>
            <a:r>
              <a:rPr lang="en-US" dirty="0"/>
              <a:t>First Amendment retaliatory arrest claim </a:t>
            </a:r>
            <a:r>
              <a:rPr lang="en-US" dirty="0" smtClean="0"/>
              <a:t>fails as a matter of law </a:t>
            </a:r>
            <a:endParaRPr lang="en-US" dirty="0"/>
          </a:p>
        </p:txBody>
      </p:sp>
    </p:spTree>
    <p:extLst>
      <p:ext uri="{BB962C8B-B14F-4D97-AF65-F5344CB8AC3E}">
        <p14:creationId xmlns:p14="http://schemas.microsoft.com/office/powerpoint/2010/main" val="1159401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Holds</a:t>
            </a:r>
            <a:endParaRPr lang="en-US" dirty="0"/>
          </a:p>
        </p:txBody>
      </p:sp>
      <p:sp>
        <p:nvSpPr>
          <p:cNvPr id="3" name="Content Placeholder 2"/>
          <p:cNvSpPr>
            <a:spLocks noGrp="1"/>
          </p:cNvSpPr>
          <p:nvPr>
            <p:ph idx="1"/>
          </p:nvPr>
        </p:nvSpPr>
        <p:spPr/>
        <p:txBody>
          <a:bodyPr>
            <a:normAutofit/>
          </a:bodyPr>
          <a:lstStyle/>
          <a:p>
            <a:r>
              <a:rPr lang="en-US" dirty="0" smtClean="0"/>
              <a:t>We are not sure if a </a:t>
            </a:r>
            <a:r>
              <a:rPr lang="en-US" b="1" dirty="0" smtClean="0"/>
              <a:t>typical</a:t>
            </a:r>
            <a:r>
              <a:rPr lang="en-US" dirty="0" smtClean="0"/>
              <a:t> plaintiff can bring a First Amendment retaliatory arrest case where their was probable cause to arrest the plaintiff  </a:t>
            </a:r>
          </a:p>
          <a:p>
            <a:r>
              <a:rPr lang="en-US" dirty="0" err="1" smtClean="0"/>
              <a:t>Lozman</a:t>
            </a:r>
            <a:r>
              <a:rPr lang="en-US" dirty="0" smtClean="0"/>
              <a:t> isn’t the </a:t>
            </a:r>
            <a:r>
              <a:rPr lang="en-US" b="1" dirty="0"/>
              <a:t>typical</a:t>
            </a:r>
            <a:r>
              <a:rPr lang="en-US" dirty="0"/>
              <a:t> retaliatory </a:t>
            </a:r>
            <a:r>
              <a:rPr lang="en-US" dirty="0" smtClean="0"/>
              <a:t>arrest plaintiff  </a:t>
            </a:r>
            <a:endParaRPr lang="en-US" dirty="0"/>
          </a:p>
          <a:p>
            <a:pPr lvl="1"/>
            <a:r>
              <a:rPr lang="en-US" dirty="0" err="1"/>
              <a:t>Lozman</a:t>
            </a:r>
            <a:r>
              <a:rPr lang="en-US" dirty="0"/>
              <a:t> is suing the City and not the police officer </a:t>
            </a:r>
          </a:p>
          <a:p>
            <a:pPr lvl="1"/>
            <a:r>
              <a:rPr lang="en-US" dirty="0" err="1"/>
              <a:t>Lozman</a:t>
            </a:r>
            <a:r>
              <a:rPr lang="en-US" dirty="0"/>
              <a:t> claims the City had adopted a policy of retaliation against him not that an officer was making a split second decision </a:t>
            </a:r>
          </a:p>
          <a:p>
            <a:pPr lvl="1"/>
            <a:r>
              <a:rPr lang="en-US" dirty="0" err="1" smtClean="0"/>
              <a:t>Lozman</a:t>
            </a:r>
            <a:r>
              <a:rPr lang="en-US" dirty="0" smtClean="0"/>
              <a:t> </a:t>
            </a:r>
            <a:r>
              <a:rPr lang="en-US" dirty="0"/>
              <a:t>was complaining to the government—high value First Amendment speech </a:t>
            </a:r>
          </a:p>
          <a:p>
            <a:endParaRPr lang="en-US" dirty="0"/>
          </a:p>
        </p:txBody>
      </p:sp>
    </p:spTree>
    <p:extLst>
      <p:ext uri="{BB962C8B-B14F-4D97-AF65-F5344CB8AC3E}">
        <p14:creationId xmlns:p14="http://schemas.microsoft.com/office/powerpoint/2010/main" val="3669582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Nieves v. Bartlett</a:t>
            </a:r>
          </a:p>
        </p:txBody>
      </p:sp>
      <p:sp>
        <p:nvSpPr>
          <p:cNvPr id="3" name="Content Placeholder 2"/>
          <p:cNvSpPr>
            <a:spLocks noGrp="1"/>
          </p:cNvSpPr>
          <p:nvPr>
            <p:ph idx="1"/>
          </p:nvPr>
        </p:nvSpPr>
        <p:spPr/>
        <p:txBody>
          <a:bodyPr>
            <a:normAutofit fontScale="92500" lnSpcReduction="10000"/>
          </a:bodyPr>
          <a:lstStyle/>
          <a:p>
            <a:r>
              <a:rPr lang="en-US" dirty="0" smtClean="0"/>
              <a:t>Bartlett </a:t>
            </a:r>
            <a:r>
              <a:rPr lang="en-US" dirty="0"/>
              <a:t>was attending Arctic Man, an Alaskan snowmobile race, </a:t>
            </a:r>
            <a:r>
              <a:rPr lang="en-US" dirty="0" smtClean="0"/>
              <a:t>when for whatever reason </a:t>
            </a:r>
            <a:r>
              <a:rPr lang="en-US" dirty="0"/>
              <a:t>he declined to talk to Police </a:t>
            </a:r>
            <a:r>
              <a:rPr lang="en-US" dirty="0" smtClean="0"/>
              <a:t>Officer </a:t>
            </a:r>
            <a:r>
              <a:rPr lang="en-US" dirty="0"/>
              <a:t>Nieves who was patrolling the large outdoor </a:t>
            </a:r>
            <a:r>
              <a:rPr lang="en-US" dirty="0" smtClean="0"/>
              <a:t>party</a:t>
            </a:r>
          </a:p>
          <a:p>
            <a:r>
              <a:rPr lang="en-US" dirty="0" smtClean="0"/>
              <a:t>Bartlett </a:t>
            </a:r>
            <a:r>
              <a:rPr lang="en-US" dirty="0"/>
              <a:t>later began yelling at a separate officer, </a:t>
            </a:r>
            <a:r>
              <a:rPr lang="en-US" dirty="0" smtClean="0"/>
              <a:t>Weight</a:t>
            </a:r>
            <a:r>
              <a:rPr lang="en-US" dirty="0"/>
              <a:t>, not to talk to a minor on the premises, Weight pushed him </a:t>
            </a:r>
            <a:r>
              <a:rPr lang="en-US" dirty="0" smtClean="0"/>
              <a:t>away</a:t>
            </a:r>
          </a:p>
          <a:p>
            <a:r>
              <a:rPr lang="en-US" dirty="0" smtClean="0"/>
              <a:t>Nieves believing Bartlett </a:t>
            </a:r>
            <a:r>
              <a:rPr lang="en-US" dirty="0"/>
              <a:t>posed a danger to </a:t>
            </a:r>
            <a:r>
              <a:rPr lang="en-US" dirty="0" smtClean="0"/>
              <a:t>Weight, Nieves arrested him. Nieves said then said to Bartlett </a:t>
            </a:r>
            <a:r>
              <a:rPr lang="en-US" dirty="0"/>
              <a:t>“bet you wish you had talked to me now” in the process of the </a:t>
            </a:r>
            <a:r>
              <a:rPr lang="en-US" dirty="0" smtClean="0"/>
              <a:t>arrest</a:t>
            </a:r>
          </a:p>
          <a:p>
            <a:r>
              <a:rPr lang="en-US" dirty="0" smtClean="0"/>
              <a:t>Bartlett sued claiming he was arrested for refusing to talk to Nieves </a:t>
            </a:r>
          </a:p>
          <a:p>
            <a:endParaRPr lang="en-US" dirty="0"/>
          </a:p>
        </p:txBody>
      </p:sp>
    </p:spTree>
    <p:extLst>
      <p:ext uri="{BB962C8B-B14F-4D97-AF65-F5344CB8AC3E}">
        <p14:creationId xmlns:p14="http://schemas.microsoft.com/office/powerpoint/2010/main" val="343031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Supreme Court 2017-18 Term Takeaways</a:t>
            </a:r>
            <a:endParaRPr lang="en-US" dirty="0"/>
          </a:p>
        </p:txBody>
      </p:sp>
      <p:sp>
        <p:nvSpPr>
          <p:cNvPr id="5" name="Content Placeholder 4"/>
          <p:cNvSpPr>
            <a:spLocks noGrp="1"/>
          </p:cNvSpPr>
          <p:nvPr>
            <p:ph idx="1"/>
          </p:nvPr>
        </p:nvSpPr>
        <p:spPr/>
        <p:txBody>
          <a:bodyPr/>
          <a:lstStyle/>
          <a:p>
            <a:r>
              <a:rPr lang="en-US" dirty="0" smtClean="0"/>
              <a:t>A significant term</a:t>
            </a:r>
          </a:p>
          <a:p>
            <a:pPr lvl="1"/>
            <a:r>
              <a:rPr lang="en-US" dirty="0" smtClean="0"/>
              <a:t>Big cases in labor, immigration, law enforcement</a:t>
            </a:r>
          </a:p>
          <a:p>
            <a:pPr lvl="1"/>
            <a:r>
              <a:rPr lang="en-US" dirty="0" smtClean="0"/>
              <a:t>Some questions left unanswered: gerrymandering, cake case, First Amendment retaliatory arrest</a:t>
            </a:r>
          </a:p>
          <a:p>
            <a:r>
              <a:rPr lang="en-US" dirty="0" smtClean="0"/>
              <a:t>One Justice’s first term, one Justice’s last</a:t>
            </a:r>
          </a:p>
          <a:p>
            <a:pPr lvl="1"/>
            <a:r>
              <a:rPr lang="en-US" dirty="0" err="1" smtClean="0"/>
              <a:t>Gorsuch</a:t>
            </a:r>
            <a:r>
              <a:rPr lang="en-US" dirty="0" smtClean="0"/>
              <a:t> impact</a:t>
            </a:r>
          </a:p>
          <a:p>
            <a:pPr lvl="1"/>
            <a:r>
              <a:rPr lang="en-US" dirty="0" smtClean="0"/>
              <a:t>Kennedy retirement</a:t>
            </a:r>
            <a:endParaRPr lang="en-US" dirty="0"/>
          </a:p>
        </p:txBody>
      </p:sp>
    </p:spTree>
    <p:extLst>
      <p:ext uri="{BB962C8B-B14F-4D97-AF65-F5344CB8AC3E}">
        <p14:creationId xmlns:p14="http://schemas.microsoft.com/office/powerpoint/2010/main" val="174754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Cautionary Tale</a:t>
            </a:r>
            <a:endParaRPr lang="en-US" dirty="0"/>
          </a:p>
        </p:txBody>
      </p:sp>
      <p:sp>
        <p:nvSpPr>
          <p:cNvPr id="3" name="Content Placeholder 2"/>
          <p:cNvSpPr>
            <a:spLocks noGrp="1"/>
          </p:cNvSpPr>
          <p:nvPr>
            <p:ph idx="1"/>
          </p:nvPr>
        </p:nvSpPr>
        <p:spPr/>
        <p:txBody>
          <a:bodyPr>
            <a:normAutofit/>
          </a:bodyPr>
          <a:lstStyle/>
          <a:p>
            <a:r>
              <a:rPr lang="en-US" dirty="0" smtClean="0"/>
              <a:t>This case doesn’t call into question time limits on public comments or even limiting comments to subjects relevant to the city </a:t>
            </a:r>
          </a:p>
          <a:p>
            <a:r>
              <a:rPr lang="en-US" dirty="0" smtClean="0"/>
              <a:t>That said I would be careful about </a:t>
            </a:r>
          </a:p>
          <a:p>
            <a:pPr lvl="1"/>
            <a:r>
              <a:rPr lang="en-US" dirty="0" smtClean="0"/>
              <a:t>Viewpoint and </a:t>
            </a:r>
            <a:r>
              <a:rPr lang="en-US" b="1" dirty="0" smtClean="0"/>
              <a:t>content-based</a:t>
            </a:r>
            <a:r>
              <a:rPr lang="en-US" dirty="0" smtClean="0"/>
              <a:t> limits </a:t>
            </a:r>
            <a:r>
              <a:rPr lang="en-US" dirty="0"/>
              <a:t>on speech during the public comment period </a:t>
            </a:r>
            <a:r>
              <a:rPr lang="en-US" dirty="0" smtClean="0"/>
              <a:t> </a:t>
            </a:r>
          </a:p>
          <a:p>
            <a:pPr lvl="1"/>
            <a:r>
              <a:rPr lang="en-US" dirty="0" smtClean="0"/>
              <a:t>Any exclusion of a person during the public comment period you have had problems with </a:t>
            </a:r>
          </a:p>
          <a:p>
            <a:pPr lvl="1"/>
            <a:r>
              <a:rPr lang="en-US" dirty="0" smtClean="0"/>
              <a:t>Any plot to exclude anyone from the public comment period  </a:t>
            </a:r>
            <a:endParaRPr lang="en-US" dirty="0"/>
          </a:p>
        </p:txBody>
      </p:sp>
    </p:spTree>
    <p:extLst>
      <p:ext uri="{BB962C8B-B14F-4D97-AF65-F5344CB8AC3E}">
        <p14:creationId xmlns:p14="http://schemas.microsoft.com/office/powerpoint/2010/main" val="1728486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Lozman</a:t>
            </a:r>
            <a:r>
              <a:rPr lang="en-US" i="1" dirty="0"/>
              <a:t> v. City of Riviera Beach, Florida</a:t>
            </a:r>
            <a:endParaRPr lang="en-US" dirty="0"/>
          </a:p>
        </p:txBody>
      </p:sp>
      <p:sp>
        <p:nvSpPr>
          <p:cNvPr id="3" name="Content Placeholder 2"/>
          <p:cNvSpPr>
            <a:spLocks noGrp="1"/>
          </p:cNvSpPr>
          <p:nvPr>
            <p:ph idx="1"/>
          </p:nvPr>
        </p:nvSpPr>
        <p:spPr/>
        <p:txBody>
          <a:bodyPr/>
          <a:lstStyle/>
          <a:p>
            <a:r>
              <a:rPr lang="en-US" dirty="0" smtClean="0"/>
              <a:t>Three final interesting facts about this case</a:t>
            </a:r>
          </a:p>
          <a:p>
            <a:pPr lvl="1"/>
            <a:r>
              <a:rPr lang="en-US" dirty="0" smtClean="0"/>
              <a:t>Issue was before the Court in 2012 (</a:t>
            </a:r>
            <a:r>
              <a:rPr lang="en-US" i="1" dirty="0" err="1" smtClean="0"/>
              <a:t>Reichle</a:t>
            </a:r>
            <a:r>
              <a:rPr lang="en-US" i="1" dirty="0" smtClean="0"/>
              <a:t> v. Howards</a:t>
            </a:r>
            <a:r>
              <a:rPr lang="en-US" dirty="0" smtClean="0"/>
              <a:t>) </a:t>
            </a:r>
          </a:p>
          <a:p>
            <a:pPr lvl="1"/>
            <a:r>
              <a:rPr lang="en-US" dirty="0" err="1" smtClean="0"/>
              <a:t>Lozman</a:t>
            </a:r>
            <a:r>
              <a:rPr lang="en-US" dirty="0" smtClean="0"/>
              <a:t> and the City of Riviera Beach have been to the Supreme Court before; the issue in the earlier case was whether a floating home is a “vessel” per a federal admiralty statute</a:t>
            </a:r>
          </a:p>
          <a:p>
            <a:pPr lvl="1"/>
            <a:r>
              <a:rPr lang="en-US" dirty="0" smtClean="0"/>
              <a:t>Racial aspect of the case </a:t>
            </a:r>
          </a:p>
        </p:txBody>
      </p:sp>
    </p:spTree>
    <p:extLst>
      <p:ext uri="{BB962C8B-B14F-4D97-AF65-F5344CB8AC3E}">
        <p14:creationId xmlns:p14="http://schemas.microsoft.com/office/powerpoint/2010/main" val="3155506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Collins v. Virginia </a:t>
            </a:r>
            <a:endParaRPr lang="en-US" i="1" dirty="0"/>
          </a:p>
        </p:txBody>
      </p:sp>
      <p:sp>
        <p:nvSpPr>
          <p:cNvPr id="3" name="Content Placeholder 2"/>
          <p:cNvSpPr>
            <a:spLocks noGrp="1"/>
          </p:cNvSpPr>
          <p:nvPr>
            <p:ph idx="1"/>
          </p:nvPr>
        </p:nvSpPr>
        <p:spPr/>
        <p:txBody>
          <a:bodyPr>
            <a:normAutofit fontScale="92500" lnSpcReduction="10000"/>
          </a:bodyPr>
          <a:lstStyle/>
          <a:p>
            <a:r>
              <a:rPr lang="en-US" dirty="0" smtClean="0"/>
              <a:t>What is curtilage? </a:t>
            </a:r>
          </a:p>
          <a:p>
            <a:pPr lvl="1"/>
            <a:r>
              <a:rPr lang="en-US" dirty="0"/>
              <a:t>A</a:t>
            </a:r>
            <a:r>
              <a:rPr lang="en-US" dirty="0" smtClean="0"/>
              <a:t>n </a:t>
            </a:r>
            <a:r>
              <a:rPr lang="en-US" dirty="0"/>
              <a:t>area of land attached to a house and forming one enclosure with </a:t>
            </a:r>
            <a:r>
              <a:rPr lang="en-US" dirty="0" smtClean="0"/>
              <a:t>it</a:t>
            </a:r>
            <a:endParaRPr lang="en-US" dirty="0" smtClean="0"/>
          </a:p>
          <a:p>
            <a:r>
              <a:rPr lang="en-US" dirty="0" smtClean="0"/>
              <a:t>Like </a:t>
            </a:r>
            <a:r>
              <a:rPr lang="en-US" dirty="0"/>
              <a:t>a tricky logic </a:t>
            </a:r>
            <a:r>
              <a:rPr lang="en-US" dirty="0" smtClean="0"/>
              <a:t>problem</a:t>
            </a:r>
          </a:p>
          <a:p>
            <a:r>
              <a:rPr lang="en-US" dirty="0" smtClean="0"/>
              <a:t>Police </a:t>
            </a:r>
            <a:r>
              <a:rPr lang="en-US" dirty="0"/>
              <a:t>need a warrant to search the curtilage of a home but not to search a </a:t>
            </a:r>
            <a:r>
              <a:rPr lang="en-US" dirty="0" smtClean="0"/>
              <a:t>vehicle</a:t>
            </a:r>
          </a:p>
          <a:p>
            <a:r>
              <a:rPr lang="en-US" dirty="0" smtClean="0"/>
              <a:t>So </a:t>
            </a:r>
            <a:r>
              <a:rPr lang="en-US" dirty="0"/>
              <a:t>is a warrant needed to search a vehicle located on the curtilage of a home? </a:t>
            </a:r>
            <a:endParaRPr lang="en-US" dirty="0" smtClean="0"/>
          </a:p>
          <a:p>
            <a:r>
              <a:rPr lang="en-US" dirty="0" smtClean="0"/>
              <a:t>Yes </a:t>
            </a:r>
            <a:r>
              <a:rPr lang="en-US" dirty="0"/>
              <a:t>holds the Supreme </a:t>
            </a:r>
            <a:r>
              <a:rPr lang="en-US" dirty="0" smtClean="0"/>
              <a:t>Court</a:t>
            </a:r>
            <a:r>
              <a:rPr lang="en-US" dirty="0"/>
              <a:t> </a:t>
            </a:r>
            <a:r>
              <a:rPr lang="en-US" dirty="0" smtClean="0"/>
              <a:t>8-1</a:t>
            </a:r>
          </a:p>
          <a:p>
            <a:r>
              <a:rPr lang="en-US" dirty="0" smtClean="0"/>
              <a:t>Virginia Supreme Court had held no</a:t>
            </a:r>
            <a:endParaRPr lang="en-US" dirty="0" smtClean="0"/>
          </a:p>
          <a:p>
            <a:endParaRPr lang="en-US" dirty="0"/>
          </a:p>
          <a:p>
            <a:endParaRPr lang="en-US" dirty="0"/>
          </a:p>
        </p:txBody>
      </p:sp>
    </p:spTree>
    <p:extLst>
      <p:ext uri="{BB962C8B-B14F-4D97-AF65-F5344CB8AC3E}">
        <p14:creationId xmlns:p14="http://schemas.microsoft.com/office/powerpoint/2010/main" val="188489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Collins v. Virginia </a:t>
            </a:r>
            <a:endParaRPr lang="en-US" dirty="0"/>
          </a:p>
        </p:txBody>
      </p:sp>
      <p:sp>
        <p:nvSpPr>
          <p:cNvPr id="3" name="Content Placeholder 2"/>
          <p:cNvSpPr>
            <a:spLocks noGrp="1"/>
          </p:cNvSpPr>
          <p:nvPr>
            <p:ph idx="1"/>
          </p:nvPr>
        </p:nvSpPr>
        <p:spPr/>
        <p:txBody>
          <a:bodyPr/>
          <a:lstStyle/>
          <a:p>
            <a:r>
              <a:rPr lang="en-US" dirty="0"/>
              <a:t>Fourth Amendment automobile exception does not permit police officers to search vehicles parked in the curtilage of a home without a warrant</a:t>
            </a:r>
          </a:p>
          <a:p>
            <a:endParaRPr lang="en-US" dirty="0"/>
          </a:p>
        </p:txBody>
      </p:sp>
    </p:spTree>
    <p:extLst>
      <p:ext uri="{BB962C8B-B14F-4D97-AF65-F5344CB8AC3E}">
        <p14:creationId xmlns:p14="http://schemas.microsoft.com/office/powerpoint/2010/main" val="3122675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Collins v. Virginia </a:t>
            </a:r>
            <a:endParaRPr lang="en-US" dirty="0"/>
          </a:p>
        </p:txBody>
      </p:sp>
      <p:sp>
        <p:nvSpPr>
          <p:cNvPr id="3" name="Content Placeholder 2"/>
          <p:cNvSpPr>
            <a:spLocks noGrp="1"/>
          </p:cNvSpPr>
          <p:nvPr>
            <p:ph idx="1"/>
          </p:nvPr>
        </p:nvSpPr>
        <p:spPr/>
        <p:txBody>
          <a:bodyPr>
            <a:normAutofit fontScale="92500" lnSpcReduction="20000"/>
          </a:bodyPr>
          <a:lstStyle/>
          <a:p>
            <a:r>
              <a:rPr lang="en-US" dirty="0"/>
              <a:t>After comparing notes two police officers discovered that the driver of an orange and black extended frame motorcycle recently had eluded both of </a:t>
            </a:r>
            <a:r>
              <a:rPr lang="en-US" dirty="0" smtClean="0"/>
              <a:t>them</a:t>
            </a:r>
          </a:p>
          <a:p>
            <a:r>
              <a:rPr lang="en-US" dirty="0" smtClean="0"/>
              <a:t>The </a:t>
            </a:r>
            <a:r>
              <a:rPr lang="en-US" dirty="0"/>
              <a:t>officers then learned the motorcycle was likely stolen and in possession of Ryan </a:t>
            </a:r>
            <a:r>
              <a:rPr lang="en-US" dirty="0" smtClean="0"/>
              <a:t>Collins</a:t>
            </a:r>
          </a:p>
          <a:p>
            <a:r>
              <a:rPr lang="en-US" dirty="0" smtClean="0"/>
              <a:t>Collins</a:t>
            </a:r>
            <a:r>
              <a:rPr lang="en-US" dirty="0"/>
              <a:t>’ Facebook page showed the motorcycle at his girlfriend’s house where he stayed a few nights a </a:t>
            </a:r>
            <a:r>
              <a:rPr lang="en-US" dirty="0" smtClean="0"/>
              <a:t>week</a:t>
            </a:r>
          </a:p>
          <a:p>
            <a:r>
              <a:rPr lang="en-US" dirty="0" smtClean="0"/>
              <a:t>A </a:t>
            </a:r>
            <a:r>
              <a:rPr lang="en-US" dirty="0"/>
              <a:t>police officer, without a warrant, went to the house, took the tarp off of the motorcycle--which was parked inside a partially enclosed portion of the driveway that abuts the house--ran the license plate and vehicle identification number, and confirmed the motorcycle was </a:t>
            </a:r>
            <a:r>
              <a:rPr lang="en-US" dirty="0" smtClean="0"/>
              <a:t>stolen </a:t>
            </a:r>
            <a:endParaRPr lang="en-US" dirty="0"/>
          </a:p>
        </p:txBody>
      </p:sp>
    </p:spTree>
    <p:extLst>
      <p:ext uri="{BB962C8B-B14F-4D97-AF65-F5344CB8AC3E}">
        <p14:creationId xmlns:p14="http://schemas.microsoft.com/office/powerpoint/2010/main" val="2067330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Collins v. Virginia </a:t>
            </a:r>
            <a:endParaRPr lang="en-US" dirty="0"/>
          </a:p>
        </p:txBody>
      </p:sp>
      <p:sp>
        <p:nvSpPr>
          <p:cNvPr id="3" name="Content Placeholder 2"/>
          <p:cNvSpPr>
            <a:spLocks noGrp="1"/>
          </p:cNvSpPr>
          <p:nvPr>
            <p:ph idx="1"/>
          </p:nvPr>
        </p:nvSpPr>
        <p:spPr/>
        <p:txBody>
          <a:bodyPr/>
          <a:lstStyle/>
          <a:p>
            <a:r>
              <a:rPr lang="en-US" dirty="0" smtClean="0"/>
              <a:t>Collins argued police needed a warrant </a:t>
            </a:r>
          </a:p>
          <a:p>
            <a:r>
              <a:rPr lang="en-US" dirty="0" smtClean="0"/>
              <a:t>In general police need warrants to conduct searches </a:t>
            </a:r>
            <a:endParaRPr lang="en-US" dirty="0" smtClean="0"/>
          </a:p>
          <a:p>
            <a:r>
              <a:rPr lang="en-US" dirty="0" smtClean="0"/>
              <a:t>Per </a:t>
            </a:r>
            <a:r>
              <a:rPr lang="en-US" dirty="0"/>
              <a:t>the automobile exception to the Fourth Amendment police officers may search vehicles without a warrant if they have probable cause to believe they will find contraband or a crime has been </a:t>
            </a:r>
            <a:r>
              <a:rPr lang="en-US" dirty="0" smtClean="0"/>
              <a:t>committed</a:t>
            </a:r>
          </a:p>
          <a:p>
            <a:r>
              <a:rPr lang="en-US" dirty="0" smtClean="0"/>
              <a:t>But </a:t>
            </a:r>
            <a:r>
              <a:rPr lang="en-US" dirty="0"/>
              <a:t>officers may not enter the curtilage of a home to gather evidence without a </a:t>
            </a:r>
            <a:r>
              <a:rPr lang="en-US" dirty="0" smtClean="0"/>
              <a:t>warrant</a:t>
            </a:r>
            <a:endParaRPr lang="en-US" dirty="0"/>
          </a:p>
          <a:p>
            <a:endParaRPr lang="en-US" dirty="0"/>
          </a:p>
        </p:txBody>
      </p:sp>
    </p:spTree>
    <p:extLst>
      <p:ext uri="{BB962C8B-B14F-4D97-AF65-F5344CB8AC3E}">
        <p14:creationId xmlns:p14="http://schemas.microsoft.com/office/powerpoint/2010/main" val="164915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Collins v. Virginia </a:t>
            </a:r>
            <a:endParaRPr lang="en-US" dirty="0"/>
          </a:p>
        </p:txBody>
      </p:sp>
      <p:sp>
        <p:nvSpPr>
          <p:cNvPr id="3" name="Content Placeholder 2"/>
          <p:cNvSpPr>
            <a:spLocks noGrp="1"/>
          </p:cNvSpPr>
          <p:nvPr>
            <p:ph idx="1"/>
          </p:nvPr>
        </p:nvSpPr>
        <p:spPr/>
        <p:txBody>
          <a:bodyPr>
            <a:normAutofit fontScale="92500"/>
          </a:bodyPr>
          <a:lstStyle/>
          <a:p>
            <a:r>
              <a:rPr lang="en-US" dirty="0" smtClean="0"/>
              <a:t>Court holds: automobile </a:t>
            </a:r>
            <a:r>
              <a:rPr lang="en-US" dirty="0"/>
              <a:t>exception “extends no further than the automobile </a:t>
            </a:r>
            <a:r>
              <a:rPr lang="en-US" dirty="0" smtClean="0"/>
              <a:t>itself” </a:t>
            </a:r>
          </a:p>
          <a:p>
            <a:r>
              <a:rPr lang="en-US" dirty="0" smtClean="0"/>
              <a:t>Two </a:t>
            </a:r>
            <a:r>
              <a:rPr lang="en-US" dirty="0"/>
              <a:t>rationales justify the automobile exception: the “ready mobility” of vehicles and their “pervasive </a:t>
            </a:r>
            <a:r>
              <a:rPr lang="en-US" dirty="0" smtClean="0"/>
              <a:t>regulation” </a:t>
            </a:r>
          </a:p>
          <a:p>
            <a:pPr lvl="1"/>
            <a:r>
              <a:rPr lang="en-US" dirty="0" smtClean="0"/>
              <a:t>“</a:t>
            </a:r>
            <a:r>
              <a:rPr lang="en-US" dirty="0"/>
              <a:t>To allow an officer to rely on the automobile exception to gain entry into a house or its curtilage for the purpose of conducting a vehicle search would unmoor the exception from its justifications, </a:t>
            </a:r>
            <a:r>
              <a:rPr lang="en-US" b="1" dirty="0"/>
              <a:t>render hollow the core Fourth Amendment protection the Constitution extends to the house and its curtilage</a:t>
            </a:r>
            <a:r>
              <a:rPr lang="en-US" dirty="0"/>
              <a:t>, and transform what was meant to be an exception into a tool with far broader application. Indeed, its name alone should make all this clear enough: It is, after all, an exception for automobiles.”</a:t>
            </a:r>
          </a:p>
          <a:p>
            <a:endParaRPr lang="en-US" dirty="0"/>
          </a:p>
        </p:txBody>
      </p:sp>
    </p:spTree>
    <p:extLst>
      <p:ext uri="{BB962C8B-B14F-4D97-AF65-F5344CB8AC3E}">
        <p14:creationId xmlns:p14="http://schemas.microsoft.com/office/powerpoint/2010/main" val="3931896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Collins v. </a:t>
            </a:r>
            <a:r>
              <a:rPr lang="en-US" i="1" dirty="0" smtClean="0"/>
              <a:t>Virginia</a:t>
            </a:r>
            <a:endParaRPr lang="en-US" dirty="0"/>
          </a:p>
        </p:txBody>
      </p:sp>
      <p:sp>
        <p:nvSpPr>
          <p:cNvPr id="3" name="Content Placeholder 2"/>
          <p:cNvSpPr>
            <a:spLocks noGrp="1"/>
          </p:cNvSpPr>
          <p:nvPr>
            <p:ph idx="1"/>
          </p:nvPr>
        </p:nvSpPr>
        <p:spPr/>
        <p:txBody>
          <a:bodyPr/>
          <a:lstStyle/>
          <a:p>
            <a:r>
              <a:rPr lang="en-US" dirty="0" smtClean="0"/>
              <a:t>Justice Alito</a:t>
            </a:r>
          </a:p>
          <a:p>
            <a:pPr lvl="1"/>
            <a:r>
              <a:rPr lang="en-US" dirty="0" smtClean="0"/>
              <a:t>“An </a:t>
            </a:r>
            <a:r>
              <a:rPr lang="en-US" dirty="0"/>
              <a:t>ordinary person of common sense would react to the Court’s decision the way Mr. Bumble famously responded when told about a legal rule that did not comport with the reality of everyday life. If that is the law, he exclaimed, “the law is a ass—a idiot.” C. Dickens, Oliver Twist 277 (1867</a:t>
            </a:r>
            <a:r>
              <a:rPr lang="en-US" dirty="0" smtClean="0"/>
              <a:t>).”</a:t>
            </a:r>
          </a:p>
          <a:p>
            <a:r>
              <a:rPr lang="en-US" dirty="0" smtClean="0"/>
              <a:t>“If </a:t>
            </a:r>
            <a:r>
              <a:rPr lang="en-US" dirty="0"/>
              <a:t>the motorcycle had been parked at the curb, instead of in the driveway, it is undisputed that Rhodes could have searched it without obtaining a warrant</a:t>
            </a:r>
            <a:r>
              <a:rPr lang="en-US" dirty="0" smtClean="0"/>
              <a:t>.” </a:t>
            </a:r>
            <a:endParaRPr lang="en-US" dirty="0"/>
          </a:p>
        </p:txBody>
      </p:sp>
    </p:spTree>
    <p:extLst>
      <p:ext uri="{BB962C8B-B14F-4D97-AF65-F5344CB8AC3E}">
        <p14:creationId xmlns:p14="http://schemas.microsoft.com/office/powerpoint/2010/main" val="3470744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Kennedy Focused Observations </a:t>
            </a:r>
            <a:endParaRPr lang="en-US" dirty="0"/>
          </a:p>
        </p:txBody>
      </p:sp>
      <p:sp>
        <p:nvSpPr>
          <p:cNvPr id="3" name="Content Placeholder 2"/>
          <p:cNvSpPr>
            <a:spLocks noGrp="1"/>
          </p:cNvSpPr>
          <p:nvPr>
            <p:ph idx="1"/>
          </p:nvPr>
        </p:nvSpPr>
        <p:spPr/>
        <p:txBody>
          <a:bodyPr/>
          <a:lstStyle/>
          <a:p>
            <a:r>
              <a:rPr lang="en-US" dirty="0" smtClean="0"/>
              <a:t>Justice Kennedy ruled the world</a:t>
            </a:r>
          </a:p>
          <a:p>
            <a:pPr lvl="1"/>
            <a:r>
              <a:rPr lang="en-US" dirty="0" smtClean="0"/>
              <a:t>In the majority in all the big cases </a:t>
            </a:r>
          </a:p>
          <a:p>
            <a:pPr lvl="1"/>
            <a:r>
              <a:rPr lang="en-US" i="1" dirty="0" smtClean="0"/>
              <a:t>South </a:t>
            </a:r>
            <a:r>
              <a:rPr lang="en-US" i="1" dirty="0"/>
              <a:t>Dakota v. </a:t>
            </a:r>
            <a:r>
              <a:rPr lang="en-US" i="1" dirty="0" smtClean="0"/>
              <a:t>Wayfair</a:t>
            </a:r>
            <a:r>
              <a:rPr lang="en-US" dirty="0" smtClean="0"/>
              <a:t>—his idea, his opinion   </a:t>
            </a:r>
          </a:p>
          <a:p>
            <a:pPr lvl="1"/>
            <a:r>
              <a:rPr lang="en-US" dirty="0" smtClean="0"/>
              <a:t>Partisan </a:t>
            </a:r>
            <a:r>
              <a:rPr lang="en-US" dirty="0" smtClean="0"/>
              <a:t>gerrymandering—Roberts and Kagan were fighting for his heart and mind</a:t>
            </a:r>
          </a:p>
        </p:txBody>
      </p:sp>
    </p:spTree>
    <p:extLst>
      <p:ext uri="{BB962C8B-B14F-4D97-AF65-F5344CB8AC3E}">
        <p14:creationId xmlns:p14="http://schemas.microsoft.com/office/powerpoint/2010/main" val="27318986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Kennedy Focused Observations </a:t>
            </a:r>
          </a:p>
        </p:txBody>
      </p:sp>
      <p:sp>
        <p:nvSpPr>
          <p:cNvPr id="3" name="Content Placeholder 2"/>
          <p:cNvSpPr>
            <a:spLocks noGrp="1"/>
          </p:cNvSpPr>
          <p:nvPr>
            <p:ph idx="1"/>
          </p:nvPr>
        </p:nvSpPr>
        <p:spPr/>
        <p:txBody>
          <a:bodyPr>
            <a:normAutofit/>
          </a:bodyPr>
          <a:lstStyle/>
          <a:p>
            <a:r>
              <a:rPr lang="en-US" dirty="0" smtClean="0"/>
              <a:t>Why was he so indecisive/narrow </a:t>
            </a:r>
            <a:r>
              <a:rPr lang="en-US" dirty="0"/>
              <a:t>this </a:t>
            </a:r>
            <a:r>
              <a:rPr lang="en-US" dirty="0" smtClean="0"/>
              <a:t>term? </a:t>
            </a:r>
          </a:p>
          <a:p>
            <a:pPr lvl="1"/>
            <a:r>
              <a:rPr lang="en-US" dirty="0" smtClean="0"/>
              <a:t>Partisan </a:t>
            </a:r>
            <a:r>
              <a:rPr lang="en-US" dirty="0"/>
              <a:t>gerrymandering—waiting for something worse? </a:t>
            </a:r>
          </a:p>
          <a:p>
            <a:r>
              <a:rPr lang="en-US" dirty="0" smtClean="0"/>
              <a:t>Because he knew he was leaving? </a:t>
            </a:r>
          </a:p>
          <a:p>
            <a:r>
              <a:rPr lang="en-US" dirty="0" smtClean="0"/>
              <a:t>Why was has so conservative this term?</a:t>
            </a:r>
          </a:p>
          <a:p>
            <a:pPr lvl="1"/>
            <a:r>
              <a:rPr lang="en-US" dirty="0"/>
              <a:t>He is a </a:t>
            </a:r>
            <a:r>
              <a:rPr lang="en-US" dirty="0" smtClean="0"/>
              <a:t>conservative</a:t>
            </a:r>
          </a:p>
          <a:p>
            <a:endParaRPr lang="en-US" dirty="0" smtClean="0"/>
          </a:p>
          <a:p>
            <a:endParaRPr lang="en-US" dirty="0"/>
          </a:p>
        </p:txBody>
      </p:sp>
    </p:spTree>
    <p:extLst>
      <p:ext uri="{BB962C8B-B14F-4D97-AF65-F5344CB8AC3E}">
        <p14:creationId xmlns:p14="http://schemas.microsoft.com/office/powerpoint/2010/main" val="2334367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Stats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72 cases decided</a:t>
            </a:r>
          </a:p>
          <a:p>
            <a:r>
              <a:rPr lang="en-US" dirty="0" smtClean="0"/>
              <a:t>Closer cases than normal:</a:t>
            </a:r>
          </a:p>
          <a:p>
            <a:pPr lvl="1"/>
            <a:r>
              <a:rPr lang="en-US" dirty="0" smtClean="0"/>
              <a:t>26% decided 5-4 (compared to an 18% average in the previous 7 terms)</a:t>
            </a:r>
          </a:p>
          <a:p>
            <a:pPr lvl="1"/>
            <a:r>
              <a:rPr lang="en-US" dirty="0" smtClean="0"/>
              <a:t>39% decided 9-0 (compared to 50% average)</a:t>
            </a:r>
          </a:p>
          <a:p>
            <a:r>
              <a:rPr lang="en-US" dirty="0" smtClean="0"/>
              <a:t>Conservative swing in the 5-4 cases</a:t>
            </a:r>
          </a:p>
          <a:p>
            <a:pPr lvl="1"/>
            <a:r>
              <a:rPr lang="en-US" dirty="0" smtClean="0"/>
              <a:t>Kennedy sided with the right-leaning Justices every time</a:t>
            </a:r>
          </a:p>
          <a:p>
            <a:r>
              <a:rPr lang="en-US" dirty="0" smtClean="0"/>
              <a:t>37 cases </a:t>
            </a:r>
            <a:r>
              <a:rPr lang="en-US" dirty="0"/>
              <a:t>s</a:t>
            </a:r>
            <a:r>
              <a:rPr lang="en-US" dirty="0" smtClean="0"/>
              <a:t>et for oral </a:t>
            </a:r>
            <a:r>
              <a:rPr lang="en-US" dirty="0"/>
              <a:t>a</a:t>
            </a:r>
            <a:r>
              <a:rPr lang="en-US" dirty="0" smtClean="0"/>
              <a:t>rgument for fall 2018</a:t>
            </a:r>
          </a:p>
          <a:p>
            <a:pPr lvl="1"/>
            <a:r>
              <a:rPr lang="en-US" dirty="0" smtClean="0"/>
              <a:t>A little higher than average </a:t>
            </a:r>
          </a:p>
          <a:p>
            <a:endParaRPr lang="en-US" dirty="0" smtClean="0"/>
          </a:p>
          <a:p>
            <a:pPr lvl="1"/>
            <a:endParaRPr lang="en-US" dirty="0" smtClean="0"/>
          </a:p>
        </p:txBody>
      </p:sp>
    </p:spTree>
    <p:extLst>
      <p:ext uri="{BB962C8B-B14F-4D97-AF65-F5344CB8AC3E}">
        <p14:creationId xmlns:p14="http://schemas.microsoft.com/office/powerpoint/2010/main" val="1331954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Kennedy Focused Observations </a:t>
            </a:r>
          </a:p>
        </p:txBody>
      </p:sp>
      <p:sp>
        <p:nvSpPr>
          <p:cNvPr id="3" name="Content Placeholder 2"/>
          <p:cNvSpPr>
            <a:spLocks noGrp="1"/>
          </p:cNvSpPr>
          <p:nvPr>
            <p:ph idx="1"/>
          </p:nvPr>
        </p:nvSpPr>
        <p:spPr/>
        <p:txBody>
          <a:bodyPr/>
          <a:lstStyle/>
          <a:p>
            <a:r>
              <a:rPr lang="en-US" dirty="0" smtClean="0"/>
              <a:t>He was angry about something you all should care about—misbehavior by the government </a:t>
            </a:r>
          </a:p>
          <a:p>
            <a:pPr lvl="1"/>
            <a:r>
              <a:rPr lang="en-US" dirty="0" smtClean="0"/>
              <a:t>Cake case—discriminatory statements by Colorado Civils Rights Commission members </a:t>
            </a:r>
          </a:p>
          <a:p>
            <a:pPr lvl="1"/>
            <a:r>
              <a:rPr lang="en-US" dirty="0"/>
              <a:t>NIFLA—state legislatures congratulating themselves for forcing people to say things they don’t want to say  </a:t>
            </a:r>
            <a:endParaRPr lang="en-US" dirty="0" smtClean="0"/>
          </a:p>
          <a:p>
            <a:pPr lvl="1"/>
            <a:r>
              <a:rPr lang="en-US" dirty="0" smtClean="0"/>
              <a:t>Retaliatory arrest case—look up Fane </a:t>
            </a:r>
            <a:r>
              <a:rPr lang="en-US" dirty="0" err="1" smtClean="0"/>
              <a:t>Lozman</a:t>
            </a:r>
            <a:r>
              <a:rPr lang="en-US" dirty="0" smtClean="0"/>
              <a:t> getting arrested at a City of Riviera Beach board meeting  </a:t>
            </a:r>
          </a:p>
          <a:p>
            <a:pPr lvl="1"/>
            <a:r>
              <a:rPr lang="en-US" dirty="0" smtClean="0"/>
              <a:t>Travel ban—government officials speaking and acting with discriminatory animus </a:t>
            </a:r>
          </a:p>
          <a:p>
            <a:endParaRPr lang="en-US" dirty="0"/>
          </a:p>
        </p:txBody>
      </p:sp>
    </p:spTree>
    <p:extLst>
      <p:ext uri="{BB962C8B-B14F-4D97-AF65-F5344CB8AC3E}">
        <p14:creationId xmlns:p14="http://schemas.microsoft.com/office/powerpoint/2010/main" val="17354691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 Parting Words are to Elected Officials</a:t>
            </a:r>
            <a:endParaRPr lang="en-US" dirty="0"/>
          </a:p>
        </p:txBody>
      </p:sp>
      <p:sp>
        <p:nvSpPr>
          <p:cNvPr id="3" name="Content Placeholder 2"/>
          <p:cNvSpPr>
            <a:spLocks noGrp="1"/>
          </p:cNvSpPr>
          <p:nvPr>
            <p:ph idx="1"/>
          </p:nvPr>
        </p:nvSpPr>
        <p:spPr/>
        <p:txBody>
          <a:bodyPr>
            <a:normAutofit fontScale="92500"/>
          </a:bodyPr>
          <a:lstStyle/>
          <a:p>
            <a:r>
              <a:rPr lang="en-US" dirty="0"/>
              <a:t>There are numerous instances in which the statements and actions of Government officials are not subject to judicial scrutiny or intervention. That does </a:t>
            </a:r>
            <a:r>
              <a:rPr lang="en-US" b="1" dirty="0"/>
              <a:t>not mean those officials are free to disregard the Constitution and the rights </a:t>
            </a:r>
            <a:r>
              <a:rPr lang="en-US" dirty="0"/>
              <a:t>it proclaims and protects. The </a:t>
            </a:r>
            <a:r>
              <a:rPr lang="en-US" b="1" dirty="0"/>
              <a:t>oath that all officials take to adhere to the Constitution is not confined to those spheres in which the Judiciary can correct or even comment upon what those officials say or do</a:t>
            </a:r>
            <a:r>
              <a:rPr lang="en-US" dirty="0"/>
              <a:t>. Indeed, the very fact that an official may have broad discretion, discretion free from judicial scrutiny, makes it all the more imperative for him or her to adhere to the Constitution and to its meaning and its promise. </a:t>
            </a:r>
            <a:endParaRPr lang="en-US" dirty="0" smtClean="0"/>
          </a:p>
        </p:txBody>
      </p:sp>
    </p:spTree>
    <p:extLst>
      <p:ext uri="{BB962C8B-B14F-4D97-AF65-F5344CB8AC3E}">
        <p14:creationId xmlns:p14="http://schemas.microsoft.com/office/powerpoint/2010/main" val="3706002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 Parting Words are to Elected Officials</a:t>
            </a:r>
          </a:p>
        </p:txBody>
      </p:sp>
      <p:sp>
        <p:nvSpPr>
          <p:cNvPr id="3" name="Content Placeholder 2"/>
          <p:cNvSpPr>
            <a:spLocks noGrp="1"/>
          </p:cNvSpPr>
          <p:nvPr>
            <p:ph idx="1"/>
          </p:nvPr>
        </p:nvSpPr>
        <p:spPr/>
        <p:txBody>
          <a:bodyPr/>
          <a:lstStyle/>
          <a:p>
            <a:r>
              <a:rPr lang="en-US" dirty="0"/>
              <a:t>The First Amendment prohibits the establishment of religion and promises the free exercise of religion. From these safeguards, and from the guarantee of freedom of speech, it follows there is freedom of belief and expression. It is an urgent necessity that officials adhere to these constitutional guarantees and mandates in all their actions, even in the sphere of foreign affairs. </a:t>
            </a:r>
            <a:r>
              <a:rPr lang="en-US" b="1" dirty="0"/>
              <a:t>An anxious world must know that our Government remains committed always to the liberties the Constitution seeks to preserve and protect, so that freedom extends outward, and lasts</a:t>
            </a:r>
            <a:r>
              <a:rPr lang="en-US" dirty="0"/>
              <a:t>. </a:t>
            </a:r>
          </a:p>
          <a:p>
            <a:endParaRPr lang="en-US" dirty="0"/>
          </a:p>
        </p:txBody>
      </p:sp>
    </p:spTree>
    <p:extLst>
      <p:ext uri="{BB962C8B-B14F-4D97-AF65-F5344CB8AC3E}">
        <p14:creationId xmlns:p14="http://schemas.microsoft.com/office/powerpoint/2010/main" val="1960934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Term Say </a:t>
            </a:r>
            <a:endParaRPr lang="en-US" dirty="0"/>
          </a:p>
        </p:txBody>
      </p:sp>
      <p:sp>
        <p:nvSpPr>
          <p:cNvPr id="3" name="Content Placeholder 2"/>
          <p:cNvSpPr>
            <a:spLocks noGrp="1"/>
          </p:cNvSpPr>
          <p:nvPr>
            <p:ph idx="1"/>
          </p:nvPr>
        </p:nvSpPr>
        <p:spPr/>
        <p:txBody>
          <a:bodyPr/>
          <a:lstStyle/>
          <a:p>
            <a:r>
              <a:rPr lang="en-US" dirty="0" smtClean="0"/>
              <a:t>About the Court?</a:t>
            </a:r>
          </a:p>
          <a:p>
            <a:r>
              <a:rPr lang="en-US" dirty="0" smtClean="0"/>
              <a:t>About our democracy? </a:t>
            </a:r>
          </a:p>
          <a:p>
            <a:r>
              <a:rPr lang="en-US" dirty="0" smtClean="0"/>
              <a:t>Role of Justice Kennedy? </a:t>
            </a:r>
            <a:endParaRPr lang="en-US" dirty="0"/>
          </a:p>
        </p:txBody>
      </p:sp>
    </p:spTree>
    <p:extLst>
      <p:ext uri="{BB962C8B-B14F-4D97-AF65-F5344CB8AC3E}">
        <p14:creationId xmlns:p14="http://schemas.microsoft.com/office/powerpoint/2010/main" val="2956518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Supreme Court is Incredibly Powerful </a:t>
            </a:r>
          </a:p>
        </p:txBody>
      </p:sp>
      <p:sp>
        <p:nvSpPr>
          <p:cNvPr id="3" name="Content Placeholder 2"/>
          <p:cNvSpPr>
            <a:spLocks noGrp="1"/>
          </p:cNvSpPr>
          <p:nvPr>
            <p:ph idx="1"/>
          </p:nvPr>
        </p:nvSpPr>
        <p:spPr/>
        <p:txBody>
          <a:bodyPr>
            <a:normAutofit/>
          </a:bodyPr>
          <a:lstStyle/>
          <a:p>
            <a:r>
              <a:rPr lang="en-US" dirty="0"/>
              <a:t>They </a:t>
            </a:r>
            <a:r>
              <a:rPr lang="en-US" dirty="0" smtClean="0"/>
              <a:t>decide</a:t>
            </a:r>
          </a:p>
          <a:p>
            <a:r>
              <a:rPr lang="en-US" dirty="0"/>
              <a:t>Pick and choose what they decide, when they decide, how they decide </a:t>
            </a:r>
            <a:endParaRPr lang="en-US" dirty="0" smtClean="0"/>
          </a:p>
          <a:p>
            <a:r>
              <a:rPr lang="en-US" dirty="0" smtClean="0"/>
              <a:t>Never stop, rarely slow down </a:t>
            </a:r>
          </a:p>
          <a:p>
            <a:r>
              <a:rPr lang="en-US" dirty="0"/>
              <a:t>Decide many of the most important issues of the day</a:t>
            </a:r>
          </a:p>
          <a:p>
            <a:r>
              <a:rPr lang="en-US" dirty="0"/>
              <a:t>Final say on constitutional matters </a:t>
            </a:r>
          </a:p>
          <a:p>
            <a:endParaRPr lang="en-US" dirty="0"/>
          </a:p>
          <a:p>
            <a:endParaRPr lang="en-US" dirty="0"/>
          </a:p>
        </p:txBody>
      </p:sp>
    </p:spTree>
    <p:extLst>
      <p:ext uri="{BB962C8B-B14F-4D97-AF65-F5344CB8AC3E}">
        <p14:creationId xmlns:p14="http://schemas.microsoft.com/office/powerpoint/2010/main" val="3529406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it Be? </a:t>
            </a:r>
            <a:endParaRPr lang="en-US" dirty="0"/>
          </a:p>
        </p:txBody>
      </p:sp>
      <p:sp>
        <p:nvSpPr>
          <p:cNvPr id="3" name="Content Placeholder 2"/>
          <p:cNvSpPr>
            <a:spLocks noGrp="1"/>
          </p:cNvSpPr>
          <p:nvPr>
            <p:ph idx="1"/>
          </p:nvPr>
        </p:nvSpPr>
        <p:spPr/>
        <p:txBody>
          <a:bodyPr/>
          <a:lstStyle/>
          <a:p>
            <a:r>
              <a:rPr lang="en-US" dirty="0" smtClean="0"/>
              <a:t>Only 9 people</a:t>
            </a:r>
          </a:p>
          <a:p>
            <a:r>
              <a:rPr lang="en-US" dirty="0" smtClean="0"/>
              <a:t>Not elected </a:t>
            </a:r>
          </a:p>
          <a:p>
            <a:r>
              <a:rPr lang="en-US" dirty="0" smtClean="0"/>
              <a:t>Appointed for life</a:t>
            </a:r>
          </a:p>
          <a:p>
            <a:r>
              <a:rPr lang="en-US" dirty="0" smtClean="0"/>
              <a:t>Relatively homogenous, not “average,” never young</a:t>
            </a:r>
          </a:p>
          <a:p>
            <a:pPr marL="0" indent="0">
              <a:buNone/>
            </a:pPr>
            <a:endParaRPr lang="en-US" dirty="0" smtClean="0"/>
          </a:p>
          <a:p>
            <a:endParaRPr lang="en-US" dirty="0"/>
          </a:p>
        </p:txBody>
      </p:sp>
    </p:spTree>
    <p:extLst>
      <p:ext uri="{BB962C8B-B14F-4D97-AF65-F5344CB8AC3E}">
        <p14:creationId xmlns:p14="http://schemas.microsoft.com/office/powerpoint/2010/main" val="137776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Better or Worse</a:t>
            </a:r>
            <a:endParaRPr lang="en-US" dirty="0"/>
          </a:p>
        </p:txBody>
      </p:sp>
      <p:sp>
        <p:nvSpPr>
          <p:cNvPr id="3" name="Content Placeholder 2"/>
          <p:cNvSpPr>
            <a:spLocks noGrp="1"/>
          </p:cNvSpPr>
          <p:nvPr>
            <p:ph idx="1"/>
          </p:nvPr>
        </p:nvSpPr>
        <p:spPr/>
        <p:txBody>
          <a:bodyPr/>
          <a:lstStyle/>
          <a:p>
            <a:r>
              <a:rPr lang="en-US" dirty="0" smtClean="0"/>
              <a:t>These qualities make the Court </a:t>
            </a:r>
          </a:p>
          <a:p>
            <a:pPr lvl="1"/>
            <a:r>
              <a:rPr lang="en-US" dirty="0" smtClean="0"/>
              <a:t>Nimble </a:t>
            </a:r>
          </a:p>
          <a:p>
            <a:pPr lvl="1"/>
            <a:r>
              <a:rPr lang="en-US" dirty="0" smtClean="0"/>
              <a:t>Decisive </a:t>
            </a:r>
          </a:p>
          <a:p>
            <a:pPr lvl="1"/>
            <a:r>
              <a:rPr lang="en-US" dirty="0" smtClean="0"/>
              <a:t>Skewed </a:t>
            </a:r>
            <a:endParaRPr lang="en-US" dirty="0"/>
          </a:p>
        </p:txBody>
      </p:sp>
    </p:spTree>
    <p:extLst>
      <p:ext uri="{BB962C8B-B14F-4D97-AF65-F5344CB8AC3E}">
        <p14:creationId xmlns:p14="http://schemas.microsoft.com/office/powerpoint/2010/main" val="3253129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It is This Way…</a:t>
            </a:r>
            <a:endParaRPr lang="en-US" dirty="0"/>
          </a:p>
        </p:txBody>
      </p:sp>
      <p:sp>
        <p:nvSpPr>
          <p:cNvPr id="3" name="Content Placeholder 2"/>
          <p:cNvSpPr>
            <a:spLocks noGrp="1"/>
          </p:cNvSpPr>
          <p:nvPr>
            <p:ph idx="1"/>
          </p:nvPr>
        </p:nvSpPr>
        <p:spPr/>
        <p:txBody>
          <a:bodyPr/>
          <a:lstStyle/>
          <a:p>
            <a:r>
              <a:rPr lang="en-US" dirty="0" smtClean="0"/>
              <a:t>We were lucky to have Justice Kennedy right where he was </a:t>
            </a:r>
          </a:p>
          <a:p>
            <a:pPr lvl="1"/>
            <a:r>
              <a:rPr lang="en-US" dirty="0" smtClean="0"/>
              <a:t>Everyone in this room agrees with many of his votes</a:t>
            </a:r>
          </a:p>
          <a:p>
            <a:pPr lvl="1"/>
            <a:r>
              <a:rPr lang="en-US" dirty="0" smtClean="0"/>
              <a:t>In </a:t>
            </a:r>
            <a:r>
              <a:rPr lang="en-US" i="1" dirty="0" smtClean="0"/>
              <a:t>South Dakota v. Wayfair </a:t>
            </a:r>
            <a:r>
              <a:rPr lang="en-US" dirty="0" smtClean="0"/>
              <a:t>we see his humility and curiosity </a:t>
            </a:r>
          </a:p>
          <a:p>
            <a:pPr lvl="1"/>
            <a:r>
              <a:rPr lang="en-US" dirty="0" smtClean="0"/>
              <a:t>Whether we like it or not the Supreme Court has been our collective voice and conscience; Justice Kennedy made it a moderate, thoughtful, cautious, and open-minded one </a:t>
            </a:r>
          </a:p>
          <a:p>
            <a:r>
              <a:rPr lang="en-US" dirty="0" smtClean="0"/>
              <a:t>And now he is gone</a:t>
            </a:r>
          </a:p>
        </p:txBody>
      </p:sp>
    </p:spTree>
    <p:extLst>
      <p:ext uri="{BB962C8B-B14F-4D97-AF65-F5344CB8AC3E}">
        <p14:creationId xmlns:p14="http://schemas.microsoft.com/office/powerpoint/2010/main" val="323369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did He Provide the Critical 5</a:t>
            </a:r>
            <a:r>
              <a:rPr lang="en-US" baseline="30000" dirty="0" smtClean="0"/>
              <a:t>th</a:t>
            </a:r>
            <a:r>
              <a:rPr lang="en-US" dirty="0" smtClean="0"/>
              <a:t> Vote?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Anything, everything</a:t>
            </a:r>
          </a:p>
          <a:p>
            <a:pPr lvl="1"/>
            <a:r>
              <a:rPr lang="en-US" dirty="0" smtClean="0"/>
              <a:t>Gun </a:t>
            </a:r>
            <a:r>
              <a:rPr lang="en-US" dirty="0"/>
              <a:t>rights</a:t>
            </a:r>
          </a:p>
          <a:p>
            <a:pPr lvl="1"/>
            <a:r>
              <a:rPr lang="en-US" dirty="0"/>
              <a:t>Death penalty</a:t>
            </a:r>
          </a:p>
          <a:p>
            <a:pPr lvl="1"/>
            <a:r>
              <a:rPr lang="en-US" dirty="0"/>
              <a:t>Affirmative action </a:t>
            </a:r>
          </a:p>
          <a:p>
            <a:pPr lvl="1"/>
            <a:r>
              <a:rPr lang="en-US" dirty="0"/>
              <a:t>Abortion</a:t>
            </a:r>
          </a:p>
          <a:p>
            <a:pPr lvl="1"/>
            <a:r>
              <a:rPr lang="en-US" dirty="0"/>
              <a:t>Same sex marriage </a:t>
            </a:r>
            <a:endParaRPr lang="en-US" dirty="0" smtClean="0"/>
          </a:p>
          <a:p>
            <a:pPr lvl="1"/>
            <a:r>
              <a:rPr lang="en-US" dirty="0" smtClean="0"/>
              <a:t>Land use </a:t>
            </a:r>
          </a:p>
          <a:p>
            <a:pPr lvl="1"/>
            <a:r>
              <a:rPr lang="en-US" i="1" dirty="0" smtClean="0"/>
              <a:t>Citizens United </a:t>
            </a:r>
          </a:p>
          <a:p>
            <a:endParaRPr lang="en-US" i="1" dirty="0"/>
          </a:p>
          <a:p>
            <a:endParaRPr lang="en-US" dirty="0"/>
          </a:p>
        </p:txBody>
      </p:sp>
    </p:spTree>
    <p:extLst>
      <p:ext uri="{BB962C8B-B14F-4D97-AF65-F5344CB8AC3E}">
        <p14:creationId xmlns:p14="http://schemas.microsoft.com/office/powerpoint/2010/main" val="3735541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Was Justice Kennedy “Liberal”?</a:t>
            </a:r>
            <a:endParaRPr lang="en-US" dirty="0"/>
          </a:p>
        </p:txBody>
      </p:sp>
      <p:sp>
        <p:nvSpPr>
          <p:cNvPr id="3" name="Content Placeholder 2"/>
          <p:cNvSpPr>
            <a:spLocks noGrp="1"/>
          </p:cNvSpPr>
          <p:nvPr>
            <p:ph idx="1"/>
          </p:nvPr>
        </p:nvSpPr>
        <p:spPr/>
        <p:txBody>
          <a:bodyPr/>
          <a:lstStyle/>
          <a:p>
            <a:r>
              <a:rPr lang="en-US" dirty="0" smtClean="0"/>
              <a:t>LGBTQI issues</a:t>
            </a:r>
          </a:p>
          <a:p>
            <a:r>
              <a:rPr lang="en-US" dirty="0" smtClean="0"/>
              <a:t>Death penalty</a:t>
            </a:r>
          </a:p>
          <a:p>
            <a:r>
              <a:rPr lang="en-US" dirty="0" smtClean="0"/>
              <a:t>Race (sometimes) </a:t>
            </a:r>
          </a:p>
          <a:p>
            <a:r>
              <a:rPr lang="en-US" dirty="0" smtClean="0"/>
              <a:t>Abortion (sometimes)  </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418286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Superlatives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Most written opinions: Justice Thomas, 31</a:t>
            </a:r>
          </a:p>
          <a:p>
            <a:r>
              <a:rPr lang="en-US" dirty="0" smtClean="0"/>
              <a:t>Most questions at oral argument: Justice </a:t>
            </a:r>
            <a:r>
              <a:rPr lang="en-US" dirty="0" err="1" smtClean="0"/>
              <a:t>Sotomayor</a:t>
            </a:r>
            <a:r>
              <a:rPr lang="en-US" dirty="0" smtClean="0"/>
              <a:t>, 24.3</a:t>
            </a:r>
          </a:p>
          <a:p>
            <a:r>
              <a:rPr lang="en-US" dirty="0" smtClean="0"/>
              <a:t>Best buddies: Justices </a:t>
            </a:r>
            <a:r>
              <a:rPr lang="en-US" dirty="0" err="1" smtClean="0"/>
              <a:t>Sotomayor</a:t>
            </a:r>
            <a:r>
              <a:rPr lang="en-US" dirty="0" smtClean="0"/>
              <a:t> and Ginsburg (95.8% agreement)</a:t>
            </a:r>
          </a:p>
          <a:p>
            <a:r>
              <a:rPr lang="en-US" dirty="0" smtClean="0"/>
              <a:t>Least common ground: Justices Alito and </a:t>
            </a:r>
            <a:r>
              <a:rPr lang="en-US" dirty="0" err="1" smtClean="0"/>
              <a:t>Sotomayor</a:t>
            </a:r>
            <a:r>
              <a:rPr lang="en-US" dirty="0" smtClean="0"/>
              <a:t> (16.3% agreement in split cases)</a:t>
            </a:r>
          </a:p>
          <a:p>
            <a:r>
              <a:rPr lang="en-US" dirty="0" smtClean="0"/>
              <a:t>Most popular: Chief Justice Roberts (in the majority 93% of the time)</a:t>
            </a:r>
          </a:p>
          <a:p>
            <a:r>
              <a:rPr lang="en-US" dirty="0" smtClean="0"/>
              <a:t>Most appearances before the court: Paul Clement, Kirkland and Ellis (6 this term, 92 all time) </a:t>
            </a:r>
            <a:endParaRPr lang="en-US" dirty="0"/>
          </a:p>
        </p:txBody>
      </p:sp>
    </p:spTree>
    <p:extLst>
      <p:ext uri="{BB962C8B-B14F-4D97-AF65-F5344CB8AC3E}">
        <p14:creationId xmlns:p14="http://schemas.microsoft.com/office/powerpoint/2010/main" val="8627135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Will Judge </a:t>
            </a:r>
            <a:r>
              <a:rPr lang="en-US" dirty="0" err="1" smtClean="0"/>
              <a:t>Kavanaugh</a:t>
            </a:r>
            <a:r>
              <a:rPr lang="en-US" dirty="0" smtClean="0"/>
              <a:t> Become Justice </a:t>
            </a:r>
            <a:r>
              <a:rPr lang="en-US" dirty="0" err="1" smtClean="0"/>
              <a:t>Kavanaugh</a:t>
            </a:r>
            <a:r>
              <a:rPr lang="en-US" dirty="0" smtClean="0"/>
              <a:t>? </a:t>
            </a:r>
            <a:endParaRPr lang="en-US" dirty="0"/>
          </a:p>
        </p:txBody>
      </p:sp>
      <p:sp>
        <p:nvSpPr>
          <p:cNvPr id="3" name="Content Placeholder 2"/>
          <p:cNvSpPr>
            <a:spLocks noGrp="1"/>
          </p:cNvSpPr>
          <p:nvPr>
            <p:ph idx="1"/>
          </p:nvPr>
        </p:nvSpPr>
        <p:spPr/>
        <p:txBody>
          <a:bodyPr/>
          <a:lstStyle/>
          <a:p>
            <a:r>
              <a:rPr lang="en-US" dirty="0" smtClean="0"/>
              <a:t>Despite sexual </a:t>
            </a:r>
            <a:r>
              <a:rPr lang="en-US" dirty="0" smtClean="0"/>
              <a:t>assault allegations</a:t>
            </a:r>
            <a:endParaRPr lang="en-US" dirty="0" smtClean="0"/>
          </a:p>
          <a:p>
            <a:r>
              <a:rPr lang="en-US" dirty="0" smtClean="0"/>
              <a:t>If he does, why will it happen</a:t>
            </a:r>
            <a:r>
              <a:rPr lang="en-US" dirty="0" smtClean="0"/>
              <a:t>? </a:t>
            </a:r>
            <a:endParaRPr lang="en-US" dirty="0" smtClean="0"/>
          </a:p>
          <a:p>
            <a:pPr lvl="1"/>
            <a:r>
              <a:rPr lang="en-US" dirty="0" smtClean="0"/>
              <a:t>Partisan politics </a:t>
            </a:r>
          </a:p>
          <a:p>
            <a:pPr lvl="1"/>
            <a:r>
              <a:rPr lang="en-US" dirty="0" smtClean="0"/>
              <a:t>Sexism/lack of understanding about date rape</a:t>
            </a:r>
          </a:p>
          <a:p>
            <a:r>
              <a:rPr lang="en-US" dirty="0" smtClean="0"/>
              <a:t>Require reading:  </a:t>
            </a:r>
            <a:r>
              <a:rPr lang="en-US" dirty="0"/>
              <a:t> </a:t>
            </a:r>
            <a:r>
              <a:rPr lang="en-US" b="1" dirty="0"/>
              <a:t>Missoula: Rape and the Justice System in a College </a:t>
            </a:r>
            <a:r>
              <a:rPr lang="en-US" b="1" dirty="0" smtClean="0"/>
              <a:t>Town</a:t>
            </a:r>
            <a:r>
              <a:rPr lang="en-US" dirty="0"/>
              <a:t> </a:t>
            </a:r>
            <a:r>
              <a:rPr lang="en-US" dirty="0" smtClean="0"/>
              <a:t>by John </a:t>
            </a:r>
            <a:r>
              <a:rPr lang="en-US" dirty="0" err="1" smtClean="0"/>
              <a:t>Krakauer</a:t>
            </a:r>
            <a:r>
              <a:rPr lang="en-US" dirty="0" smtClean="0"/>
              <a:t> </a:t>
            </a:r>
            <a:endParaRPr lang="en-US" dirty="0"/>
          </a:p>
        </p:txBody>
      </p:sp>
    </p:spTree>
    <p:extLst>
      <p:ext uri="{BB962C8B-B14F-4D97-AF65-F5344CB8AC3E}">
        <p14:creationId xmlns:p14="http://schemas.microsoft.com/office/powerpoint/2010/main" val="924335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Judge </a:t>
            </a:r>
            <a:r>
              <a:rPr lang="en-US" dirty="0" err="1" smtClean="0"/>
              <a:t>Kavanaugh</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a:t>We know three things about him for sure</a:t>
            </a:r>
          </a:p>
          <a:p>
            <a:pPr lvl="1"/>
            <a:r>
              <a:rPr lang="en-US" dirty="0"/>
              <a:t>Very conservative (could be </a:t>
            </a:r>
            <a:r>
              <a:rPr lang="en-US" dirty="0" smtClean="0"/>
              <a:t>an even more reliable conservative)</a:t>
            </a:r>
          </a:p>
          <a:p>
            <a:pPr lvl="2"/>
            <a:r>
              <a:rPr lang="en-US" dirty="0"/>
              <a:t>I</a:t>
            </a:r>
            <a:r>
              <a:rPr lang="en-US" dirty="0" smtClean="0"/>
              <a:t>n </a:t>
            </a:r>
            <a:r>
              <a:rPr lang="en-US" dirty="0"/>
              <a:t>between Thomas and </a:t>
            </a:r>
            <a:r>
              <a:rPr lang="en-US" dirty="0" smtClean="0"/>
              <a:t>Gorsuch/Alito </a:t>
            </a:r>
            <a:endParaRPr lang="en-US" dirty="0"/>
          </a:p>
          <a:p>
            <a:pPr lvl="1"/>
            <a:r>
              <a:rPr lang="en-US" dirty="0" smtClean="0"/>
              <a:t>Over 1/3 of his opinions </a:t>
            </a:r>
            <a:r>
              <a:rPr lang="en-US" dirty="0"/>
              <a:t>involve administrative law </a:t>
            </a:r>
          </a:p>
          <a:p>
            <a:pPr lvl="1"/>
            <a:r>
              <a:rPr lang="en-US" dirty="0" smtClean="0"/>
              <a:t>He hasn’t ruled on a lot of cases involving </a:t>
            </a:r>
            <a:r>
              <a:rPr lang="en-US" dirty="0"/>
              <a:t>bread and butter issues </a:t>
            </a:r>
            <a:r>
              <a:rPr lang="en-US" dirty="0" smtClean="0"/>
              <a:t>for local government because he has been on the D.C. Circuit </a:t>
            </a:r>
          </a:p>
          <a:p>
            <a:endParaRPr lang="en-US" dirty="0"/>
          </a:p>
        </p:txBody>
      </p:sp>
    </p:spTree>
    <p:extLst>
      <p:ext uri="{BB962C8B-B14F-4D97-AF65-F5344CB8AC3E}">
        <p14:creationId xmlns:p14="http://schemas.microsoft.com/office/powerpoint/2010/main" val="36596684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Seen So Far</a:t>
            </a:r>
            <a:endParaRPr lang="en-US" dirty="0"/>
          </a:p>
        </p:txBody>
      </p:sp>
      <p:sp>
        <p:nvSpPr>
          <p:cNvPr id="3" name="Content Placeholder 2"/>
          <p:cNvSpPr>
            <a:spLocks noGrp="1"/>
          </p:cNvSpPr>
          <p:nvPr>
            <p:ph idx="1"/>
          </p:nvPr>
        </p:nvSpPr>
        <p:spPr/>
        <p:txBody>
          <a:bodyPr>
            <a:normAutofit/>
          </a:bodyPr>
          <a:lstStyle/>
          <a:p>
            <a:r>
              <a:rPr lang="en-US" dirty="0" smtClean="0"/>
              <a:t>Pro-employer</a:t>
            </a:r>
          </a:p>
          <a:p>
            <a:r>
              <a:rPr lang="en-US" dirty="0" smtClean="0"/>
              <a:t>Pro-law enforcement (qualified immunity, Fourth Amendment)</a:t>
            </a:r>
          </a:p>
          <a:p>
            <a:r>
              <a:rPr lang="en-US" dirty="0" smtClean="0"/>
              <a:t>Pro-gun</a:t>
            </a:r>
          </a:p>
          <a:p>
            <a:r>
              <a:rPr lang="en-US" dirty="0"/>
              <a:t>Pro-free speech </a:t>
            </a:r>
            <a:endParaRPr lang="en-US" dirty="0" smtClean="0"/>
          </a:p>
          <a:p>
            <a:r>
              <a:rPr lang="en-US" dirty="0" smtClean="0"/>
              <a:t>Anti-agency deference</a:t>
            </a:r>
          </a:p>
          <a:p>
            <a:r>
              <a:rPr lang="en-US" dirty="0" smtClean="0"/>
              <a:t>Anti-environmental regulation</a:t>
            </a:r>
          </a:p>
          <a:p>
            <a:endParaRPr lang="en-US" dirty="0" smtClean="0"/>
          </a:p>
          <a:p>
            <a:pPr marL="0" indent="0">
              <a:buNone/>
            </a:pPr>
            <a:endParaRPr lang="en-US" dirty="0" smtClean="0"/>
          </a:p>
        </p:txBody>
      </p:sp>
    </p:spTree>
    <p:extLst>
      <p:ext uri="{BB962C8B-B14F-4D97-AF65-F5344CB8AC3E}">
        <p14:creationId xmlns:p14="http://schemas.microsoft.com/office/powerpoint/2010/main" val="553089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Guess</a:t>
            </a:r>
            <a:endParaRPr lang="en-US" dirty="0"/>
          </a:p>
        </p:txBody>
      </p:sp>
      <p:sp>
        <p:nvSpPr>
          <p:cNvPr id="3" name="Content Placeholder 2"/>
          <p:cNvSpPr>
            <a:spLocks noGrp="1"/>
          </p:cNvSpPr>
          <p:nvPr>
            <p:ph idx="1"/>
          </p:nvPr>
        </p:nvSpPr>
        <p:spPr/>
        <p:txBody>
          <a:bodyPr/>
          <a:lstStyle/>
          <a:p>
            <a:r>
              <a:rPr lang="en-US" dirty="0" smtClean="0"/>
              <a:t>Pro-property rights</a:t>
            </a:r>
          </a:p>
          <a:p>
            <a:r>
              <a:rPr lang="en-US" dirty="0" smtClean="0"/>
              <a:t>Pro-religion in </a:t>
            </a:r>
            <a:r>
              <a:rPr lang="en-US" smtClean="0"/>
              <a:t>public spaces</a:t>
            </a:r>
            <a:endParaRPr lang="en-US" dirty="0" smtClean="0"/>
          </a:p>
          <a:p>
            <a:r>
              <a:rPr lang="en-US" dirty="0" smtClean="0"/>
              <a:t>Pro-closing the courthouse door</a:t>
            </a:r>
          </a:p>
          <a:p>
            <a:r>
              <a:rPr lang="en-US" dirty="0" smtClean="0"/>
              <a:t>Anti-race-based decision making </a:t>
            </a:r>
            <a:endParaRPr lang="en-US" dirty="0"/>
          </a:p>
        </p:txBody>
      </p:sp>
    </p:spTree>
    <p:extLst>
      <p:ext uri="{BB962C8B-B14F-4D97-AF65-F5344CB8AC3E}">
        <p14:creationId xmlns:p14="http://schemas.microsoft.com/office/powerpoint/2010/main" val="41053840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He “The One”?</a:t>
            </a:r>
            <a:endParaRPr lang="en-US" dirty="0"/>
          </a:p>
        </p:txBody>
      </p:sp>
      <p:sp>
        <p:nvSpPr>
          <p:cNvPr id="3" name="Content Placeholder 2"/>
          <p:cNvSpPr>
            <a:spLocks noGrp="1"/>
          </p:cNvSpPr>
          <p:nvPr>
            <p:ph idx="1"/>
          </p:nvPr>
        </p:nvSpPr>
        <p:spPr/>
        <p:txBody>
          <a:bodyPr/>
          <a:lstStyle/>
          <a:p>
            <a:r>
              <a:rPr lang="en-US" dirty="0"/>
              <a:t>Left-wing conspiracy </a:t>
            </a:r>
            <a:r>
              <a:rPr lang="en-US" dirty="0" smtClean="0"/>
              <a:t>theory? </a:t>
            </a:r>
            <a:endParaRPr lang="en-US" dirty="0"/>
          </a:p>
          <a:p>
            <a:r>
              <a:rPr lang="en-US" dirty="0" smtClean="0"/>
              <a:t>Only made Trump’s third list (November 2017)  </a:t>
            </a:r>
          </a:p>
          <a:p>
            <a:r>
              <a:rPr lang="en-US" dirty="0" smtClean="0"/>
              <a:t>What happened between the second and third list</a:t>
            </a:r>
          </a:p>
          <a:p>
            <a:pPr lvl="1"/>
            <a:r>
              <a:rPr lang="en-US" dirty="0" smtClean="0"/>
              <a:t>Mueller investigation </a:t>
            </a:r>
          </a:p>
          <a:p>
            <a:pPr lvl="1"/>
            <a:r>
              <a:rPr lang="en-US" dirty="0" smtClean="0"/>
              <a:t>Abortion opinion—calling </a:t>
            </a:r>
            <a:r>
              <a:rPr lang="en-US" i="1" dirty="0" smtClean="0"/>
              <a:t>Roe v. Wade </a:t>
            </a:r>
            <a:r>
              <a:rPr lang="en-US" dirty="0" smtClean="0"/>
              <a:t>existing precedent; discussing “abortion-on-demand”</a:t>
            </a:r>
            <a:endParaRPr lang="en-US" dirty="0"/>
          </a:p>
        </p:txBody>
      </p:sp>
    </p:spTree>
    <p:extLst>
      <p:ext uri="{BB962C8B-B14F-4D97-AF65-F5344CB8AC3E}">
        <p14:creationId xmlns:p14="http://schemas.microsoft.com/office/powerpoint/2010/main" val="2972682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Just How He Votes</a:t>
            </a:r>
            <a:endParaRPr lang="en-US" dirty="0"/>
          </a:p>
        </p:txBody>
      </p:sp>
      <p:sp>
        <p:nvSpPr>
          <p:cNvPr id="3" name="Content Placeholder 2"/>
          <p:cNvSpPr>
            <a:spLocks noGrp="1"/>
          </p:cNvSpPr>
          <p:nvPr>
            <p:ph idx="1"/>
          </p:nvPr>
        </p:nvSpPr>
        <p:spPr/>
        <p:txBody>
          <a:bodyPr/>
          <a:lstStyle/>
          <a:p>
            <a:r>
              <a:rPr lang="en-US" dirty="0" err="1" smtClean="0"/>
              <a:t>Kavanaugh</a:t>
            </a:r>
            <a:r>
              <a:rPr lang="en-US" dirty="0" smtClean="0"/>
              <a:t> will be able to affect what cases the Court takes </a:t>
            </a:r>
          </a:p>
          <a:p>
            <a:r>
              <a:rPr lang="en-US" dirty="0" smtClean="0"/>
              <a:t>Four votes are needed to accept a case </a:t>
            </a:r>
          </a:p>
          <a:p>
            <a:r>
              <a:rPr lang="en-US" dirty="0" smtClean="0"/>
              <a:t>Kennedy and Roberts were likely votes to strike down state and local restrictions on guns</a:t>
            </a:r>
          </a:p>
          <a:p>
            <a:r>
              <a:rPr lang="en-US" dirty="0" smtClean="0"/>
              <a:t>Neither would provide the fourth vote to take a gun case </a:t>
            </a:r>
          </a:p>
          <a:p>
            <a:pPr marL="0" indent="0">
              <a:buNone/>
            </a:pPr>
            <a:endParaRPr lang="en-US" dirty="0"/>
          </a:p>
        </p:txBody>
      </p:sp>
    </p:spTree>
    <p:extLst>
      <p:ext uri="{BB962C8B-B14F-4D97-AF65-F5344CB8AC3E}">
        <p14:creationId xmlns:p14="http://schemas.microsoft.com/office/powerpoint/2010/main" val="20348868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Virginia Uranium v. Warren</a:t>
            </a:r>
            <a:endParaRPr lang="en-US" i="1" dirty="0"/>
          </a:p>
        </p:txBody>
      </p:sp>
      <p:sp>
        <p:nvSpPr>
          <p:cNvPr id="3" name="Content Placeholder 2"/>
          <p:cNvSpPr>
            <a:spLocks noGrp="1"/>
          </p:cNvSpPr>
          <p:nvPr>
            <p:ph idx="1"/>
          </p:nvPr>
        </p:nvSpPr>
        <p:spPr/>
        <p:txBody>
          <a:bodyPr/>
          <a:lstStyle/>
          <a:p>
            <a:r>
              <a:rPr lang="en-US" dirty="0"/>
              <a:t>Virginia has the largest known uranium deposit in the United </a:t>
            </a:r>
            <a:r>
              <a:rPr lang="en-US" dirty="0" smtClean="0"/>
              <a:t>States</a:t>
            </a:r>
          </a:p>
          <a:p>
            <a:pPr lvl="1"/>
            <a:r>
              <a:rPr lang="en-US" dirty="0"/>
              <a:t>119 million pounds of uranium </a:t>
            </a:r>
            <a:r>
              <a:rPr lang="en-US" dirty="0" smtClean="0"/>
              <a:t>ore was </a:t>
            </a:r>
            <a:r>
              <a:rPr lang="en-US" dirty="0"/>
              <a:t>discovered on Coles Hill Farm in Pittsylvania Count</a:t>
            </a:r>
            <a:endParaRPr lang="en-US" dirty="0" smtClean="0"/>
          </a:p>
          <a:p>
            <a:r>
              <a:rPr lang="en-US" dirty="0" smtClean="0"/>
              <a:t>Since </a:t>
            </a:r>
            <a:r>
              <a:rPr lang="en-US" dirty="0"/>
              <a:t>its discovery in the 1980s the Virginia legislature has banned uranium </a:t>
            </a:r>
            <a:r>
              <a:rPr lang="en-US" dirty="0" smtClean="0"/>
              <a:t>mining </a:t>
            </a:r>
          </a:p>
          <a:p>
            <a:r>
              <a:rPr lang="en-US" dirty="0" smtClean="0"/>
              <a:t>Unsurprisingly </a:t>
            </a:r>
            <a:r>
              <a:rPr lang="en-US" dirty="0"/>
              <a:t>the land owner, Virginia Uranium, wants to </a:t>
            </a:r>
            <a:r>
              <a:rPr lang="en-US" dirty="0" smtClean="0"/>
              <a:t>mine</a:t>
            </a:r>
          </a:p>
          <a:p>
            <a:r>
              <a:rPr lang="en-US" dirty="0" smtClean="0"/>
              <a:t>It </a:t>
            </a:r>
            <a:r>
              <a:rPr lang="en-US" dirty="0"/>
              <a:t>sued the state arguing the ban is preempted by federal </a:t>
            </a:r>
            <a:r>
              <a:rPr lang="en-US" dirty="0" smtClean="0"/>
              <a:t>law</a:t>
            </a:r>
            <a:endParaRPr lang="en-US" dirty="0"/>
          </a:p>
          <a:p>
            <a:endParaRPr lang="en-US" dirty="0"/>
          </a:p>
        </p:txBody>
      </p:sp>
    </p:spTree>
    <p:extLst>
      <p:ext uri="{BB962C8B-B14F-4D97-AF65-F5344CB8AC3E}">
        <p14:creationId xmlns:p14="http://schemas.microsoft.com/office/powerpoint/2010/main" val="7809338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Virginia Uranium v. Warren</a:t>
            </a:r>
            <a:endParaRPr lang="en-US" dirty="0"/>
          </a:p>
        </p:txBody>
      </p:sp>
      <p:sp>
        <p:nvSpPr>
          <p:cNvPr id="3" name="Content Placeholder 2"/>
          <p:cNvSpPr>
            <a:spLocks noGrp="1"/>
          </p:cNvSpPr>
          <p:nvPr>
            <p:ph idx="1"/>
          </p:nvPr>
        </p:nvSpPr>
        <p:spPr/>
        <p:txBody>
          <a:bodyPr>
            <a:normAutofit lnSpcReduction="10000"/>
          </a:bodyPr>
          <a:lstStyle/>
          <a:p>
            <a:r>
              <a:rPr lang="en-US" dirty="0"/>
              <a:t>The </a:t>
            </a:r>
            <a:r>
              <a:rPr lang="en-US" dirty="0" smtClean="0"/>
              <a:t>Atomic Energy Act (AEA) </a:t>
            </a:r>
            <a:r>
              <a:rPr lang="en-US" dirty="0"/>
              <a:t>allows states to “regulate activities for purposes other than protection against radiation </a:t>
            </a:r>
            <a:r>
              <a:rPr lang="en-US" dirty="0" smtClean="0"/>
              <a:t>hazards” </a:t>
            </a:r>
          </a:p>
          <a:p>
            <a:r>
              <a:rPr lang="en-US" dirty="0" smtClean="0"/>
              <a:t>Virginia </a:t>
            </a:r>
            <a:r>
              <a:rPr lang="en-US" dirty="0"/>
              <a:t>and Virginia Uranium agree uranium mining isn’t an “activity” per the AEA so states may regulate it for safety </a:t>
            </a:r>
            <a:r>
              <a:rPr lang="en-US" dirty="0" smtClean="0"/>
              <a:t>reasons</a:t>
            </a:r>
          </a:p>
          <a:p>
            <a:r>
              <a:rPr lang="en-US" dirty="0" smtClean="0"/>
              <a:t>Uranium-ore </a:t>
            </a:r>
            <a:r>
              <a:rPr lang="en-US" dirty="0"/>
              <a:t>milling and tailings storage are “activities” under the AEA so states can’t regulate them for safety </a:t>
            </a:r>
            <a:r>
              <a:rPr lang="en-US" dirty="0" smtClean="0"/>
              <a:t>reasons</a:t>
            </a:r>
          </a:p>
          <a:p>
            <a:pPr lvl="1"/>
            <a:r>
              <a:rPr lang="en-US" dirty="0" smtClean="0"/>
              <a:t>Milling </a:t>
            </a:r>
            <a:r>
              <a:rPr lang="en-US" dirty="0"/>
              <a:t>is the process of refining ore and tailings storage refers to the remaining (radioactive) material which must be stored. </a:t>
            </a:r>
          </a:p>
          <a:p>
            <a:endParaRPr lang="en-US" dirty="0"/>
          </a:p>
        </p:txBody>
      </p:sp>
    </p:spTree>
    <p:extLst>
      <p:ext uri="{BB962C8B-B14F-4D97-AF65-F5344CB8AC3E}">
        <p14:creationId xmlns:p14="http://schemas.microsoft.com/office/powerpoint/2010/main" val="228367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Virginia Uranium v. Warren</a:t>
            </a:r>
            <a:endParaRPr lang="en-US" dirty="0"/>
          </a:p>
        </p:txBody>
      </p:sp>
      <p:sp>
        <p:nvSpPr>
          <p:cNvPr id="3" name="Content Placeholder 2"/>
          <p:cNvSpPr>
            <a:spLocks noGrp="1"/>
          </p:cNvSpPr>
          <p:nvPr>
            <p:ph idx="1"/>
          </p:nvPr>
        </p:nvSpPr>
        <p:spPr/>
        <p:txBody>
          <a:bodyPr>
            <a:normAutofit fontScale="85000" lnSpcReduction="20000"/>
          </a:bodyPr>
          <a:lstStyle/>
          <a:p>
            <a:r>
              <a:rPr lang="en-US" dirty="0"/>
              <a:t>Before the lower court, Virginia argued, and the Fourth Circuit agreed, that its ban on uranium mining isn’t preempted because it doesn’t mention uranium milling or tailings </a:t>
            </a:r>
            <a:r>
              <a:rPr lang="en-US" dirty="0" smtClean="0"/>
              <a:t>storage</a:t>
            </a:r>
          </a:p>
          <a:p>
            <a:r>
              <a:rPr lang="en-US" dirty="0" smtClean="0"/>
              <a:t>Virginia </a:t>
            </a:r>
            <a:r>
              <a:rPr lang="en-US" dirty="0"/>
              <a:t>Uranium pointed out “no one would want to undertake the pointless expense of constructing a mill and tailings-management complex in Virginia and transporting out-of-state uranium [ore] into the </a:t>
            </a:r>
            <a:r>
              <a:rPr lang="en-US" dirty="0" smtClean="0"/>
              <a:t>Commonwealth” </a:t>
            </a:r>
          </a:p>
          <a:p>
            <a:r>
              <a:rPr lang="en-US" dirty="0" smtClean="0"/>
              <a:t>Virginia </a:t>
            </a:r>
            <a:r>
              <a:rPr lang="en-US" dirty="0"/>
              <a:t>Uranium also argued the AEA preempts the mining ban because its </a:t>
            </a:r>
            <a:r>
              <a:rPr lang="en-US" b="1" dirty="0"/>
              <a:t>purpose and effect</a:t>
            </a:r>
            <a:r>
              <a:rPr lang="en-US" dirty="0"/>
              <a:t> is to regulate milling and tailings storage for safety </a:t>
            </a:r>
            <a:r>
              <a:rPr lang="en-US" dirty="0" smtClean="0"/>
              <a:t>reasons</a:t>
            </a:r>
          </a:p>
          <a:p>
            <a:r>
              <a:rPr lang="en-US" dirty="0" smtClean="0"/>
              <a:t>But </a:t>
            </a:r>
            <a:r>
              <a:rPr lang="en-US" dirty="0"/>
              <a:t>the Fourth Circuit refused to “look past the statute’s plain meaning to decipher whether the legislature was motivated to pass the ban by a desire to regulate uranium milling or tailings storage” when Virginia banned uranium mining. </a:t>
            </a:r>
          </a:p>
          <a:p>
            <a:endParaRPr lang="en-US" dirty="0"/>
          </a:p>
        </p:txBody>
      </p:sp>
    </p:spTree>
    <p:extLst>
      <p:ext uri="{BB962C8B-B14F-4D97-AF65-F5344CB8AC3E}">
        <p14:creationId xmlns:p14="http://schemas.microsoft.com/office/powerpoint/2010/main" val="5692359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Virginia Uranium v. Warren</a:t>
            </a:r>
            <a:endParaRPr lang="en-US" dirty="0"/>
          </a:p>
        </p:txBody>
      </p:sp>
      <p:sp>
        <p:nvSpPr>
          <p:cNvPr id="3" name="Content Placeholder 2"/>
          <p:cNvSpPr>
            <a:spLocks noGrp="1"/>
          </p:cNvSpPr>
          <p:nvPr>
            <p:ph idx="1"/>
          </p:nvPr>
        </p:nvSpPr>
        <p:spPr/>
        <p:txBody>
          <a:bodyPr/>
          <a:lstStyle/>
          <a:p>
            <a:r>
              <a:rPr lang="en-US" dirty="0" smtClean="0"/>
              <a:t>I don’t know how many cities in Virginia will be affected if Virginia’s ban on mining is struck down </a:t>
            </a:r>
          </a:p>
          <a:p>
            <a:r>
              <a:rPr lang="en-US" dirty="0"/>
              <a:t>80 percent of the time the Supreme Court overturns the lower court </a:t>
            </a:r>
          </a:p>
          <a:p>
            <a:r>
              <a:rPr lang="en-US" dirty="0" smtClean="0"/>
              <a:t>Supreme Court tends to be most focused on the language of the statute; VA’s ban says nothing about milling </a:t>
            </a:r>
            <a:r>
              <a:rPr lang="en-US" dirty="0"/>
              <a:t>and tailings storage </a:t>
            </a:r>
          </a:p>
        </p:txBody>
      </p:sp>
    </p:spTree>
    <p:extLst>
      <p:ext uri="{BB962C8B-B14F-4D97-AF65-F5344CB8AC3E}">
        <p14:creationId xmlns:p14="http://schemas.microsoft.com/office/powerpoint/2010/main" val="57563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to the Future</a:t>
            </a:r>
            <a:endParaRPr lang="en-US" dirty="0"/>
          </a:p>
        </p:txBody>
      </p:sp>
      <p:sp>
        <p:nvSpPr>
          <p:cNvPr id="3" name="Content Placeholder 2"/>
          <p:cNvSpPr>
            <a:spLocks noGrp="1"/>
          </p:cNvSpPr>
          <p:nvPr>
            <p:ph idx="1"/>
          </p:nvPr>
        </p:nvSpPr>
        <p:spPr/>
        <p:txBody>
          <a:bodyPr/>
          <a:lstStyle/>
          <a:p>
            <a:r>
              <a:rPr lang="en-US" dirty="0" smtClean="0"/>
              <a:t>Roberts will most likely now be the swing Justice</a:t>
            </a:r>
          </a:p>
          <a:p>
            <a:pPr lvl="1"/>
            <a:r>
              <a:rPr lang="en-US" dirty="0" smtClean="0"/>
              <a:t>And the Chief Justice </a:t>
            </a:r>
          </a:p>
          <a:p>
            <a:pPr lvl="1"/>
            <a:r>
              <a:rPr lang="en-US" dirty="0" smtClean="0"/>
              <a:t>How much swinging will be happening? </a:t>
            </a:r>
          </a:p>
          <a:p>
            <a:pPr lvl="1"/>
            <a:r>
              <a:rPr lang="en-US" dirty="0" smtClean="0"/>
              <a:t>Only voted with the liberals </a:t>
            </a:r>
            <a:r>
              <a:rPr lang="en-US" b="1" dirty="0" smtClean="0"/>
              <a:t>three times </a:t>
            </a:r>
            <a:r>
              <a:rPr lang="en-US" dirty="0" smtClean="0"/>
              <a:t>in close cases</a:t>
            </a:r>
            <a:endParaRPr lang="en-US" dirty="0"/>
          </a:p>
        </p:txBody>
      </p:sp>
    </p:spTree>
    <p:extLst>
      <p:ext uri="{BB962C8B-B14F-4D97-AF65-F5344CB8AC3E}">
        <p14:creationId xmlns:p14="http://schemas.microsoft.com/office/powerpoint/2010/main" val="26806400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Guido v. Mt. Lemmon Fire District </a:t>
            </a:r>
            <a:endParaRPr lang="en-US" i="1" dirty="0"/>
          </a:p>
        </p:txBody>
      </p:sp>
      <p:sp>
        <p:nvSpPr>
          <p:cNvPr id="3" name="Content Placeholder 2"/>
          <p:cNvSpPr>
            <a:spLocks noGrp="1"/>
          </p:cNvSpPr>
          <p:nvPr>
            <p:ph idx="1"/>
          </p:nvPr>
        </p:nvSpPr>
        <p:spPr/>
        <p:txBody>
          <a:bodyPr>
            <a:normAutofit lnSpcReduction="10000"/>
          </a:bodyPr>
          <a:lstStyle/>
          <a:p>
            <a:r>
              <a:rPr lang="en-US" dirty="0" smtClean="0"/>
              <a:t>Issue:  does the </a:t>
            </a:r>
            <a:r>
              <a:rPr lang="en-US" dirty="0"/>
              <a:t>federal Age Discrimination in Employment Act (ADEA) applies to state and local government employers with less than 20 </a:t>
            </a:r>
            <a:r>
              <a:rPr lang="en-US" dirty="0" smtClean="0"/>
              <a:t>employees?</a:t>
            </a:r>
          </a:p>
          <a:p>
            <a:r>
              <a:rPr lang="en-US" dirty="0"/>
              <a:t>John Guido was 46 and Dennis Rankin was 54 when they were terminated by the Mount Lemmon Fire District due to budget </a:t>
            </a:r>
            <a:r>
              <a:rPr lang="en-US" dirty="0" smtClean="0"/>
              <a:t>cuts</a:t>
            </a:r>
          </a:p>
          <a:p>
            <a:r>
              <a:rPr lang="en-US" dirty="0" smtClean="0"/>
              <a:t>They </a:t>
            </a:r>
            <a:r>
              <a:rPr lang="en-US" dirty="0"/>
              <a:t>claim they were terminated because of their age in violation of the </a:t>
            </a:r>
            <a:r>
              <a:rPr lang="en-US" dirty="0" smtClean="0"/>
              <a:t>ADEA </a:t>
            </a:r>
          </a:p>
          <a:p>
            <a:r>
              <a:rPr lang="en-US" dirty="0" smtClean="0"/>
              <a:t>They </a:t>
            </a:r>
            <a:r>
              <a:rPr lang="en-US" dirty="0"/>
              <a:t>were the oldest of the district’s 11 </a:t>
            </a:r>
            <a:r>
              <a:rPr lang="en-US" dirty="0" smtClean="0"/>
              <a:t>employees </a:t>
            </a:r>
            <a:endParaRPr lang="en-US" dirty="0"/>
          </a:p>
          <a:p>
            <a:endParaRPr lang="en-US" dirty="0"/>
          </a:p>
        </p:txBody>
      </p:sp>
    </p:spTree>
    <p:extLst>
      <p:ext uri="{BB962C8B-B14F-4D97-AF65-F5344CB8AC3E}">
        <p14:creationId xmlns:p14="http://schemas.microsoft.com/office/powerpoint/2010/main" val="3875161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Care about this Case?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Virginia has 172 special districts </a:t>
            </a:r>
            <a:endParaRPr lang="en-US" dirty="0" smtClean="0"/>
          </a:p>
          <a:p>
            <a:r>
              <a:rPr lang="en-US" dirty="0" smtClean="0"/>
              <a:t>Very small </a:t>
            </a:r>
            <a:r>
              <a:rPr lang="en-US" dirty="0"/>
              <a:t>special </a:t>
            </a:r>
            <a:r>
              <a:rPr lang="en-US" dirty="0" smtClean="0"/>
              <a:t>districts are </a:t>
            </a:r>
            <a:r>
              <a:rPr lang="en-US" dirty="0"/>
              <a:t>very </a:t>
            </a:r>
            <a:r>
              <a:rPr lang="en-US" dirty="0" smtClean="0"/>
              <a:t>common and can’t be very flexible when it comes to budget cuts</a:t>
            </a:r>
          </a:p>
          <a:p>
            <a:r>
              <a:rPr lang="en-US" dirty="0" smtClean="0"/>
              <a:t>Large and medium size cities may rely on special districts (to do things more cheaply than they can)</a:t>
            </a:r>
            <a:endParaRPr lang="en-US" dirty="0"/>
          </a:p>
          <a:p>
            <a:r>
              <a:rPr lang="en-US" dirty="0" smtClean="0"/>
              <a:t>Federalism: </a:t>
            </a:r>
            <a:r>
              <a:rPr lang="en-US" dirty="0"/>
              <a:t>“Small state and local government entities must have the latitude to staff their projects as they see fit, responsive to local needs and in line with particular project goals. The fact that these needs differ is illustrated by the different age discrimination statutes enacted by the States with a variety of minimum employee thresholds.” </a:t>
            </a:r>
          </a:p>
          <a:p>
            <a:endParaRPr lang="en-US" dirty="0"/>
          </a:p>
        </p:txBody>
      </p:sp>
    </p:spTree>
    <p:extLst>
      <p:ext uri="{BB962C8B-B14F-4D97-AF65-F5344CB8AC3E}">
        <p14:creationId xmlns:p14="http://schemas.microsoft.com/office/powerpoint/2010/main" val="2775389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Guido v. Mt. Lemmon Fire District </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term “employer” is defined in the ADEA as a “person engaged in an industry affecting commerce who has 20 or more </a:t>
            </a:r>
            <a:r>
              <a:rPr lang="en-US" dirty="0" smtClean="0"/>
              <a:t>employees” </a:t>
            </a:r>
          </a:p>
          <a:p>
            <a:r>
              <a:rPr lang="en-US" dirty="0" smtClean="0"/>
              <a:t>The </a:t>
            </a:r>
            <a:r>
              <a:rPr lang="en-US" dirty="0"/>
              <a:t>definition goes on to say “[t]he term </a:t>
            </a:r>
            <a:r>
              <a:rPr lang="en-US" b="1" dirty="0"/>
              <a:t>also</a:t>
            </a:r>
            <a:r>
              <a:rPr lang="en-US" dirty="0"/>
              <a:t> means (1) any agent of such a person, and (2) a State or political subdivision of a </a:t>
            </a:r>
            <a:r>
              <a:rPr lang="en-US" dirty="0" smtClean="0"/>
              <a:t>State”</a:t>
            </a:r>
          </a:p>
          <a:p>
            <a:r>
              <a:rPr lang="en-US" dirty="0" smtClean="0"/>
              <a:t>Is “State or political subdivision of a State” basically a stand alone category with no size limit </a:t>
            </a:r>
          </a:p>
          <a:p>
            <a:endParaRPr lang="en-US" dirty="0" smtClean="0"/>
          </a:p>
          <a:p>
            <a:pPr marL="0" indent="0">
              <a:buNone/>
            </a:pPr>
            <a:r>
              <a:rPr lang="en-US" dirty="0" smtClean="0"/>
              <a:t> </a:t>
            </a:r>
          </a:p>
          <a:p>
            <a:endParaRPr lang="en-US" dirty="0"/>
          </a:p>
        </p:txBody>
      </p:sp>
    </p:spTree>
    <p:extLst>
      <p:ext uri="{BB962C8B-B14F-4D97-AF65-F5344CB8AC3E}">
        <p14:creationId xmlns:p14="http://schemas.microsoft.com/office/powerpoint/2010/main" val="18126609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Guido v. Mt. Lemmon Fire District </a:t>
            </a:r>
            <a:endParaRPr lang="en-US" dirty="0"/>
          </a:p>
        </p:txBody>
      </p:sp>
      <p:sp>
        <p:nvSpPr>
          <p:cNvPr id="3" name="Content Placeholder 2"/>
          <p:cNvSpPr>
            <a:spLocks noGrp="1"/>
          </p:cNvSpPr>
          <p:nvPr>
            <p:ph idx="1"/>
          </p:nvPr>
        </p:nvSpPr>
        <p:spPr/>
        <p:txBody>
          <a:bodyPr/>
          <a:lstStyle/>
          <a:p>
            <a:r>
              <a:rPr lang="en-US" dirty="0"/>
              <a:t>Guido argued, and the Ninth Circuit agreed, that “employer” means “[A—person] and also means (1) [B—agent of person] and (2) [C—State-affiliated entities].” The clause describing state-affiliated entities contains no size requirement. </a:t>
            </a:r>
          </a:p>
          <a:p>
            <a:r>
              <a:rPr lang="en-US" dirty="0"/>
              <a:t>The Ninth Circuit opined that the word “also” supports its interpretation. “The word ‘also’ is a term of enhancement; it means ‘in addition; besides’ and ‘likewise; too.’” As used in this context, ‘also’ adds another definition to a previous definition of a term—it does not clarify the previous definition.”</a:t>
            </a:r>
          </a:p>
          <a:p>
            <a:endParaRPr lang="en-US" dirty="0"/>
          </a:p>
        </p:txBody>
      </p:sp>
    </p:spTree>
    <p:extLst>
      <p:ext uri="{BB962C8B-B14F-4D97-AF65-F5344CB8AC3E}">
        <p14:creationId xmlns:p14="http://schemas.microsoft.com/office/powerpoint/2010/main" val="15436059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Knick v. Township of Scott </a:t>
            </a:r>
            <a:endParaRPr lang="en-US" i="1" dirty="0"/>
          </a:p>
        </p:txBody>
      </p:sp>
      <p:sp>
        <p:nvSpPr>
          <p:cNvPr id="3" name="Content Placeholder 2"/>
          <p:cNvSpPr>
            <a:spLocks noGrp="1"/>
          </p:cNvSpPr>
          <p:nvPr>
            <p:ph idx="1"/>
          </p:nvPr>
        </p:nvSpPr>
        <p:spPr/>
        <p:txBody>
          <a:bodyPr/>
          <a:lstStyle/>
          <a:p>
            <a:r>
              <a:rPr lang="en-US" dirty="0" smtClean="0"/>
              <a:t>Issue:  Should the Supreme Court overturn </a:t>
            </a:r>
            <a:r>
              <a:rPr lang="en-US" i="1" u="sng" dirty="0">
                <a:hlinkClick r:id="rId2"/>
              </a:rPr>
              <a:t>Williamson County Regional Planning Commission v. Hamilton Bank of Johnson City</a:t>
            </a:r>
            <a:r>
              <a:rPr lang="en-US" i="1" dirty="0"/>
              <a:t> </a:t>
            </a:r>
            <a:r>
              <a:rPr lang="en-US" dirty="0"/>
              <a:t>(1985</a:t>
            </a:r>
            <a:r>
              <a:rPr lang="en-US" dirty="0" smtClean="0"/>
              <a:t>)?</a:t>
            </a:r>
          </a:p>
          <a:p>
            <a:r>
              <a:rPr lang="en-US" dirty="0"/>
              <a:t>T</a:t>
            </a:r>
            <a:r>
              <a:rPr lang="en-US" dirty="0" smtClean="0"/>
              <a:t>he </a:t>
            </a:r>
            <a:r>
              <a:rPr lang="en-US" dirty="0"/>
              <a:t>Supreme Court held that before a takings claim may be brought in federal court landowners must comply with state law procedures and remedies enacted to provide just compensation in a takings </a:t>
            </a:r>
            <a:r>
              <a:rPr lang="en-US" dirty="0" smtClean="0"/>
              <a:t>case</a:t>
            </a:r>
          </a:p>
          <a:p>
            <a:r>
              <a:rPr lang="en-US" dirty="0"/>
              <a:t>The Constitution’s Takings Clause states that “private property [shall not] be taken for public use, without just compensation”</a:t>
            </a:r>
          </a:p>
          <a:p>
            <a:endParaRPr lang="en-US" dirty="0"/>
          </a:p>
        </p:txBody>
      </p:sp>
    </p:spTree>
    <p:extLst>
      <p:ext uri="{BB962C8B-B14F-4D97-AF65-F5344CB8AC3E}">
        <p14:creationId xmlns:p14="http://schemas.microsoft.com/office/powerpoint/2010/main" val="29263727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Knick v. Township of Scott </a:t>
            </a:r>
            <a:endParaRPr lang="en-US" dirty="0"/>
          </a:p>
        </p:txBody>
      </p:sp>
      <p:sp>
        <p:nvSpPr>
          <p:cNvPr id="3" name="Content Placeholder 2"/>
          <p:cNvSpPr>
            <a:spLocks noGrp="1"/>
          </p:cNvSpPr>
          <p:nvPr>
            <p:ph idx="1"/>
          </p:nvPr>
        </p:nvSpPr>
        <p:spPr/>
        <p:txBody>
          <a:bodyPr>
            <a:normAutofit lnSpcReduction="10000"/>
          </a:bodyPr>
          <a:lstStyle/>
          <a:p>
            <a:r>
              <a:rPr lang="en-US" dirty="0"/>
              <a:t>The Township of Scott adopted an ordinance requiring cemeteries, whether public or private, to be free and open and accessible to the public during the </a:t>
            </a:r>
            <a:r>
              <a:rPr lang="en-US" dirty="0" smtClean="0"/>
              <a:t>day</a:t>
            </a:r>
          </a:p>
          <a:p>
            <a:r>
              <a:rPr lang="en-US" dirty="0" smtClean="0"/>
              <a:t>Code </a:t>
            </a:r>
            <a:r>
              <a:rPr lang="en-US" dirty="0"/>
              <a:t>enforcement could enter any property to determine the “existence and location” of a </a:t>
            </a:r>
            <a:r>
              <a:rPr lang="en-US" dirty="0" smtClean="0"/>
              <a:t>cemetery </a:t>
            </a:r>
            <a:endParaRPr lang="en-US" dirty="0"/>
          </a:p>
          <a:p>
            <a:r>
              <a:rPr lang="en-US" dirty="0" smtClean="0"/>
              <a:t>Rose </a:t>
            </a:r>
            <a:r>
              <a:rPr lang="en-US" dirty="0"/>
              <a:t>Mary Knick sued the county in federal (rather than state) court claiming the ordinance was invalid per the Takings Clause after code enforcement went onto her property without a warrant looking for a </a:t>
            </a:r>
            <a:r>
              <a:rPr lang="en-US" dirty="0" smtClean="0"/>
              <a:t>cemetery </a:t>
            </a:r>
            <a:endParaRPr lang="en-US" dirty="0"/>
          </a:p>
          <a:p>
            <a:endParaRPr lang="en-US" dirty="0"/>
          </a:p>
        </p:txBody>
      </p:sp>
    </p:spTree>
    <p:extLst>
      <p:ext uri="{BB962C8B-B14F-4D97-AF65-F5344CB8AC3E}">
        <p14:creationId xmlns:p14="http://schemas.microsoft.com/office/powerpoint/2010/main" val="4089210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Knick v. Township of Scott </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Third Circuit agreed with the Township that Knick failed to comply with the </a:t>
            </a:r>
            <a:r>
              <a:rPr lang="en-US" i="1" dirty="0"/>
              <a:t>Williamson County</a:t>
            </a:r>
            <a:r>
              <a:rPr lang="en-US" dirty="0"/>
              <a:t> because she filed her case in federal court instead of pursuing her takings claim under Pennsylvania’s Eminent Domain </a:t>
            </a:r>
            <a:r>
              <a:rPr lang="en-US" dirty="0" smtClean="0"/>
              <a:t>Code </a:t>
            </a:r>
            <a:endParaRPr lang="en-US" dirty="0"/>
          </a:p>
          <a:p>
            <a:r>
              <a:rPr lang="en-US" dirty="0"/>
              <a:t>Knick </a:t>
            </a:r>
            <a:r>
              <a:rPr lang="en-US" u="sng" dirty="0">
                <a:hlinkClick r:id="rId2"/>
              </a:rPr>
              <a:t>argues</a:t>
            </a:r>
            <a:r>
              <a:rPr lang="en-US" dirty="0"/>
              <a:t> that the Supreme Court should overturn </a:t>
            </a:r>
            <a:r>
              <a:rPr lang="en-US" i="1" dirty="0"/>
              <a:t>Williamson County</a:t>
            </a:r>
            <a:r>
              <a:rPr lang="en-US" dirty="0"/>
              <a:t> because it “deprives property owners of reasonable judicial access for a takings claim, impedes the orderly development of takings law, and causes a tremendous waste of judicial and litigant </a:t>
            </a:r>
            <a:r>
              <a:rPr lang="en-US" dirty="0" smtClean="0"/>
              <a:t>resources”</a:t>
            </a:r>
            <a:endParaRPr lang="en-US" dirty="0"/>
          </a:p>
          <a:p>
            <a:r>
              <a:rPr lang="en-US" dirty="0"/>
              <a:t>The Township of Scott </a:t>
            </a:r>
            <a:r>
              <a:rPr lang="en-US" u="sng" dirty="0">
                <a:hlinkClick r:id="rId3"/>
              </a:rPr>
              <a:t>defended</a:t>
            </a:r>
            <a:r>
              <a:rPr lang="en-US" dirty="0"/>
              <a:t> </a:t>
            </a:r>
            <a:r>
              <a:rPr lang="en-US" i="1" dirty="0"/>
              <a:t>Williamson County</a:t>
            </a:r>
            <a:r>
              <a:rPr lang="en-US" dirty="0"/>
              <a:t>’s state court first requirement as “founded in the very language of the Fifth Amendment, and . . . consistent with Article III’s requirement of a case or controversy, with other principles of federalism, and with the recognition of the uniquely complex and local issues presented by land use </a:t>
            </a:r>
            <a:r>
              <a:rPr lang="en-US" dirty="0" smtClean="0"/>
              <a:t>regulation”</a:t>
            </a:r>
            <a:endParaRPr lang="en-US" dirty="0"/>
          </a:p>
          <a:p>
            <a:endParaRPr lang="en-US" dirty="0"/>
          </a:p>
        </p:txBody>
      </p:sp>
    </p:spTree>
    <p:extLst>
      <p:ext uri="{BB962C8B-B14F-4D97-AF65-F5344CB8AC3E}">
        <p14:creationId xmlns:p14="http://schemas.microsoft.com/office/powerpoint/2010/main" val="10237048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Knick v. Township of Scott </a:t>
            </a:r>
            <a:endParaRPr lang="en-US" dirty="0"/>
          </a:p>
        </p:txBody>
      </p:sp>
      <p:sp>
        <p:nvSpPr>
          <p:cNvPr id="3" name="Content Placeholder 2"/>
          <p:cNvSpPr>
            <a:spLocks noGrp="1"/>
          </p:cNvSpPr>
          <p:nvPr>
            <p:ph idx="1"/>
          </p:nvPr>
        </p:nvSpPr>
        <p:spPr/>
        <p:txBody>
          <a:bodyPr/>
          <a:lstStyle/>
          <a:p>
            <a:r>
              <a:rPr lang="en-US" dirty="0" smtClean="0"/>
              <a:t>State and local governments prefer state court for a number of reasons</a:t>
            </a:r>
          </a:p>
          <a:p>
            <a:pPr lvl="1"/>
            <a:r>
              <a:rPr lang="en-US" dirty="0" smtClean="0"/>
              <a:t>Faster </a:t>
            </a:r>
          </a:p>
          <a:p>
            <a:pPr lvl="1"/>
            <a:r>
              <a:rPr lang="en-US" dirty="0" smtClean="0"/>
              <a:t>Cheaper</a:t>
            </a:r>
          </a:p>
          <a:p>
            <a:pPr lvl="1"/>
            <a:r>
              <a:rPr lang="en-US" dirty="0" smtClean="0"/>
              <a:t>State judges know state property law better </a:t>
            </a:r>
          </a:p>
          <a:p>
            <a:pPr lvl="1"/>
            <a:r>
              <a:rPr lang="en-US" dirty="0" smtClean="0"/>
              <a:t>State judges will understand state statutory claims that often accompany takings claims better </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33760618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Knick v. Township of Scott </a:t>
            </a:r>
            <a:endParaRPr lang="en-US" dirty="0"/>
          </a:p>
        </p:txBody>
      </p:sp>
      <p:sp>
        <p:nvSpPr>
          <p:cNvPr id="3" name="Content Placeholder 2"/>
          <p:cNvSpPr>
            <a:spLocks noGrp="1"/>
          </p:cNvSpPr>
          <p:nvPr>
            <p:ph idx="1"/>
          </p:nvPr>
        </p:nvSpPr>
        <p:spPr/>
        <p:txBody>
          <a:bodyPr>
            <a:normAutofit/>
          </a:bodyPr>
          <a:lstStyle/>
          <a:p>
            <a:r>
              <a:rPr lang="en-US" dirty="0"/>
              <a:t>The Supreme Court has </a:t>
            </a:r>
            <a:r>
              <a:rPr lang="en-US" u="sng" dirty="0">
                <a:hlinkClick r:id="rId2"/>
              </a:rPr>
              <a:t>repeatedly and recently</a:t>
            </a:r>
            <a:r>
              <a:rPr lang="en-US" dirty="0"/>
              <a:t> refused to hear petitions arguing </a:t>
            </a:r>
            <a:r>
              <a:rPr lang="en-US" i="1" dirty="0"/>
              <a:t>Williamson County</a:t>
            </a:r>
            <a:r>
              <a:rPr lang="en-US" dirty="0"/>
              <a:t> should be </a:t>
            </a:r>
            <a:r>
              <a:rPr lang="en-US" dirty="0" smtClean="0"/>
              <a:t>overturned</a:t>
            </a:r>
          </a:p>
          <a:p>
            <a:r>
              <a:rPr lang="en-US" dirty="0" smtClean="0"/>
              <a:t>What’s changed? </a:t>
            </a:r>
            <a:endParaRPr lang="en-US" dirty="0"/>
          </a:p>
          <a:p>
            <a:r>
              <a:rPr lang="en-US" dirty="0" smtClean="0"/>
              <a:t>This </a:t>
            </a:r>
            <a:r>
              <a:rPr lang="en-US" dirty="0"/>
              <a:t>case will provide Justice Gorsuch his first opportunity to participate in takings case on the Supreme </a:t>
            </a:r>
            <a:r>
              <a:rPr lang="en-US" dirty="0" smtClean="0"/>
              <a:t>Court</a:t>
            </a:r>
          </a:p>
          <a:p>
            <a:r>
              <a:rPr lang="en-US" dirty="0" smtClean="0"/>
              <a:t>Conservative judges tend to be unsympathetic of state and local governments in takings </a:t>
            </a:r>
            <a:r>
              <a:rPr lang="en-US" dirty="0" smtClean="0"/>
              <a:t>cases</a:t>
            </a:r>
            <a:endParaRPr lang="en-US" dirty="0"/>
          </a:p>
        </p:txBody>
      </p:sp>
    </p:spTree>
    <p:extLst>
      <p:ext uri="{BB962C8B-B14F-4D97-AF65-F5344CB8AC3E}">
        <p14:creationId xmlns:p14="http://schemas.microsoft.com/office/powerpoint/2010/main" val="44872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 Statistics </a:t>
            </a:r>
            <a:endParaRPr lang="en-US" dirty="0"/>
          </a:p>
        </p:txBody>
      </p:sp>
      <p:sp>
        <p:nvSpPr>
          <p:cNvPr id="3" name="Content Placeholder 2"/>
          <p:cNvSpPr>
            <a:spLocks noGrp="1"/>
          </p:cNvSpPr>
          <p:nvPr>
            <p:ph idx="1"/>
          </p:nvPr>
        </p:nvSpPr>
        <p:spPr/>
        <p:txBody>
          <a:bodyPr/>
          <a:lstStyle/>
          <a:p>
            <a:r>
              <a:rPr lang="en-US" dirty="0" smtClean="0"/>
              <a:t>Six cases where a local government or local government official was a named party </a:t>
            </a:r>
          </a:p>
          <a:p>
            <a:r>
              <a:rPr lang="en-US" dirty="0" smtClean="0"/>
              <a:t>Two more cases involving local government were removed from the Court’s docket</a:t>
            </a:r>
          </a:p>
          <a:p>
            <a:r>
              <a:rPr lang="en-US" dirty="0" smtClean="0"/>
              <a:t>Eight cases raising First Amendment issues </a:t>
            </a:r>
          </a:p>
          <a:p>
            <a:r>
              <a:rPr lang="en-US" dirty="0" smtClean="0"/>
              <a:t>Lots of “bread and butter” cases (which will go mostly ignored)   </a:t>
            </a:r>
          </a:p>
          <a:p>
            <a:endParaRPr lang="en-US" dirty="0"/>
          </a:p>
        </p:txBody>
      </p:sp>
    </p:spTree>
    <p:extLst>
      <p:ext uri="{BB962C8B-B14F-4D97-AF65-F5344CB8AC3E}">
        <p14:creationId xmlns:p14="http://schemas.microsoft.com/office/powerpoint/2010/main" val="40132595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4577</TotalTime>
  <Words>5659</Words>
  <Application>Microsoft Office PowerPoint</Application>
  <PresentationFormat>Widescreen</PresentationFormat>
  <Paragraphs>465</Paragraphs>
  <Slides>88</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88</vt:i4>
      </vt:variant>
    </vt:vector>
  </HeadingPairs>
  <TitlesOfParts>
    <vt:vector size="92" baseType="lpstr">
      <vt:lpstr>Arial</vt:lpstr>
      <vt:lpstr>Garamond</vt:lpstr>
      <vt:lpstr>Organic</vt:lpstr>
      <vt:lpstr>1_Organic</vt:lpstr>
      <vt:lpstr>Supreme Court Update</vt:lpstr>
      <vt:lpstr>Overview of the Presentation</vt:lpstr>
      <vt:lpstr>Our Court through the end of July  </vt:lpstr>
      <vt:lpstr>Supreme Court Stats</vt:lpstr>
      <vt:lpstr>Supreme Court 2017-18 Term Takeaways</vt:lpstr>
      <vt:lpstr>Supreme Court Stats</vt:lpstr>
      <vt:lpstr>Superlatives</vt:lpstr>
      <vt:lpstr>Looking to the Future</vt:lpstr>
      <vt:lpstr>Local Government Statistics </vt:lpstr>
      <vt:lpstr>Local Government Bread and Butter Docket </vt:lpstr>
      <vt:lpstr>South Dakota v. Wayfair </vt:lpstr>
      <vt:lpstr>Precedent </vt:lpstr>
      <vt:lpstr>Hope</vt:lpstr>
      <vt:lpstr>States Respond</vt:lpstr>
      <vt:lpstr>Oral Argument</vt:lpstr>
      <vt:lpstr>Why Get Rid of Quill? </vt:lpstr>
      <vt:lpstr>Ignoring Stare Decisis is a big Deal </vt:lpstr>
      <vt:lpstr>Why Not Wait for Congress?</vt:lpstr>
      <vt:lpstr>Votes </vt:lpstr>
      <vt:lpstr>What Did the Court Say about South Dakota’s Law? </vt:lpstr>
      <vt:lpstr>What Did the Court Say about South Dakota’s Law? </vt:lpstr>
      <vt:lpstr>Dissent </vt:lpstr>
      <vt:lpstr>Annoyed About “Breezy” Majority Opinion</vt:lpstr>
      <vt:lpstr>How Much Money is Virginia Going to Get?</vt:lpstr>
      <vt:lpstr>State Sales Tax Collection After Wayfair</vt:lpstr>
      <vt:lpstr>Streamlined Sales and Use Tax Agreement (SST)</vt:lpstr>
      <vt:lpstr>Trump v. Hawaii </vt:lpstr>
      <vt:lpstr>Trump v. Hawaii </vt:lpstr>
      <vt:lpstr>Trump v. Hawaii </vt:lpstr>
      <vt:lpstr>Trump v. Hawaii </vt:lpstr>
      <vt:lpstr>Trump v. Hawaii </vt:lpstr>
      <vt:lpstr>Trump v. Hawaii </vt:lpstr>
      <vt:lpstr>Overall Observations </vt:lpstr>
      <vt:lpstr>Overlooked Issue of Lasting Impact</vt:lpstr>
      <vt:lpstr>Sanctuary Cities Nationwide Injunctions </vt:lpstr>
      <vt:lpstr>What Do These Five States Have in Common?</vt:lpstr>
      <vt:lpstr>Partisan Gerrymandering—A Brief History</vt:lpstr>
      <vt:lpstr>Partisan Gerrymandering </vt:lpstr>
      <vt:lpstr>Partisan Gerrymandering Cases Overview</vt:lpstr>
      <vt:lpstr>Gill v. Whitford </vt:lpstr>
      <vt:lpstr>Is Partisan Gerrymandering Dead? </vt:lpstr>
      <vt:lpstr>Lozman v. City of Riviera Beach, Florida</vt:lpstr>
      <vt:lpstr>Lozman v. City of Riviera Beach, Florida</vt:lpstr>
      <vt:lpstr>Plot Thickens </vt:lpstr>
      <vt:lpstr>Arrest </vt:lpstr>
      <vt:lpstr>Lawsuit </vt:lpstr>
      <vt:lpstr>Lozman Loses at Trial </vt:lpstr>
      <vt:lpstr>Supreme Court Holds</vt:lpstr>
      <vt:lpstr>Nieves v. Bartlett</vt:lpstr>
      <vt:lpstr>Cautionary Tale</vt:lpstr>
      <vt:lpstr>Lozman v. City of Riviera Beach, Florida</vt:lpstr>
      <vt:lpstr>Collins v. Virginia </vt:lpstr>
      <vt:lpstr>Collins v. Virginia </vt:lpstr>
      <vt:lpstr>Collins v. Virginia </vt:lpstr>
      <vt:lpstr>Collins v. Virginia </vt:lpstr>
      <vt:lpstr>Collins v. Virginia </vt:lpstr>
      <vt:lpstr>Collins v. Virginia</vt:lpstr>
      <vt:lpstr>Kennedy Focused Observations </vt:lpstr>
      <vt:lpstr>Kennedy Focused Observations </vt:lpstr>
      <vt:lpstr>Kennedy Focused Observations </vt:lpstr>
      <vt:lpstr>His Parting Words are to Elected Officials</vt:lpstr>
      <vt:lpstr>His Parting Words are to Elected Officials</vt:lpstr>
      <vt:lpstr>What Does This Term Say </vt:lpstr>
      <vt:lpstr>Supreme Court is Incredibly Powerful </vt:lpstr>
      <vt:lpstr>Should it Be? </vt:lpstr>
      <vt:lpstr>For Better or Worse</vt:lpstr>
      <vt:lpstr>If It is This Way…</vt:lpstr>
      <vt:lpstr>Where did He Provide the Critical 5th Vote? </vt:lpstr>
      <vt:lpstr>Where Was Justice Kennedy “Liberal”?</vt:lpstr>
      <vt:lpstr>Will Judge Kavanaugh Become Justice Kavanaugh? </vt:lpstr>
      <vt:lpstr>Who is Judge Kavanaugh? </vt:lpstr>
      <vt:lpstr>What We Have Seen So Far</vt:lpstr>
      <vt:lpstr>What We Can Guess</vt:lpstr>
      <vt:lpstr>What Was He “The One”?</vt:lpstr>
      <vt:lpstr>Not Just How He Votes</vt:lpstr>
      <vt:lpstr>Virginia Uranium v. Warren</vt:lpstr>
      <vt:lpstr>Virginia Uranium v. Warren</vt:lpstr>
      <vt:lpstr>Virginia Uranium v. Warren</vt:lpstr>
      <vt:lpstr>Virginia Uranium v. Warren</vt:lpstr>
      <vt:lpstr>Guido v. Mt. Lemmon Fire District </vt:lpstr>
      <vt:lpstr>Why Care about this Case?</vt:lpstr>
      <vt:lpstr>Guido v. Mt. Lemmon Fire District </vt:lpstr>
      <vt:lpstr>Guido v. Mt. Lemmon Fire District </vt:lpstr>
      <vt:lpstr>Knick v. Township of Scott </vt:lpstr>
      <vt:lpstr>Knick v. Township of Scott </vt:lpstr>
      <vt:lpstr>Knick v. Township of Scott </vt:lpstr>
      <vt:lpstr>Knick v. Township of Scott </vt:lpstr>
      <vt:lpstr>Knick v. Township of Scott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Soronen</dc:creator>
  <cp:lastModifiedBy>Lisa Soronen</cp:lastModifiedBy>
  <cp:revision>31</cp:revision>
  <dcterms:created xsi:type="dcterms:W3CDTF">2018-08-13T19:07:44Z</dcterms:created>
  <dcterms:modified xsi:type="dcterms:W3CDTF">2018-09-24T15:23:02Z</dcterms:modified>
</cp:coreProperties>
</file>