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97" r:id="rId2"/>
    <p:sldId id="396" r:id="rId3"/>
    <p:sldId id="404" r:id="rId4"/>
    <p:sldId id="415" r:id="rId5"/>
    <p:sldId id="395" r:id="rId6"/>
    <p:sldId id="376" r:id="rId7"/>
    <p:sldId id="412" r:id="rId8"/>
    <p:sldId id="409" r:id="rId9"/>
    <p:sldId id="401" r:id="rId10"/>
    <p:sldId id="416" r:id="rId11"/>
    <p:sldId id="402" r:id="rId12"/>
    <p:sldId id="403" r:id="rId13"/>
    <p:sldId id="418" r:id="rId14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  <p15:guide id="3" orient="horz" pos="2928">
          <p15:clr>
            <a:srgbClr val="A4A3A4"/>
          </p15:clr>
        </p15:guide>
        <p15:guide id="4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9A9A"/>
    <a:srgbClr val="0057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08" autoAdjust="0"/>
    <p:restoredTop sz="93073" autoAdjust="0"/>
  </p:normalViewPr>
  <p:slideViewPr>
    <p:cSldViewPr>
      <p:cViewPr varScale="1">
        <p:scale>
          <a:sx n="106" d="100"/>
          <a:sy n="106" d="100"/>
        </p:scale>
        <p:origin x="159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20" d="100"/>
          <a:sy n="120" d="100"/>
        </p:scale>
        <p:origin x="-552" y="3556"/>
      </p:cViewPr>
      <p:guideLst>
        <p:guide orient="horz" pos="2932"/>
        <p:guide pos="2212"/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5F2B7D-6D28-4351-A0BB-D92302E8A082}" type="doc">
      <dgm:prSet loTypeId="urn:microsoft.com/office/officeart/2005/8/layout/chevron2" loCatId="process" qsTypeId="urn:microsoft.com/office/officeart/2005/8/quickstyle/simple4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F88C9598-5991-4179-A339-107D872E1C36}">
      <dgm:prSet phldrT="[Text]"/>
      <dgm:spPr/>
      <dgm:t>
        <a:bodyPr/>
        <a:lstStyle/>
        <a:p>
          <a:r>
            <a:rPr lang="en-US" dirty="0"/>
            <a:t>Target Audience</a:t>
          </a:r>
        </a:p>
      </dgm:t>
    </dgm:pt>
    <dgm:pt modelId="{E47AEA34-73B8-43DB-A81C-AEFBA38FB1F7}" type="parTrans" cxnId="{D96B79D6-E5A5-4739-9B9A-A786C61F9D97}">
      <dgm:prSet/>
      <dgm:spPr/>
      <dgm:t>
        <a:bodyPr/>
        <a:lstStyle/>
        <a:p>
          <a:endParaRPr lang="en-US"/>
        </a:p>
      </dgm:t>
    </dgm:pt>
    <dgm:pt modelId="{908F6F24-3316-41B7-A068-29B6C517A64C}" type="sibTrans" cxnId="{D96B79D6-E5A5-4739-9B9A-A786C61F9D97}">
      <dgm:prSet/>
      <dgm:spPr/>
      <dgm:t>
        <a:bodyPr/>
        <a:lstStyle/>
        <a:p>
          <a:endParaRPr lang="en-US"/>
        </a:p>
      </dgm:t>
    </dgm:pt>
    <dgm:pt modelId="{03E36EB6-D415-4A25-A6E2-CC6129F37696}">
      <dgm:prSet phldrT="[Text]"/>
      <dgm:spPr/>
      <dgm:t>
        <a:bodyPr/>
        <a:lstStyle/>
        <a:p>
          <a:r>
            <a:rPr lang="en-US" dirty="0"/>
            <a:t>VDSS Medicaid Consultants and LDSS trainers</a:t>
          </a:r>
        </a:p>
      </dgm:t>
    </dgm:pt>
    <dgm:pt modelId="{3D965C21-D878-4A7C-9E7A-7AAE0B1F4144}" type="parTrans" cxnId="{FDB6434D-CE94-4BBE-8E4E-9FED2F0D3114}">
      <dgm:prSet/>
      <dgm:spPr/>
      <dgm:t>
        <a:bodyPr/>
        <a:lstStyle/>
        <a:p>
          <a:endParaRPr lang="en-US"/>
        </a:p>
      </dgm:t>
    </dgm:pt>
    <dgm:pt modelId="{3563B762-3679-4BA5-8AFB-4D01DF50B605}" type="sibTrans" cxnId="{FDB6434D-CE94-4BBE-8E4E-9FED2F0D3114}">
      <dgm:prSet/>
      <dgm:spPr/>
      <dgm:t>
        <a:bodyPr/>
        <a:lstStyle/>
        <a:p>
          <a:endParaRPr lang="en-US"/>
        </a:p>
      </dgm:t>
    </dgm:pt>
    <dgm:pt modelId="{1A661953-53E7-426B-A3B8-298DA35FF502}">
      <dgm:prSet phldrT="[Text]"/>
      <dgm:spPr/>
      <dgm:t>
        <a:bodyPr/>
        <a:lstStyle/>
        <a:p>
          <a:r>
            <a:rPr lang="en-US" dirty="0"/>
            <a:t>Marketing</a:t>
          </a:r>
        </a:p>
      </dgm:t>
    </dgm:pt>
    <dgm:pt modelId="{338AB046-C8AF-481C-9EE6-34E942ED8B4F}" type="parTrans" cxnId="{0067E802-BA93-449A-B911-0333346AA489}">
      <dgm:prSet/>
      <dgm:spPr/>
      <dgm:t>
        <a:bodyPr/>
        <a:lstStyle/>
        <a:p>
          <a:endParaRPr lang="en-US"/>
        </a:p>
      </dgm:t>
    </dgm:pt>
    <dgm:pt modelId="{3709F1B2-23F7-4C53-BA72-D2CA47C62FFF}" type="sibTrans" cxnId="{0067E802-BA93-449A-B911-0333346AA489}">
      <dgm:prSet/>
      <dgm:spPr/>
      <dgm:t>
        <a:bodyPr/>
        <a:lstStyle/>
        <a:p>
          <a:endParaRPr lang="en-US"/>
        </a:p>
      </dgm:t>
    </dgm:pt>
    <dgm:pt modelId="{783D873B-408E-48CF-8413-C64C8B634A8C}">
      <dgm:prSet phldrT="[Text]"/>
      <dgm:spPr/>
      <dgm:t>
        <a:bodyPr/>
        <a:lstStyle/>
        <a:p>
          <a:r>
            <a:rPr lang="en-US" dirty="0"/>
            <a:t>Survey to determine number of workers and in-house trainers from each agency will require training. </a:t>
          </a:r>
        </a:p>
      </dgm:t>
    </dgm:pt>
    <dgm:pt modelId="{8D80A578-2CDA-4593-97EF-8D81F8DF0E7C}" type="parTrans" cxnId="{6D95AE97-688E-49DB-BC27-E4EC26B4B487}">
      <dgm:prSet/>
      <dgm:spPr/>
      <dgm:t>
        <a:bodyPr/>
        <a:lstStyle/>
        <a:p>
          <a:endParaRPr lang="en-US"/>
        </a:p>
      </dgm:t>
    </dgm:pt>
    <dgm:pt modelId="{46E242D3-E371-46AC-8824-B6BA5474C7EF}" type="sibTrans" cxnId="{6D95AE97-688E-49DB-BC27-E4EC26B4B487}">
      <dgm:prSet/>
      <dgm:spPr/>
      <dgm:t>
        <a:bodyPr/>
        <a:lstStyle/>
        <a:p>
          <a:endParaRPr lang="en-US"/>
        </a:p>
      </dgm:t>
    </dgm:pt>
    <dgm:pt modelId="{994DF61A-7D2E-4657-B1D8-D4AAEE751179}">
      <dgm:prSet phldrT="[Text]"/>
      <dgm:spPr/>
      <dgm:t>
        <a:bodyPr/>
        <a:lstStyle/>
        <a:p>
          <a:r>
            <a:rPr lang="en-US" dirty="0"/>
            <a:t>Announced via numerous communication channels and tracked through Virginia Learning Center.</a:t>
          </a:r>
        </a:p>
      </dgm:t>
    </dgm:pt>
    <dgm:pt modelId="{AF91C48A-97CA-46B1-8A73-2ABE806743B2}" type="parTrans" cxnId="{A2D484C8-6F95-4EEA-901B-B4BE904A63F7}">
      <dgm:prSet/>
      <dgm:spPr/>
      <dgm:t>
        <a:bodyPr/>
        <a:lstStyle/>
        <a:p>
          <a:endParaRPr lang="en-US"/>
        </a:p>
      </dgm:t>
    </dgm:pt>
    <dgm:pt modelId="{EFB4F04A-F828-4192-AF84-5625F0389422}" type="sibTrans" cxnId="{A2D484C8-6F95-4EEA-901B-B4BE904A63F7}">
      <dgm:prSet/>
      <dgm:spPr/>
      <dgm:t>
        <a:bodyPr/>
        <a:lstStyle/>
        <a:p>
          <a:endParaRPr lang="en-US"/>
        </a:p>
      </dgm:t>
    </dgm:pt>
    <dgm:pt modelId="{C4D2D3B2-C271-41E9-AF40-A540E0E3CA39}">
      <dgm:prSet phldrT="[Text]"/>
      <dgm:spPr/>
      <dgm:t>
        <a:bodyPr/>
        <a:lstStyle/>
        <a:p>
          <a:r>
            <a:rPr lang="en-US" dirty="0"/>
            <a:t>Training Paths</a:t>
          </a:r>
        </a:p>
      </dgm:t>
    </dgm:pt>
    <dgm:pt modelId="{C852F712-F8EA-42F4-9F77-94DB905F0BF2}" type="parTrans" cxnId="{083A222D-D0B8-45DB-BF03-6FFE14566C9C}">
      <dgm:prSet/>
      <dgm:spPr/>
      <dgm:t>
        <a:bodyPr/>
        <a:lstStyle/>
        <a:p>
          <a:endParaRPr lang="en-US"/>
        </a:p>
      </dgm:t>
    </dgm:pt>
    <dgm:pt modelId="{D1FE30A1-723E-4074-B61E-DE7E755348A9}" type="sibTrans" cxnId="{083A222D-D0B8-45DB-BF03-6FFE14566C9C}">
      <dgm:prSet/>
      <dgm:spPr/>
      <dgm:t>
        <a:bodyPr/>
        <a:lstStyle/>
        <a:p>
          <a:endParaRPr lang="en-US"/>
        </a:p>
      </dgm:t>
    </dgm:pt>
    <dgm:pt modelId="{8CE055E4-DEC5-4603-9EF4-3AFC3433EC15}">
      <dgm:prSet phldrT="[Text]"/>
      <dgm:spPr/>
      <dgm:t>
        <a:bodyPr/>
        <a:lstStyle/>
        <a:p>
          <a:r>
            <a:rPr lang="en-US" dirty="0"/>
            <a:t>Multiple training paths are planned to include eLearning, webinars, User Group forums, face to face classroom opportunities across each region.</a:t>
          </a:r>
        </a:p>
      </dgm:t>
    </dgm:pt>
    <dgm:pt modelId="{D9C37BB3-203F-4B66-BB25-50DB289EAEC6}" type="parTrans" cxnId="{813A3444-36F9-459B-84A3-9E197B8023C7}">
      <dgm:prSet/>
      <dgm:spPr/>
      <dgm:t>
        <a:bodyPr/>
        <a:lstStyle/>
        <a:p>
          <a:endParaRPr lang="en-US"/>
        </a:p>
      </dgm:t>
    </dgm:pt>
    <dgm:pt modelId="{B195D043-36CB-4EE8-91FD-CA7F16B86B9F}" type="sibTrans" cxnId="{813A3444-36F9-459B-84A3-9E197B8023C7}">
      <dgm:prSet/>
      <dgm:spPr/>
      <dgm:t>
        <a:bodyPr/>
        <a:lstStyle/>
        <a:p>
          <a:endParaRPr lang="en-US"/>
        </a:p>
      </dgm:t>
    </dgm:pt>
    <dgm:pt modelId="{83E9848B-FCC0-4831-A48C-E3F14A6852FB}">
      <dgm:prSet phldrT="[Text]"/>
      <dgm:spPr/>
      <dgm:t>
        <a:bodyPr/>
        <a:lstStyle/>
        <a:p>
          <a:r>
            <a:rPr lang="en-US" dirty="0"/>
            <a:t>BP Specialists (those that are currently processing Medicaid applications and renewals)</a:t>
          </a:r>
        </a:p>
      </dgm:t>
    </dgm:pt>
    <dgm:pt modelId="{60D5F918-C43C-4904-8DEE-AA0346D83A7A}" type="parTrans" cxnId="{D5B0DC81-4135-413A-8724-4BE55B5ECE2C}">
      <dgm:prSet/>
      <dgm:spPr/>
    </dgm:pt>
    <dgm:pt modelId="{A3454C75-4CE1-4487-8F69-9A390314113A}" type="sibTrans" cxnId="{D5B0DC81-4135-413A-8724-4BE55B5ECE2C}">
      <dgm:prSet/>
      <dgm:spPr/>
    </dgm:pt>
    <dgm:pt modelId="{675CB9BF-16D0-43C3-8748-74BC63512C7E}">
      <dgm:prSet phldrT="[Text]"/>
      <dgm:spPr/>
      <dgm:t>
        <a:bodyPr/>
        <a:lstStyle/>
        <a:p>
          <a:r>
            <a:rPr lang="en-US" dirty="0"/>
            <a:t>CoverVA &amp; VDSS Enterprise Call Center staff</a:t>
          </a:r>
        </a:p>
      </dgm:t>
    </dgm:pt>
    <dgm:pt modelId="{8E23A6F8-5047-4721-978C-E1CA601D6C82}" type="parTrans" cxnId="{BB287F5B-7AD9-4217-8A10-31774A43F314}">
      <dgm:prSet/>
      <dgm:spPr/>
    </dgm:pt>
    <dgm:pt modelId="{F8C77DB7-5BFC-4D9B-821E-843B08E9ABF2}" type="sibTrans" cxnId="{BB287F5B-7AD9-4217-8A10-31774A43F314}">
      <dgm:prSet/>
      <dgm:spPr/>
    </dgm:pt>
    <dgm:pt modelId="{46186380-A315-4F72-8527-8FD7E1954BE8}" type="pres">
      <dgm:prSet presAssocID="{075F2B7D-6D28-4351-A0BB-D92302E8A082}" presName="linearFlow" presStyleCnt="0">
        <dgm:presLayoutVars>
          <dgm:dir/>
          <dgm:animLvl val="lvl"/>
          <dgm:resizeHandles val="exact"/>
        </dgm:presLayoutVars>
      </dgm:prSet>
      <dgm:spPr/>
    </dgm:pt>
    <dgm:pt modelId="{19C3EA5B-5ACE-4375-A120-4CC481BA8F1E}" type="pres">
      <dgm:prSet presAssocID="{F88C9598-5991-4179-A339-107D872E1C36}" presName="composite" presStyleCnt="0"/>
      <dgm:spPr/>
    </dgm:pt>
    <dgm:pt modelId="{495ABADB-3878-49AF-B737-478CA0FB6B47}" type="pres">
      <dgm:prSet presAssocID="{F88C9598-5991-4179-A339-107D872E1C36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0EAA1F3C-E9A7-40C4-B5E9-30D12838FDF3}" type="pres">
      <dgm:prSet presAssocID="{F88C9598-5991-4179-A339-107D872E1C36}" presName="descendantText" presStyleLbl="alignAcc1" presStyleIdx="0" presStyleCnt="3">
        <dgm:presLayoutVars>
          <dgm:bulletEnabled val="1"/>
        </dgm:presLayoutVars>
      </dgm:prSet>
      <dgm:spPr/>
    </dgm:pt>
    <dgm:pt modelId="{E1C91E0B-1298-4340-A318-D1F6145F2A84}" type="pres">
      <dgm:prSet presAssocID="{908F6F24-3316-41B7-A068-29B6C517A64C}" presName="sp" presStyleCnt="0"/>
      <dgm:spPr/>
    </dgm:pt>
    <dgm:pt modelId="{859D5F88-A460-43C0-BE63-C87F86EDC0D0}" type="pres">
      <dgm:prSet presAssocID="{1A661953-53E7-426B-A3B8-298DA35FF502}" presName="composite" presStyleCnt="0"/>
      <dgm:spPr/>
    </dgm:pt>
    <dgm:pt modelId="{90C09520-5653-4C14-87AD-37BC98058671}" type="pres">
      <dgm:prSet presAssocID="{1A661953-53E7-426B-A3B8-298DA35FF502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5372E853-2D4A-4AC7-B5B0-BFF9A353367B}" type="pres">
      <dgm:prSet presAssocID="{1A661953-53E7-426B-A3B8-298DA35FF502}" presName="descendantText" presStyleLbl="alignAcc1" presStyleIdx="1" presStyleCnt="3">
        <dgm:presLayoutVars>
          <dgm:bulletEnabled val="1"/>
        </dgm:presLayoutVars>
      </dgm:prSet>
      <dgm:spPr/>
    </dgm:pt>
    <dgm:pt modelId="{CF533BE3-40BF-48FE-9554-B5CF2506D028}" type="pres">
      <dgm:prSet presAssocID="{3709F1B2-23F7-4C53-BA72-D2CA47C62FFF}" presName="sp" presStyleCnt="0"/>
      <dgm:spPr/>
    </dgm:pt>
    <dgm:pt modelId="{662B5816-03B6-4298-BEB0-8B4356A705B9}" type="pres">
      <dgm:prSet presAssocID="{C4D2D3B2-C271-41E9-AF40-A540E0E3CA39}" presName="composite" presStyleCnt="0"/>
      <dgm:spPr/>
    </dgm:pt>
    <dgm:pt modelId="{49DFD683-AB02-490A-BE8A-9747E7C2B426}" type="pres">
      <dgm:prSet presAssocID="{C4D2D3B2-C271-41E9-AF40-A540E0E3CA39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B32AD641-4E19-41DE-91EA-053AEBCF38B6}" type="pres">
      <dgm:prSet presAssocID="{C4D2D3B2-C271-41E9-AF40-A540E0E3CA39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0067E802-BA93-449A-B911-0333346AA489}" srcId="{075F2B7D-6D28-4351-A0BB-D92302E8A082}" destId="{1A661953-53E7-426B-A3B8-298DA35FF502}" srcOrd="1" destOrd="0" parTransId="{338AB046-C8AF-481C-9EE6-34E942ED8B4F}" sibTransId="{3709F1B2-23F7-4C53-BA72-D2CA47C62FFF}"/>
    <dgm:cxn modelId="{F0862D16-A348-4CE0-A7FC-29D6EC93540D}" type="presOf" srcId="{83E9848B-FCC0-4831-A48C-E3F14A6852FB}" destId="{0EAA1F3C-E9A7-40C4-B5E9-30D12838FDF3}" srcOrd="0" destOrd="1" presId="urn:microsoft.com/office/officeart/2005/8/layout/chevron2"/>
    <dgm:cxn modelId="{9190A71B-F8CB-4160-BC05-A4F100604199}" type="presOf" srcId="{783D873B-408E-48CF-8413-C64C8B634A8C}" destId="{5372E853-2D4A-4AC7-B5B0-BFF9A353367B}" srcOrd="0" destOrd="0" presId="urn:microsoft.com/office/officeart/2005/8/layout/chevron2"/>
    <dgm:cxn modelId="{083A222D-D0B8-45DB-BF03-6FFE14566C9C}" srcId="{075F2B7D-6D28-4351-A0BB-D92302E8A082}" destId="{C4D2D3B2-C271-41E9-AF40-A540E0E3CA39}" srcOrd="2" destOrd="0" parTransId="{C852F712-F8EA-42F4-9F77-94DB905F0BF2}" sibTransId="{D1FE30A1-723E-4074-B61E-DE7E755348A9}"/>
    <dgm:cxn modelId="{5D8A9034-A019-487E-8E3C-7F7C21344397}" type="presOf" srcId="{1A661953-53E7-426B-A3B8-298DA35FF502}" destId="{90C09520-5653-4C14-87AD-37BC98058671}" srcOrd="0" destOrd="0" presId="urn:microsoft.com/office/officeart/2005/8/layout/chevron2"/>
    <dgm:cxn modelId="{BB287F5B-7AD9-4217-8A10-31774A43F314}" srcId="{F88C9598-5991-4179-A339-107D872E1C36}" destId="{675CB9BF-16D0-43C3-8748-74BC63512C7E}" srcOrd="2" destOrd="0" parTransId="{8E23A6F8-5047-4721-978C-E1CA601D6C82}" sibTransId="{F8C77DB7-5BFC-4D9B-821E-843B08E9ABF2}"/>
    <dgm:cxn modelId="{813A3444-36F9-459B-84A3-9E197B8023C7}" srcId="{C4D2D3B2-C271-41E9-AF40-A540E0E3CA39}" destId="{8CE055E4-DEC5-4603-9EF4-3AFC3433EC15}" srcOrd="0" destOrd="0" parTransId="{D9C37BB3-203F-4B66-BB25-50DB289EAEC6}" sibTransId="{B195D043-36CB-4EE8-91FD-CA7F16B86B9F}"/>
    <dgm:cxn modelId="{DAD2F86A-ABB2-45FA-B2D5-9759EE717D53}" type="presOf" srcId="{075F2B7D-6D28-4351-A0BB-D92302E8A082}" destId="{46186380-A315-4F72-8527-8FD7E1954BE8}" srcOrd="0" destOrd="0" presId="urn:microsoft.com/office/officeart/2005/8/layout/chevron2"/>
    <dgm:cxn modelId="{04D3426C-8082-412B-A503-87B6234DF247}" type="presOf" srcId="{F88C9598-5991-4179-A339-107D872E1C36}" destId="{495ABADB-3878-49AF-B737-478CA0FB6B47}" srcOrd="0" destOrd="0" presId="urn:microsoft.com/office/officeart/2005/8/layout/chevron2"/>
    <dgm:cxn modelId="{FDB6434D-CE94-4BBE-8E4E-9FED2F0D3114}" srcId="{F88C9598-5991-4179-A339-107D872E1C36}" destId="{03E36EB6-D415-4A25-A6E2-CC6129F37696}" srcOrd="0" destOrd="0" parTransId="{3D965C21-D878-4A7C-9E7A-7AAE0B1F4144}" sibTransId="{3563B762-3679-4BA5-8AFB-4D01DF50B605}"/>
    <dgm:cxn modelId="{0425D075-9ED2-4131-8D18-70E719A6993C}" type="presOf" srcId="{C4D2D3B2-C271-41E9-AF40-A540E0E3CA39}" destId="{49DFD683-AB02-490A-BE8A-9747E7C2B426}" srcOrd="0" destOrd="0" presId="urn:microsoft.com/office/officeart/2005/8/layout/chevron2"/>
    <dgm:cxn modelId="{D5B0DC81-4135-413A-8724-4BE55B5ECE2C}" srcId="{F88C9598-5991-4179-A339-107D872E1C36}" destId="{83E9848B-FCC0-4831-A48C-E3F14A6852FB}" srcOrd="1" destOrd="0" parTransId="{60D5F918-C43C-4904-8DEE-AA0346D83A7A}" sibTransId="{A3454C75-4CE1-4487-8F69-9A390314113A}"/>
    <dgm:cxn modelId="{6D95AE97-688E-49DB-BC27-E4EC26B4B487}" srcId="{1A661953-53E7-426B-A3B8-298DA35FF502}" destId="{783D873B-408E-48CF-8413-C64C8B634A8C}" srcOrd="0" destOrd="0" parTransId="{8D80A578-2CDA-4593-97EF-8D81F8DF0E7C}" sibTransId="{46E242D3-E371-46AC-8824-B6BA5474C7EF}"/>
    <dgm:cxn modelId="{738FAAAD-F2C6-4897-8D6F-A6DE881E640F}" type="presOf" srcId="{8CE055E4-DEC5-4603-9EF4-3AFC3433EC15}" destId="{B32AD641-4E19-41DE-91EA-053AEBCF38B6}" srcOrd="0" destOrd="0" presId="urn:microsoft.com/office/officeart/2005/8/layout/chevron2"/>
    <dgm:cxn modelId="{FBEF7DBA-6A77-4BB7-A8AF-0D3AB9FE2B3F}" type="presOf" srcId="{994DF61A-7D2E-4657-B1D8-D4AAEE751179}" destId="{5372E853-2D4A-4AC7-B5B0-BFF9A353367B}" srcOrd="0" destOrd="1" presId="urn:microsoft.com/office/officeart/2005/8/layout/chevron2"/>
    <dgm:cxn modelId="{A2D484C8-6F95-4EEA-901B-B4BE904A63F7}" srcId="{1A661953-53E7-426B-A3B8-298DA35FF502}" destId="{994DF61A-7D2E-4657-B1D8-D4AAEE751179}" srcOrd="1" destOrd="0" parTransId="{AF91C48A-97CA-46B1-8A73-2ABE806743B2}" sibTransId="{EFB4F04A-F828-4192-AF84-5625F0389422}"/>
    <dgm:cxn modelId="{D96B79D6-E5A5-4739-9B9A-A786C61F9D97}" srcId="{075F2B7D-6D28-4351-A0BB-D92302E8A082}" destId="{F88C9598-5991-4179-A339-107D872E1C36}" srcOrd="0" destOrd="0" parTransId="{E47AEA34-73B8-43DB-A81C-AEFBA38FB1F7}" sibTransId="{908F6F24-3316-41B7-A068-29B6C517A64C}"/>
    <dgm:cxn modelId="{99E59EDD-8806-49EF-8598-91678CC2AD24}" type="presOf" srcId="{675CB9BF-16D0-43C3-8748-74BC63512C7E}" destId="{0EAA1F3C-E9A7-40C4-B5E9-30D12838FDF3}" srcOrd="0" destOrd="2" presId="urn:microsoft.com/office/officeart/2005/8/layout/chevron2"/>
    <dgm:cxn modelId="{F20BCFE1-0F26-4309-813A-A4C0246AAA77}" type="presOf" srcId="{03E36EB6-D415-4A25-A6E2-CC6129F37696}" destId="{0EAA1F3C-E9A7-40C4-B5E9-30D12838FDF3}" srcOrd="0" destOrd="0" presId="urn:microsoft.com/office/officeart/2005/8/layout/chevron2"/>
    <dgm:cxn modelId="{D373110B-39A0-4EDC-AF9C-DC6A99D2677D}" type="presParOf" srcId="{46186380-A315-4F72-8527-8FD7E1954BE8}" destId="{19C3EA5B-5ACE-4375-A120-4CC481BA8F1E}" srcOrd="0" destOrd="0" presId="urn:microsoft.com/office/officeart/2005/8/layout/chevron2"/>
    <dgm:cxn modelId="{EE67E464-67CB-4C2C-8E75-810C5D0BACA8}" type="presParOf" srcId="{19C3EA5B-5ACE-4375-A120-4CC481BA8F1E}" destId="{495ABADB-3878-49AF-B737-478CA0FB6B47}" srcOrd="0" destOrd="0" presId="urn:microsoft.com/office/officeart/2005/8/layout/chevron2"/>
    <dgm:cxn modelId="{A0D90D8B-54D5-4995-9517-3A012FD81932}" type="presParOf" srcId="{19C3EA5B-5ACE-4375-A120-4CC481BA8F1E}" destId="{0EAA1F3C-E9A7-40C4-B5E9-30D12838FDF3}" srcOrd="1" destOrd="0" presId="urn:microsoft.com/office/officeart/2005/8/layout/chevron2"/>
    <dgm:cxn modelId="{599A4D39-30DF-4778-9F87-B8C65AF6E909}" type="presParOf" srcId="{46186380-A315-4F72-8527-8FD7E1954BE8}" destId="{E1C91E0B-1298-4340-A318-D1F6145F2A84}" srcOrd="1" destOrd="0" presId="urn:microsoft.com/office/officeart/2005/8/layout/chevron2"/>
    <dgm:cxn modelId="{15A2A281-35C3-4A9E-B982-D287A567E22D}" type="presParOf" srcId="{46186380-A315-4F72-8527-8FD7E1954BE8}" destId="{859D5F88-A460-43C0-BE63-C87F86EDC0D0}" srcOrd="2" destOrd="0" presId="urn:microsoft.com/office/officeart/2005/8/layout/chevron2"/>
    <dgm:cxn modelId="{DB93F1A8-1174-49D4-9DA9-8B2FE0263A8B}" type="presParOf" srcId="{859D5F88-A460-43C0-BE63-C87F86EDC0D0}" destId="{90C09520-5653-4C14-87AD-37BC98058671}" srcOrd="0" destOrd="0" presId="urn:microsoft.com/office/officeart/2005/8/layout/chevron2"/>
    <dgm:cxn modelId="{084D0755-A57B-411A-BE2C-004C0ADE7049}" type="presParOf" srcId="{859D5F88-A460-43C0-BE63-C87F86EDC0D0}" destId="{5372E853-2D4A-4AC7-B5B0-BFF9A353367B}" srcOrd="1" destOrd="0" presId="urn:microsoft.com/office/officeart/2005/8/layout/chevron2"/>
    <dgm:cxn modelId="{34619D0D-E9F0-42F4-810F-38DB4626956A}" type="presParOf" srcId="{46186380-A315-4F72-8527-8FD7E1954BE8}" destId="{CF533BE3-40BF-48FE-9554-B5CF2506D028}" srcOrd="3" destOrd="0" presId="urn:microsoft.com/office/officeart/2005/8/layout/chevron2"/>
    <dgm:cxn modelId="{6672F5A2-C26B-4D2B-8662-36ADE1F733AE}" type="presParOf" srcId="{46186380-A315-4F72-8527-8FD7E1954BE8}" destId="{662B5816-03B6-4298-BEB0-8B4356A705B9}" srcOrd="4" destOrd="0" presId="urn:microsoft.com/office/officeart/2005/8/layout/chevron2"/>
    <dgm:cxn modelId="{3A38D5FC-B56E-4EEE-B4DF-A9D95E89357B}" type="presParOf" srcId="{662B5816-03B6-4298-BEB0-8B4356A705B9}" destId="{49DFD683-AB02-490A-BE8A-9747E7C2B426}" srcOrd="0" destOrd="0" presId="urn:microsoft.com/office/officeart/2005/8/layout/chevron2"/>
    <dgm:cxn modelId="{89648B0F-8A6A-4B82-95F8-3F4317B83EE7}" type="presParOf" srcId="{662B5816-03B6-4298-BEB0-8B4356A705B9}" destId="{B32AD641-4E19-41DE-91EA-053AEBCF38B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5ABADB-3878-49AF-B737-478CA0FB6B47}">
      <dsp:nvSpPr>
        <dsp:cNvPr id="0" name=""/>
        <dsp:cNvSpPr/>
      </dsp:nvSpPr>
      <dsp:spPr>
        <a:xfrm rot="5400000">
          <a:off x="-255366" y="256932"/>
          <a:ext cx="1702444" cy="1191711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Target Audience</a:t>
          </a:r>
        </a:p>
      </dsp:txBody>
      <dsp:txXfrm rot="-5400000">
        <a:off x="1" y="597422"/>
        <a:ext cx="1191711" cy="510733"/>
      </dsp:txXfrm>
    </dsp:sp>
    <dsp:sp modelId="{0EAA1F3C-E9A7-40C4-B5E9-30D12838FDF3}">
      <dsp:nvSpPr>
        <dsp:cNvPr id="0" name=""/>
        <dsp:cNvSpPr/>
      </dsp:nvSpPr>
      <dsp:spPr>
        <a:xfrm rot="5400000">
          <a:off x="3852561" y="-2659283"/>
          <a:ext cx="1106589" cy="64282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VDSS Medicaid Consultants and LDSS trainers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BP Specialists (those that are currently processing Medicaid applications and renewals)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CoverVA &amp; VDSS Enterprise Call Center staff</a:t>
          </a:r>
        </a:p>
      </dsp:txBody>
      <dsp:txXfrm rot="-5400000">
        <a:off x="1191712" y="55585"/>
        <a:ext cx="6374269" cy="998551"/>
      </dsp:txXfrm>
    </dsp:sp>
    <dsp:sp modelId="{90C09520-5653-4C14-87AD-37BC98058671}">
      <dsp:nvSpPr>
        <dsp:cNvPr id="0" name=""/>
        <dsp:cNvSpPr/>
      </dsp:nvSpPr>
      <dsp:spPr>
        <a:xfrm rot="5400000">
          <a:off x="-255366" y="1766344"/>
          <a:ext cx="1702444" cy="1191711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153123"/>
                <a:satOff val="-2196"/>
                <a:lumOff val="12807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153123"/>
                <a:satOff val="-2196"/>
                <a:lumOff val="12807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153123"/>
                <a:satOff val="-2196"/>
                <a:lumOff val="12807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80000"/>
              <a:hueOff val="153123"/>
              <a:satOff val="-2196"/>
              <a:lumOff val="1280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Marketing</a:t>
          </a:r>
        </a:p>
      </dsp:txBody>
      <dsp:txXfrm rot="-5400000">
        <a:off x="1" y="2106834"/>
        <a:ext cx="1191711" cy="510733"/>
      </dsp:txXfrm>
    </dsp:sp>
    <dsp:sp modelId="{5372E853-2D4A-4AC7-B5B0-BFF9A353367B}">
      <dsp:nvSpPr>
        <dsp:cNvPr id="0" name=""/>
        <dsp:cNvSpPr/>
      </dsp:nvSpPr>
      <dsp:spPr>
        <a:xfrm rot="5400000">
          <a:off x="3852561" y="-1149872"/>
          <a:ext cx="1106589" cy="64282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153123"/>
              <a:satOff val="-2196"/>
              <a:lumOff val="1280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Survey to determine number of workers and in-house trainers from each agency will require training.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Announced via numerous communication channels and tracked through Virginia Learning Center.</a:t>
          </a:r>
        </a:p>
      </dsp:txBody>
      <dsp:txXfrm rot="-5400000">
        <a:off x="1191712" y="1564996"/>
        <a:ext cx="6374269" cy="998551"/>
      </dsp:txXfrm>
    </dsp:sp>
    <dsp:sp modelId="{49DFD683-AB02-490A-BE8A-9747E7C2B426}">
      <dsp:nvSpPr>
        <dsp:cNvPr id="0" name=""/>
        <dsp:cNvSpPr/>
      </dsp:nvSpPr>
      <dsp:spPr>
        <a:xfrm rot="5400000">
          <a:off x="-255366" y="3275756"/>
          <a:ext cx="1702444" cy="1191711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306246"/>
                <a:satOff val="-4392"/>
                <a:lumOff val="25615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306246"/>
                <a:satOff val="-4392"/>
                <a:lumOff val="25615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306246"/>
                <a:satOff val="-4392"/>
                <a:lumOff val="2561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80000"/>
              <a:hueOff val="306246"/>
              <a:satOff val="-4392"/>
              <a:lumOff val="2561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Training Paths</a:t>
          </a:r>
        </a:p>
      </dsp:txBody>
      <dsp:txXfrm rot="-5400000">
        <a:off x="1" y="3616246"/>
        <a:ext cx="1191711" cy="510733"/>
      </dsp:txXfrm>
    </dsp:sp>
    <dsp:sp modelId="{B32AD641-4E19-41DE-91EA-053AEBCF38B6}">
      <dsp:nvSpPr>
        <dsp:cNvPr id="0" name=""/>
        <dsp:cNvSpPr/>
      </dsp:nvSpPr>
      <dsp:spPr>
        <a:xfrm rot="5400000">
          <a:off x="3852561" y="359539"/>
          <a:ext cx="1106589" cy="64282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306246"/>
              <a:satOff val="-4392"/>
              <a:lumOff val="2561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Multiple training paths are planned to include eLearning, webinars, User Group forums, face to face classroom opportunities across each region.</a:t>
          </a:r>
        </a:p>
      </dsp:txBody>
      <dsp:txXfrm rot="-5400000">
        <a:off x="1191712" y="3074408"/>
        <a:ext cx="6374269" cy="9985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3703" tIns="46851" rIns="93703" bIns="4685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64820"/>
          </a:xfrm>
          <a:prstGeom prst="rect">
            <a:avLst/>
          </a:prstGeom>
        </p:spPr>
        <p:txBody>
          <a:bodyPr vert="horz" lIns="93703" tIns="46851" rIns="93703" bIns="46851" rtlCol="0"/>
          <a:lstStyle>
            <a:lvl1pPr algn="r">
              <a:defRPr sz="1200"/>
            </a:lvl1pPr>
          </a:lstStyle>
          <a:p>
            <a:fld id="{02A5BB13-F411-4FA7-8637-77ACE08B7981}" type="datetimeFigureOut">
              <a:rPr lang="en-US" smtClean="0"/>
              <a:t>7/18/2018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3703" tIns="46851" rIns="93703" bIns="4685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4" y="8829967"/>
            <a:ext cx="2971800" cy="464820"/>
          </a:xfrm>
          <a:prstGeom prst="rect">
            <a:avLst/>
          </a:prstGeom>
        </p:spPr>
        <p:txBody>
          <a:bodyPr vert="horz" lIns="93703" tIns="46851" rIns="93703" bIns="46851" rtlCol="0" anchor="b"/>
          <a:lstStyle>
            <a:lvl1pPr algn="r">
              <a:defRPr sz="1200"/>
            </a:lvl1pPr>
          </a:lstStyle>
          <a:p>
            <a:fld id="{31F3CAD8-8F77-4821-943B-330094616D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0460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2972421" cy="465137"/>
          </a:xfrm>
          <a:prstGeom prst="rect">
            <a:avLst/>
          </a:prstGeom>
        </p:spPr>
        <p:txBody>
          <a:bodyPr vert="horz" lIns="91956" tIns="45978" rIns="91956" bIns="4597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030" y="2"/>
            <a:ext cx="2972421" cy="465137"/>
          </a:xfrm>
          <a:prstGeom prst="rect">
            <a:avLst/>
          </a:prstGeom>
        </p:spPr>
        <p:txBody>
          <a:bodyPr vert="horz" lIns="91956" tIns="45978" rIns="91956" bIns="45978" rtlCol="0"/>
          <a:lstStyle>
            <a:lvl1pPr algn="r">
              <a:defRPr sz="1200"/>
            </a:lvl1pPr>
          </a:lstStyle>
          <a:p>
            <a:fld id="{378FBC70-FEF3-41FC-9123-8FDEA999722D}" type="datetimeFigureOut">
              <a:rPr lang="en-US" smtClean="0"/>
              <a:t>7/18/2018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56" tIns="45978" rIns="91956" bIns="4597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421" y="4416427"/>
            <a:ext cx="5485158" cy="4183063"/>
          </a:xfrm>
          <a:prstGeom prst="rect">
            <a:avLst/>
          </a:prstGeom>
        </p:spPr>
        <p:txBody>
          <a:bodyPr vert="horz" lIns="91956" tIns="45978" rIns="91956" bIns="4597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829677"/>
            <a:ext cx="2972421" cy="465137"/>
          </a:xfrm>
          <a:prstGeom prst="rect">
            <a:avLst/>
          </a:prstGeom>
        </p:spPr>
        <p:txBody>
          <a:bodyPr vert="horz" lIns="91956" tIns="45978" rIns="91956" bIns="4597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030" y="8829677"/>
            <a:ext cx="2972421" cy="465137"/>
          </a:xfrm>
          <a:prstGeom prst="rect">
            <a:avLst/>
          </a:prstGeom>
        </p:spPr>
        <p:txBody>
          <a:bodyPr vert="horz" lIns="91956" tIns="45978" rIns="91956" bIns="45978" rtlCol="0" anchor="b"/>
          <a:lstStyle>
            <a:lvl1pPr algn="r">
              <a:defRPr sz="1200"/>
            </a:lvl1pPr>
          </a:lstStyle>
          <a:p>
            <a:fld id="{7992D1B7-6ADF-4A8F-9974-ED9C7DDBF5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475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F656A-55E2-4654-856D-37168F5BF8D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604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F656A-55E2-4654-856D-37168F5BF8D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038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F656A-55E2-4654-856D-37168F5BF8D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038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HUB has list of tools and resources to assist local agencies in learning about the changes and eligibility requirements for Medicaid Expansion scheduled to become effective January 1, 2019.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2D1B7-6ADF-4A8F-9974-ED9C7DDBF5E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396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" y="0"/>
            <a:ext cx="9142858" cy="6857143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142" y="3124200"/>
            <a:ext cx="9142858" cy="533400"/>
          </a:xfrm>
        </p:spPr>
        <p:txBody>
          <a:bodyPr/>
          <a:lstStyle>
            <a:lvl1pPr marL="0" indent="0" algn="ctr">
              <a:buNone/>
              <a:defRPr sz="3200" baseline="0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sz="2400" b="1" dirty="0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142" y="3886200"/>
            <a:ext cx="9142858" cy="364123"/>
          </a:xfrm>
        </p:spPr>
        <p:txBody>
          <a:bodyPr>
            <a:normAutofit/>
          </a:bodyPr>
          <a:lstStyle>
            <a:lvl1pPr marL="0" indent="0" algn="ctr">
              <a:buNone/>
              <a:defRPr sz="16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Month #, Year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4360863"/>
            <a:ext cx="9144000" cy="363537"/>
          </a:xfrm>
        </p:spPr>
        <p:txBody>
          <a:bodyPr>
            <a:noAutofit/>
          </a:bodyPr>
          <a:lstStyle>
            <a:lvl1pPr marL="0" indent="0" algn="ctr">
              <a:buNone/>
              <a:defRPr sz="1600" i="1">
                <a:solidFill>
                  <a:schemeClr val="bg1"/>
                </a:solidFill>
              </a:defRPr>
            </a:lvl1pPr>
            <a:lvl2pPr>
              <a:defRPr sz="1600" i="1">
                <a:solidFill>
                  <a:schemeClr val="bg1"/>
                </a:solidFill>
              </a:defRPr>
            </a:lvl2pPr>
            <a:lvl3pPr>
              <a:defRPr sz="1600" i="1">
                <a:solidFill>
                  <a:schemeClr val="bg1"/>
                </a:solidFill>
              </a:defRPr>
            </a:lvl3pPr>
            <a:lvl4pPr>
              <a:defRPr sz="1600" i="1">
                <a:solidFill>
                  <a:schemeClr val="bg1"/>
                </a:solidFill>
              </a:defRPr>
            </a:lvl4pPr>
            <a:lvl5pPr>
              <a:defRPr sz="16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Margaret Schultze, VDSS Commissioner</a:t>
            </a:r>
          </a:p>
        </p:txBody>
      </p:sp>
    </p:spTree>
    <p:extLst>
      <p:ext uri="{BB962C8B-B14F-4D97-AF65-F5344CB8AC3E}">
        <p14:creationId xmlns:p14="http://schemas.microsoft.com/office/powerpoint/2010/main" val="2368932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5DF4C-EAC3-4A71-9E11-C0E7CB384808}" type="datetimeFigureOut">
              <a:rPr lang="en-US" smtClean="0"/>
              <a:t>7/18/2018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87F4B-2091-40AE-9408-63A7FD6FB6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650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5DF4C-EAC3-4A71-9E11-C0E7CB384808}" type="datetimeFigureOut">
              <a:rPr lang="en-US" smtClean="0"/>
              <a:t>7/18/2018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87F4B-2091-40AE-9408-63A7FD6FB6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740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5DF4C-EAC3-4A71-9E11-C0E7CB384808}" type="datetimeFigureOut">
              <a:rPr lang="en-US" smtClean="0"/>
              <a:t>7/18/2018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87F4B-2091-40AE-9408-63A7FD6FB61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0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198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5DF4C-EAC3-4A71-9E11-C0E7CB384808}" type="datetimeFigureOut">
              <a:rPr lang="en-US" smtClean="0"/>
              <a:t>7/18/2018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87F4B-2091-40AE-9408-63A7FD6FB6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813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5DF4C-EAC3-4A71-9E11-C0E7CB384808}" type="datetimeFigureOut">
              <a:rPr lang="en-US" smtClean="0"/>
              <a:t>7/18/2018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87F4B-2091-40AE-9408-63A7FD6FB6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495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5DF4C-EAC3-4A71-9E11-C0E7CB384808}" type="datetimeFigureOut">
              <a:rPr lang="en-US" smtClean="0"/>
              <a:t>7/18/2018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87F4B-2091-40AE-9408-63A7FD6FB6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746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5DF4C-EAC3-4A71-9E11-C0E7CB384808}" type="datetimeFigureOut">
              <a:rPr lang="en-US" smtClean="0"/>
              <a:t>7/18/2018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87F4B-2091-40AE-9408-63A7FD6FB6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628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5DF4C-EAC3-4A71-9E11-C0E7CB384808}" type="datetimeFigureOut">
              <a:rPr lang="en-US" smtClean="0"/>
              <a:t>7/18/2018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87F4B-2091-40AE-9408-63A7FD6FB6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207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-1"/>
            <a:ext cx="9144000" cy="1295401"/>
          </a:xfrm>
          <a:prstGeom prst="rect">
            <a:avLst/>
          </a:prstGeom>
          <a:solidFill>
            <a:srgbClr val="0057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7543800" y="-1"/>
            <a:ext cx="1600200" cy="129540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8001000" y="-33483"/>
            <a:ext cx="1295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9E694B7-7D74-48D4-B98D-83E8B8CA19A4}" type="slidenum">
              <a:rPr lang="en-US" sz="8000" smtClean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‹#›</a:t>
            </a:fld>
            <a:endParaRPr lang="en-US" sz="8000" dirty="0">
              <a:solidFill>
                <a:schemeClr val="bg1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half" idx="2"/>
          </p:nvPr>
        </p:nvSpPr>
        <p:spPr>
          <a:xfrm>
            <a:off x="685800" y="1524000"/>
            <a:ext cx="7010400" cy="4621057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US" sz="1600"/>
              <a:t>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394366"/>
            <a:ext cx="823827" cy="823827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152400"/>
            <a:ext cx="7010400" cy="990600"/>
          </a:xfrm>
        </p:spPr>
        <p:txBody>
          <a:bodyPr>
            <a:normAutofit/>
          </a:bodyPr>
          <a:lstStyle>
            <a:lvl1pPr marL="0" indent="0"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486185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5DF4C-EAC3-4A71-9E11-C0E7CB384808}" type="datetimeFigureOut">
              <a:rPr lang="en-US" smtClean="0"/>
              <a:t>7/18/2018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87F4B-2091-40AE-9408-63A7FD6FB6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626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5DF4C-EAC3-4A71-9E11-C0E7CB384808}" type="datetimeFigureOut">
              <a:rPr lang="en-US" smtClean="0"/>
              <a:t>7/18/2018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87F4B-2091-40AE-9408-63A7FD6FB6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430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5DF4C-EAC3-4A71-9E11-C0E7CB384808}" type="datetimeFigureOut">
              <a:rPr lang="en-US" smtClean="0"/>
              <a:t>7/18/2018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87F4B-2091-40AE-9408-63A7FD6FB61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Subtitle 3"/>
          <p:cNvSpPr txBox="1">
            <a:spLocks/>
          </p:cNvSpPr>
          <p:nvPr userDrawn="1"/>
        </p:nvSpPr>
        <p:spPr>
          <a:xfrm>
            <a:off x="304800" y="3200400"/>
            <a:ext cx="8610600" cy="212566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Aft>
                <a:spcPts val="1200"/>
              </a:spcAft>
            </a:pPr>
            <a:r>
              <a:rPr lang="en-US" sz="2400" b="1" dirty="0">
                <a:solidFill>
                  <a:schemeClr val="bg1"/>
                </a:solidFill>
              </a:rPr>
              <a:t>Presentation Title</a:t>
            </a:r>
          </a:p>
          <a:p>
            <a:pPr algn="ctr">
              <a:lnSpc>
                <a:spcPct val="110000"/>
              </a:lnSpc>
              <a:spcAft>
                <a:spcPts val="1200"/>
              </a:spcAft>
            </a:pPr>
            <a:r>
              <a:rPr lang="en-US" sz="1600" i="1" dirty="0">
                <a:solidFill>
                  <a:schemeClr val="bg1"/>
                </a:solidFill>
              </a:rPr>
              <a:t>Month #, 2017</a:t>
            </a:r>
          </a:p>
          <a:p>
            <a:pPr algn="ctr">
              <a:lnSpc>
                <a:spcPct val="110000"/>
              </a:lnSpc>
              <a:spcAft>
                <a:spcPts val="1200"/>
              </a:spcAft>
            </a:pPr>
            <a:r>
              <a:rPr lang="en-US" sz="1600" i="1" dirty="0">
                <a:solidFill>
                  <a:schemeClr val="bg1"/>
                </a:solidFill>
              </a:rPr>
              <a:t>Margaret Schultze, VDSS Commissioner</a:t>
            </a:r>
          </a:p>
          <a:p>
            <a:pPr algn="ctr">
              <a:lnSpc>
                <a:spcPct val="110000"/>
              </a:lnSpc>
              <a:spcAft>
                <a:spcPts val="1200"/>
              </a:spcAft>
            </a:pPr>
            <a:endParaRPr lang="en-US" sz="1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969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8"/>
          <p:cNvSpPr txBox="1">
            <a:spLocks/>
          </p:cNvSpPr>
          <p:nvPr/>
        </p:nvSpPr>
        <p:spPr>
          <a:xfrm>
            <a:off x="0" y="5181600"/>
            <a:ext cx="9142858" cy="1676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8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Garamond" panose="02020404030301010803" pitchFamily="18" charset="0"/>
              </a:rPr>
              <a:t>Medicaid Expansion</a:t>
            </a:r>
          </a:p>
          <a:p>
            <a:pPr algn="ctr"/>
            <a:r>
              <a:rPr lang="en-US" sz="2800" b="1">
                <a:solidFill>
                  <a:schemeClr val="bg1"/>
                </a:solidFill>
                <a:latin typeface="Garamond" panose="02020404030301010803" pitchFamily="18" charset="0"/>
              </a:rPr>
              <a:t>Preparing Local </a:t>
            </a:r>
            <a:r>
              <a:rPr lang="en-US" sz="2800" b="1" dirty="0">
                <a:solidFill>
                  <a:schemeClr val="bg1"/>
                </a:solidFill>
                <a:latin typeface="Garamond" panose="02020404030301010803" pitchFamily="18" charset="0"/>
              </a:rPr>
              <a:t>Departments of Social Services</a:t>
            </a:r>
          </a:p>
          <a:p>
            <a:pPr algn="r"/>
            <a:r>
              <a:rPr lang="en-US" sz="1600" b="1" dirty="0">
                <a:solidFill>
                  <a:schemeClr val="bg1"/>
                </a:solidFill>
              </a:rPr>
              <a:t>		</a:t>
            </a:r>
            <a:r>
              <a:rPr lang="en-US" sz="1400" b="1" dirty="0">
                <a:solidFill>
                  <a:schemeClr val="bg1"/>
                </a:solidFill>
              </a:rPr>
              <a:t>Toni Blue Washington, Director</a:t>
            </a:r>
          </a:p>
          <a:p>
            <a:pPr algn="r"/>
            <a:r>
              <a:rPr lang="en-US" sz="1400" b="1" dirty="0">
                <a:solidFill>
                  <a:schemeClr val="bg1"/>
                </a:solidFill>
              </a:rPr>
              <a:t>Division of Benefit Programs</a:t>
            </a:r>
          </a:p>
          <a:p>
            <a:pPr algn="r"/>
            <a:r>
              <a:rPr lang="en-US" sz="1400" b="1" dirty="0">
                <a:solidFill>
                  <a:schemeClr val="bg1"/>
                </a:solidFill>
              </a:rPr>
              <a:t>Virginia Department of Social Services</a:t>
            </a:r>
          </a:p>
          <a:p>
            <a:pPr algn="ctr"/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133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609600" y="1295400"/>
            <a:ext cx="7010400" cy="4621057"/>
          </a:xfrm>
        </p:spPr>
        <p:txBody>
          <a:bodyPr/>
          <a:lstStyle/>
          <a:p>
            <a:r>
              <a:rPr lang="en-US" dirty="0"/>
              <a:t>Goals</a:t>
            </a:r>
          </a:p>
          <a:p>
            <a:pPr lvl="1"/>
            <a:r>
              <a:rPr lang="en-US" sz="2000" dirty="0"/>
              <a:t>Provide frequent, coordinated communications to interested stakeholders. </a:t>
            </a:r>
          </a:p>
          <a:p>
            <a:pPr lvl="1"/>
            <a:r>
              <a:rPr lang="en-US" sz="2000" dirty="0"/>
              <a:t>Promote message discipline through intentional coordination and establishment of authoritative sources.</a:t>
            </a:r>
          </a:p>
          <a:p>
            <a:pPr lvl="1"/>
            <a:r>
              <a:rPr lang="en-US" sz="2000" dirty="0"/>
              <a:t>Empower interested stakeholders to relay the coordinated message to their networks, achieving a scale not otherwise available to state government. </a:t>
            </a:r>
          </a:p>
          <a:p>
            <a:r>
              <a:rPr lang="en-US" dirty="0"/>
              <a:t>Accomplishments/Efforts</a:t>
            </a:r>
          </a:p>
          <a:p>
            <a:pPr lvl="1"/>
            <a:r>
              <a:rPr lang="en-US" sz="2000" dirty="0"/>
              <a:t>Established series of constant contact emails to over 1,000 community partners (included brochures/posters/FAQ)</a:t>
            </a:r>
          </a:p>
          <a:p>
            <a:pPr lvl="1"/>
            <a:r>
              <a:rPr lang="en-US" sz="2000" dirty="0"/>
              <a:t>Conduct In-Person Trainings and Webinars </a:t>
            </a:r>
          </a:p>
          <a:p>
            <a:pPr lvl="1"/>
            <a:endParaRPr lang="en-US" sz="2000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sz="1600" dirty="0"/>
          </a:p>
          <a:p>
            <a:pPr lvl="1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Stakeholder Communication</a:t>
            </a:r>
          </a:p>
        </p:txBody>
      </p:sp>
    </p:spTree>
    <p:extLst>
      <p:ext uri="{BB962C8B-B14F-4D97-AF65-F5344CB8AC3E}">
        <p14:creationId xmlns:p14="http://schemas.microsoft.com/office/powerpoint/2010/main" val="4262668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28600" y="152400"/>
            <a:ext cx="7315200" cy="1143000"/>
          </a:xfrm>
        </p:spPr>
        <p:txBody>
          <a:bodyPr>
            <a:normAutofit/>
          </a:bodyPr>
          <a:lstStyle/>
          <a:p>
            <a:r>
              <a:rPr lang="en-US" dirty="0"/>
              <a:t>Training Plan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708585826"/>
              </p:ext>
            </p:extLst>
          </p:nvPr>
        </p:nvGraphicFramePr>
        <p:xfrm>
          <a:off x="381000" y="1447800"/>
          <a:ext cx="76200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5243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28600" y="152400"/>
            <a:ext cx="7315200" cy="1143000"/>
          </a:xfrm>
        </p:spPr>
        <p:txBody>
          <a:bodyPr>
            <a:normAutofit/>
          </a:bodyPr>
          <a:lstStyle/>
          <a:p>
            <a:r>
              <a:rPr lang="en-US" dirty="0"/>
              <a:t>Local Investment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304800" y="1371600"/>
            <a:ext cx="7924800" cy="4736910"/>
          </a:xfrm>
        </p:spPr>
        <p:txBody>
          <a:bodyPr/>
          <a:lstStyle/>
          <a:p>
            <a:r>
              <a:rPr lang="en-US" sz="2800" b="1" dirty="0"/>
              <a:t>Funding for the equivalent of 300 new local eligibility workers</a:t>
            </a:r>
          </a:p>
          <a:p>
            <a:endParaRPr lang="en-US" sz="2800" b="1" dirty="0"/>
          </a:p>
          <a:p>
            <a:r>
              <a:rPr lang="en-US" sz="2800" b="1" dirty="0"/>
              <a:t>Estimated New ME dollars for LDSS in FY 2019 = $21.5 million</a:t>
            </a:r>
          </a:p>
          <a:p>
            <a:endParaRPr lang="en-US" sz="2800" b="1" dirty="0"/>
          </a:p>
          <a:p>
            <a:r>
              <a:rPr lang="en-US" sz="2800" b="1" dirty="0"/>
              <a:t>Federal Share = $16 million</a:t>
            </a:r>
          </a:p>
          <a:p>
            <a:endParaRPr lang="en-US" sz="2000" b="1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6981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8"/>
          <p:cNvSpPr txBox="1">
            <a:spLocks/>
          </p:cNvSpPr>
          <p:nvPr/>
        </p:nvSpPr>
        <p:spPr>
          <a:xfrm>
            <a:off x="0" y="5257800"/>
            <a:ext cx="9142858" cy="1600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 dirty="0">
              <a:solidFill>
                <a:schemeClr val="bg1"/>
              </a:solidFill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Virginia Department of Social Services</a:t>
            </a:r>
          </a:p>
          <a:p>
            <a:pPr algn="ctr"/>
            <a:r>
              <a:rPr lang="en-US" sz="2200" i="1" dirty="0">
                <a:solidFill>
                  <a:schemeClr val="bg1"/>
                </a:solidFill>
              </a:rPr>
              <a:t>“People helping people triumph over poverty, abuse and neglect </a:t>
            </a:r>
          </a:p>
          <a:p>
            <a:pPr algn="ctr"/>
            <a:r>
              <a:rPr lang="en-US" sz="2200" i="1" dirty="0">
                <a:solidFill>
                  <a:schemeClr val="bg1"/>
                </a:solidFill>
              </a:rPr>
              <a:t>to shape strong futures for themselves, their families and communities”</a:t>
            </a:r>
          </a:p>
          <a:p>
            <a:pPr algn="ctr"/>
            <a:endParaRPr lang="en-US" sz="28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43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Overview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Interagency Collaboration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Application Path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Timeline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Systems Development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Outreach Efforts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Training Plan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Local Investment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068618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28600" y="152400"/>
            <a:ext cx="7315200" cy="1143000"/>
          </a:xfrm>
        </p:spPr>
        <p:txBody>
          <a:bodyPr>
            <a:normAutofit/>
          </a:bodyPr>
          <a:lstStyle/>
          <a:p>
            <a:r>
              <a:rPr lang="en-US" dirty="0"/>
              <a:t>Interagency Collaboration</a:t>
            </a:r>
          </a:p>
        </p:txBody>
      </p:sp>
      <p:sp>
        <p:nvSpPr>
          <p:cNvPr id="5" name="Text Placeholder 2"/>
          <p:cNvSpPr txBox="1">
            <a:spLocks noGrp="1"/>
          </p:cNvSpPr>
          <p:nvPr>
            <p:ph type="body" sz="half" idx="2"/>
          </p:nvPr>
        </p:nvSpPr>
        <p:spPr>
          <a:xfrm>
            <a:off x="508379" y="1320421"/>
            <a:ext cx="7010400" cy="48498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2400" dirty="0"/>
              <a:t>Partner with DMAS, local agencies, workforce development entities and other stakeholders as ME is implemented in 2 phases.</a:t>
            </a:r>
          </a:p>
          <a:p>
            <a:pPr lvl="1">
              <a:buFontTx/>
              <a:buChar char="-"/>
            </a:pPr>
            <a:r>
              <a:rPr lang="en-US" sz="2000" dirty="0"/>
              <a:t>Virginia League of Social Services Executives (VLSSE)</a:t>
            </a:r>
          </a:p>
          <a:p>
            <a:pPr lvl="1">
              <a:buFontTx/>
              <a:buChar char="-"/>
            </a:pPr>
            <a:r>
              <a:rPr lang="en-US" sz="2000" dirty="0"/>
              <a:t>Benefit Programs Organization (BPRO)</a:t>
            </a:r>
          </a:p>
          <a:p>
            <a:pPr lvl="1">
              <a:buFontTx/>
              <a:buChar char="-"/>
            </a:pPr>
            <a:r>
              <a:rPr lang="en-US" sz="2000" dirty="0"/>
              <a:t>Virginia Community College Workforce System (VCCS)</a:t>
            </a:r>
          </a:p>
          <a:p>
            <a:pPr lvl="1">
              <a:buFontTx/>
              <a:buChar char="-"/>
            </a:pPr>
            <a:r>
              <a:rPr lang="en-US" sz="2000" dirty="0"/>
              <a:t>Virginia Employment Commission (VEC)</a:t>
            </a:r>
          </a:p>
          <a:p>
            <a:pPr lvl="1">
              <a:buFontTx/>
              <a:buChar char="-"/>
            </a:pPr>
            <a:r>
              <a:rPr lang="en-US" sz="2000" dirty="0"/>
              <a:t>Department of Corrections (DOC)</a:t>
            </a:r>
          </a:p>
          <a:p>
            <a:pPr lvl="1">
              <a:buFontTx/>
              <a:buChar char="-"/>
            </a:pPr>
            <a:r>
              <a:rPr lang="en-US" sz="2000" dirty="0"/>
              <a:t>Department of Behavioral Health and Developmental Services (DBHDS)</a:t>
            </a:r>
          </a:p>
          <a:p>
            <a:pPr lvl="1">
              <a:buFontTx/>
              <a:buChar char="-"/>
            </a:pPr>
            <a:endParaRPr lang="en-US" sz="2400" dirty="0"/>
          </a:p>
          <a:p>
            <a:pPr lvl="1">
              <a:buFontTx/>
              <a:buChar char="-"/>
            </a:pPr>
            <a:endParaRPr lang="en-US" sz="2400" dirty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" y="5105400"/>
            <a:ext cx="1609225" cy="1166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1665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Application Paths</a:t>
            </a:r>
          </a:p>
        </p:txBody>
      </p:sp>
      <p:sp>
        <p:nvSpPr>
          <p:cNvPr id="4" name="Rectangle 3"/>
          <p:cNvSpPr/>
          <p:nvPr/>
        </p:nvSpPr>
        <p:spPr>
          <a:xfrm>
            <a:off x="-12700" y="137801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How to apply for Medicaid coverage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964221" y="2063681"/>
            <a:ext cx="1859196" cy="2503226"/>
            <a:chOff x="3581400" y="2057399"/>
            <a:chExt cx="1859196" cy="2503226"/>
          </a:xfrm>
        </p:grpSpPr>
        <p:grpSp>
          <p:nvGrpSpPr>
            <p:cNvPr id="8" name="Group 7"/>
            <p:cNvGrpSpPr/>
            <p:nvPr/>
          </p:nvGrpSpPr>
          <p:grpSpPr>
            <a:xfrm>
              <a:off x="3581400" y="2057399"/>
              <a:ext cx="1859196" cy="2503226"/>
              <a:chOff x="3515835" y="1752600"/>
              <a:chExt cx="2194392" cy="2884227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5835" y="1752600"/>
                <a:ext cx="2194392" cy="288422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0" name="Oval 9"/>
              <p:cNvSpPr/>
              <p:nvPr/>
            </p:nvSpPr>
            <p:spPr>
              <a:xfrm>
                <a:off x="4278250" y="2367187"/>
                <a:ext cx="609600" cy="685800"/>
              </a:xfrm>
              <a:prstGeom prst="ellipse">
                <a:avLst/>
              </a:prstGeom>
              <a:solidFill>
                <a:srgbClr val="152E5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endParaRPr>
              </a:p>
            </p:txBody>
          </p:sp>
        </p:grpSp>
        <p:sp>
          <p:nvSpPr>
            <p:cNvPr id="16" name="Oval 15"/>
            <p:cNvSpPr/>
            <p:nvPr/>
          </p:nvSpPr>
          <p:spPr>
            <a:xfrm flipH="1">
              <a:off x="4343400" y="3173307"/>
              <a:ext cx="303215" cy="381000"/>
            </a:xfrm>
            <a:prstGeom prst="ellipse">
              <a:avLst/>
            </a:prstGeom>
            <a:solidFill>
              <a:srgbClr val="152E5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81000" y="1778120"/>
            <a:ext cx="2569356" cy="1961156"/>
            <a:chOff x="119908" y="1375738"/>
            <a:chExt cx="2830448" cy="2363538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799" y="1375738"/>
              <a:ext cx="1830301" cy="1301444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119908" y="2641996"/>
              <a:ext cx="2830448" cy="10972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vert="horz" wrap="square" lIns="91440" tIns="45720" rIns="91440" bIns="45720" rtlCol="0" anchor="t">
              <a:noAutofit/>
            </a:bodyPr>
            <a:lstStyle/>
            <a:p>
              <a:pPr algn="ctr"/>
              <a:r>
                <a:rPr lang="en-US" sz="2000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Cover Virginia/VDSS Enterprise Call Center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44265" y="4191000"/>
            <a:ext cx="2562318" cy="2373575"/>
            <a:chOff x="265270" y="4305908"/>
            <a:chExt cx="2830448" cy="2628292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799" y="4305908"/>
              <a:ext cx="1989390" cy="1361161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265270" y="5836920"/>
              <a:ext cx="2830448" cy="10972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vert="horz" wrap="square" lIns="91440" tIns="45720" rIns="91440" bIns="45720" rtlCol="0" anchor="t">
              <a:noAutofit/>
            </a:bodyPr>
            <a:lstStyle/>
            <a:p>
              <a:pPr algn="ctr"/>
              <a:r>
                <a:rPr lang="en-US" sz="2000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Local Department of Social Services (LDSS)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337334" y="1420058"/>
            <a:ext cx="2830448" cy="2443876"/>
            <a:chOff x="6337334" y="1295400"/>
            <a:chExt cx="2830448" cy="2443876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92" y="1295400"/>
              <a:ext cx="1367207" cy="1346596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6337334" y="2641996"/>
              <a:ext cx="2830448" cy="10972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vert="horz" wrap="square" lIns="91440" tIns="45720" rIns="91440" bIns="45720" rtlCol="0" anchor="t">
              <a:noAutofit/>
            </a:bodyPr>
            <a:lstStyle/>
            <a:p>
              <a:pPr algn="ctr"/>
              <a:r>
                <a:rPr lang="en-US" sz="2000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Federally-Facilitated Exchange (FFE) (healthcare.gov)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7798895" y="5116551"/>
            <a:ext cx="1140805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fffkjkfjkjkkfjkjkdjksjkksjkjkjksjjfkjdk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5823417" y="4016157"/>
            <a:ext cx="2830448" cy="2664599"/>
            <a:chOff x="6277420" y="4147233"/>
            <a:chExt cx="2830448" cy="2664599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578839">
              <a:off x="6759824" y="4254174"/>
              <a:ext cx="1417943" cy="1204062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9156" y="4620657"/>
              <a:ext cx="1106484" cy="1084055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6277420" y="5714552"/>
              <a:ext cx="2830448" cy="10972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vert="horz" wrap="square" lIns="91440" tIns="45720" rIns="91440" bIns="45720" rtlCol="0" anchor="t">
              <a:noAutofit/>
            </a:bodyPr>
            <a:lstStyle/>
            <a:p>
              <a:pPr algn="ctr"/>
              <a:r>
                <a:rPr lang="en-US" sz="2000" b="1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Online Application Portal</a:t>
              </a:r>
            </a:p>
            <a:p>
              <a:pPr algn="ctr"/>
              <a:r>
                <a:rPr lang="en-US" sz="2000" b="1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(Common Help)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36119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28600" y="152400"/>
            <a:ext cx="7315200" cy="1143000"/>
          </a:xfrm>
        </p:spPr>
        <p:txBody>
          <a:bodyPr>
            <a:normAutofit/>
          </a:bodyPr>
          <a:lstStyle/>
          <a:p>
            <a:r>
              <a:rPr lang="en-US" sz="4400" dirty="0"/>
              <a:t>Next Steps to Success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152400" y="1600200"/>
            <a:ext cx="8001000" cy="464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677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28600" y="1447800"/>
            <a:ext cx="8001000" cy="4648200"/>
          </a:xfrm>
        </p:spPr>
        <p:txBody>
          <a:bodyPr/>
          <a:lstStyle/>
          <a:p>
            <a:pPr lvl="2"/>
            <a:endParaRPr lang="en-US" sz="1600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30875" y="-152400"/>
            <a:ext cx="7315200" cy="1143000"/>
          </a:xfrm>
        </p:spPr>
        <p:txBody>
          <a:bodyPr>
            <a:normAutofit fontScale="85000" lnSpcReduction="20000"/>
          </a:bodyPr>
          <a:lstStyle/>
          <a:p>
            <a:pPr lvl="0"/>
            <a:endParaRPr lang="en-US" sz="3200" dirty="0">
              <a:solidFill>
                <a:prstClr val="white"/>
              </a:solidFill>
              <a:latin typeface="Tempus Sans ITC" panose="04020404030D07020202" pitchFamily="82" charset="0"/>
            </a:endParaRPr>
          </a:p>
          <a:p>
            <a:pPr lvl="0"/>
            <a:r>
              <a:rPr lang="en-US" dirty="0">
                <a:solidFill>
                  <a:prstClr val="white"/>
                </a:solidFill>
                <a:latin typeface="+mj-lt"/>
              </a:rPr>
              <a:t>Systems Development - VACMS</a:t>
            </a:r>
          </a:p>
          <a:p>
            <a:pPr algn="ctr"/>
            <a:endParaRPr lang="en-US" sz="4400" dirty="0"/>
          </a:p>
        </p:txBody>
      </p:sp>
      <p:sp>
        <p:nvSpPr>
          <p:cNvPr id="19" name="TextBox 18"/>
          <p:cNvSpPr txBox="1"/>
          <p:nvPr/>
        </p:nvSpPr>
        <p:spPr>
          <a:xfrm>
            <a:off x="6326875" y="4953000"/>
            <a:ext cx="2131325" cy="1143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326875" y="4953000"/>
            <a:ext cx="1750325" cy="990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6237" y="1353947"/>
            <a:ext cx="9107762" cy="4894453"/>
            <a:chOff x="0" y="1353946"/>
            <a:chExt cx="9107762" cy="5181601"/>
          </a:xfrm>
        </p:grpSpPr>
        <p:sp>
          <p:nvSpPr>
            <p:cNvPr id="16" name="Rectangle 15"/>
            <p:cNvSpPr/>
            <p:nvPr/>
          </p:nvSpPr>
          <p:spPr>
            <a:xfrm>
              <a:off x="0" y="2130079"/>
              <a:ext cx="2133600" cy="440546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rtlCol="0" anchor="t"/>
            <a:lstStyle/>
            <a:p>
              <a:pPr marL="92075" marR="0" lvl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1400" b="1" dirty="0">
                  <a:solidFill>
                    <a:srgbClr val="000000"/>
                  </a:solidFill>
                  <a:latin typeface="Calibri" panose="020F0502020204030204"/>
                </a:rPr>
                <a:t>New Applications</a:t>
              </a:r>
            </a:p>
            <a:p>
              <a:pPr marL="92075"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1400" dirty="0">
                  <a:solidFill>
                    <a:srgbClr val="000000"/>
                  </a:solidFill>
                  <a:latin typeface="Calibri" panose="020F0502020204030204"/>
                </a:rPr>
                <a:t>This work stream addresses changes to process new applications..  </a:t>
              </a:r>
            </a:p>
            <a:p>
              <a:pPr marL="92075"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1400" dirty="0">
                  <a:solidFill>
                    <a:srgbClr val="000000"/>
                  </a:solidFill>
                  <a:latin typeface="Calibri" panose="020F0502020204030204"/>
                </a:rPr>
                <a:t>System changes are being made to:</a:t>
              </a:r>
            </a:p>
            <a:p>
              <a:pPr marL="263525" lvl="0" indent="-171450">
                <a:buFontTx/>
                <a:buChar char="-"/>
                <a:defRPr/>
              </a:pPr>
              <a:r>
                <a:rPr lang="en-US" sz="1400" dirty="0">
                  <a:solidFill>
                    <a:srgbClr val="000000"/>
                  </a:solidFill>
                </a:rPr>
                <a:t>Intake ( Worker </a:t>
              </a:r>
              <a:r>
                <a:rPr kumimoji="0" lang="en-US" sz="1400" b="0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</a:rPr>
                <a:t>entry and </a:t>
              </a:r>
              <a:r>
                <a:rPr lang="en-US" sz="1400" noProof="0" dirty="0">
                  <a:solidFill>
                    <a:srgbClr val="000000"/>
                  </a:solidFill>
                  <a:latin typeface="Calibri" panose="020F0502020204030204"/>
                </a:rPr>
                <a:t>CommonHelp online application)</a:t>
              </a:r>
            </a:p>
            <a:p>
              <a:pPr marL="263525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US" sz="14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</a:rPr>
                <a:t>Data</a:t>
              </a:r>
              <a:r>
                <a:rPr kumimoji="0" lang="en-US" sz="1400" b="0" i="0" u="none" strike="noStrike" kern="1200" cap="none" spc="0" normalizeH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</a:rPr>
                <a:t> Collection</a:t>
              </a:r>
            </a:p>
            <a:p>
              <a:pPr marL="263525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lang="en-US" sz="1400" baseline="0" noProof="0" dirty="0">
                  <a:solidFill>
                    <a:srgbClr val="000000"/>
                  </a:solidFill>
                  <a:latin typeface="Calibri" panose="020F0502020204030204"/>
                </a:rPr>
                <a:t>MMIS</a:t>
              </a:r>
              <a:r>
                <a:rPr lang="en-US" sz="1400" noProof="0" dirty="0">
                  <a:solidFill>
                    <a:srgbClr val="000000"/>
                  </a:solidFill>
                  <a:latin typeface="Calibri" panose="020F0502020204030204"/>
                </a:rPr>
                <a:t> transactions</a:t>
              </a:r>
            </a:p>
            <a:p>
              <a:pPr marL="263525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US" sz="14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</a:rPr>
                <a:t>New</a:t>
              </a:r>
              <a:r>
                <a:rPr kumimoji="0" lang="en-US" sz="1400" b="0" i="0" u="none" strike="noStrike" kern="1200" cap="none" spc="0" normalizeH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</a:rPr>
                <a:t> Aid Categories 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</a:endParaRPr>
            </a:p>
            <a:p>
              <a:pPr marL="137160" marR="0" lvl="0" indent="-13716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67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198352" y="2130079"/>
              <a:ext cx="2145130" cy="440546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92075" algn="ctr">
                <a:defRPr/>
              </a:pPr>
              <a:r>
                <a:rPr lang="en-US" sz="1400" b="1" dirty="0">
                  <a:solidFill>
                    <a:srgbClr val="000000"/>
                  </a:solidFill>
                  <a:latin typeface="Calibri" panose="020F0502020204030204"/>
                </a:rPr>
                <a:t>Streamlined/Expedited</a:t>
              </a:r>
            </a:p>
            <a:p>
              <a:pPr marL="92075">
                <a:defRPr/>
              </a:pPr>
              <a:r>
                <a:rPr lang="en-US" sz="1400" dirty="0">
                  <a:solidFill>
                    <a:srgbClr val="000000"/>
                  </a:solidFill>
                  <a:latin typeface="Calibri" panose="020F0502020204030204"/>
                </a:rPr>
                <a:t>This work stream addresses changes to enroll  streamlined and expedited populations:</a:t>
              </a:r>
            </a:p>
            <a:p>
              <a:pPr marL="92075">
                <a:defRPr/>
              </a:pPr>
              <a:r>
                <a:rPr lang="en-US" sz="1400" b="1" dirty="0">
                  <a:solidFill>
                    <a:srgbClr val="000000"/>
                  </a:solidFill>
                </a:rPr>
                <a:t>Streamlined</a:t>
              </a:r>
              <a:endParaRPr lang="en-US" sz="1400" dirty="0">
                <a:solidFill>
                  <a:srgbClr val="000000"/>
                </a:solidFill>
              </a:endParaRPr>
            </a:p>
            <a:p>
              <a:pPr marL="377825" indent="-285750">
                <a:buFontTx/>
                <a:buChar char="-"/>
                <a:defRPr/>
              </a:pPr>
              <a:r>
                <a:rPr kumimoji="0" lang="en-US" sz="1400" b="0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</a:rPr>
                <a:t>Governor's Access Plan (GAP)</a:t>
              </a:r>
            </a:p>
            <a:p>
              <a:pPr marL="377825" indent="-285750">
                <a:buFontTx/>
                <a:buChar char="-"/>
                <a:defRPr/>
              </a:pPr>
              <a:r>
                <a:rPr lang="en-US" sz="1400" baseline="0" dirty="0">
                  <a:solidFill>
                    <a:srgbClr val="000000"/>
                  </a:solidFill>
                  <a:latin typeface="Calibri" panose="020F0502020204030204"/>
                </a:rPr>
                <a:t>Plan First</a:t>
              </a:r>
            </a:p>
            <a:p>
              <a:pPr marL="92075">
                <a:defRPr/>
              </a:pPr>
              <a:r>
                <a:rPr lang="en-US" sz="1400" b="1" dirty="0">
                  <a:solidFill>
                    <a:srgbClr val="000000"/>
                  </a:solidFill>
                </a:rPr>
                <a:t>Expedited</a:t>
              </a:r>
            </a:p>
            <a:p>
              <a:pPr marL="377825" indent="-285750">
                <a:buFontTx/>
                <a:buChar char="-"/>
                <a:defRPr/>
              </a:pPr>
              <a:r>
                <a:rPr kumimoji="0" lang="en-US" sz="1400" b="0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</a:rPr>
                <a:t>Supplemental Nutrition Assistance Program (SNAP)</a:t>
              </a:r>
            </a:p>
            <a:p>
              <a:pPr marL="377825" indent="-285750">
                <a:buFontTx/>
                <a:buChar char="-"/>
                <a:defRPr/>
              </a:pPr>
              <a:r>
                <a:rPr lang="en-US" sz="1400" baseline="0" dirty="0">
                  <a:solidFill>
                    <a:srgbClr val="000000"/>
                  </a:solidFill>
                  <a:latin typeface="Calibri" panose="020F0502020204030204"/>
                </a:rPr>
                <a:t>Parents</a:t>
              </a:r>
              <a:r>
                <a:rPr lang="en-US" sz="1400" dirty="0">
                  <a:solidFill>
                    <a:srgbClr val="000000"/>
                  </a:solidFill>
                  <a:latin typeface="Calibri" panose="020F0502020204030204"/>
                </a:rPr>
                <a:t> of Enrolled Children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</a:endParaRPr>
            </a:p>
            <a:p>
              <a:pPr marL="257175" marR="0" lvl="0" indent="-25717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 startAt="3"/>
                <a:tabLst/>
                <a:defRPr/>
              </a:pPr>
              <a:endPara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392912" y="2130078"/>
              <a:ext cx="2423160" cy="440546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lvl="0" algn="ctr">
                <a:defRPr/>
              </a:pPr>
              <a:r>
                <a:rPr lang="en-US" sz="1400" b="1" noProof="0" dirty="0">
                  <a:solidFill>
                    <a:srgbClr val="000000"/>
                  </a:solidFill>
                  <a:latin typeface="Calibri" panose="020F0502020204030204"/>
                </a:rPr>
                <a:t>Batch Processes</a:t>
              </a:r>
            </a:p>
            <a:p>
              <a:pPr lvl="0">
                <a:defRPr/>
              </a:pPr>
              <a:r>
                <a:rPr kumimoji="0" lang="en-US" sz="140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</a:rPr>
                <a:t>This work stream</a:t>
              </a:r>
              <a:r>
                <a:rPr kumimoji="0" lang="en-US" sz="1400" i="0" u="none" strike="noStrike" kern="1200" cap="none" spc="0" normalizeH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</a:rPr>
                <a:t> addresses changes to </a:t>
              </a:r>
              <a:r>
                <a:rPr kumimoji="0" lang="en-US" sz="1400" i="0" u="none" strike="noStrike" kern="1200" cap="none" spc="0" normalizeH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</a:rPr>
                <a:t>streamline</a:t>
              </a:r>
              <a:r>
                <a:rPr kumimoji="0" lang="en-US" sz="1400" i="0" u="none" strike="noStrike" kern="1200" cap="none" spc="0" normalizeH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</a:rPr>
                <a:t> existing automated processes within the system:  </a:t>
              </a:r>
            </a:p>
            <a:p>
              <a:pPr marL="285750" lvl="0" indent="-285750">
                <a:buFontTx/>
                <a:buChar char="-"/>
                <a:defRPr/>
              </a:pPr>
              <a:r>
                <a:rPr lang="en-US" sz="1400" dirty="0">
                  <a:solidFill>
                    <a:srgbClr val="000000"/>
                  </a:solidFill>
                  <a:latin typeface="Calibri" panose="020F0502020204030204"/>
                </a:rPr>
                <a:t>Enhanced automation to electronically determine eligibility</a:t>
              </a:r>
            </a:p>
            <a:p>
              <a:pPr marL="285750" lvl="0" indent="-285750">
                <a:buFontTx/>
                <a:buChar char="-"/>
                <a:defRPr/>
              </a:pPr>
              <a:r>
                <a:rPr kumimoji="0" lang="en-US" sz="1400" i="0" u="none" strike="noStrike" kern="1200" cap="none" spc="0" normalizeH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</a:rPr>
                <a:t>Automated renewal processes</a:t>
              </a:r>
            </a:p>
            <a:p>
              <a:pPr marL="285750" lvl="0" indent="-285750">
                <a:buFontTx/>
                <a:buChar char="-"/>
                <a:defRPr/>
              </a:pPr>
              <a:r>
                <a:rPr kumimoji="0" lang="en-US" sz="1400" i="0" u="none" strike="noStrike" kern="1200" cap="none" spc="0" normalizeH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</a:rPr>
                <a:t>New Correspondence and Notices</a:t>
              </a:r>
            </a:p>
            <a:p>
              <a:pPr marL="285750" lvl="0" indent="-285750">
                <a:buFontTx/>
                <a:buChar char="-"/>
                <a:defRPr/>
              </a:pPr>
              <a:r>
                <a:rPr lang="en-US" sz="1400" dirty="0">
                  <a:solidFill>
                    <a:srgbClr val="000000"/>
                  </a:solidFill>
                  <a:latin typeface="Calibri" panose="020F0502020204030204"/>
                </a:rPr>
                <a:t>Additional Reports</a:t>
              </a:r>
              <a:endParaRPr kumimoji="0" lang="en-US" sz="1400" i="0" u="none" strike="noStrike" kern="1200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866645" y="2136784"/>
              <a:ext cx="2241117" cy="439772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R="0" lvl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1400" b="1" dirty="0">
                  <a:solidFill>
                    <a:srgbClr val="000000"/>
                  </a:solidFill>
                  <a:latin typeface="Calibri" panose="020F0502020204030204"/>
                </a:rPr>
                <a:t>Changes to FFE Applications</a:t>
              </a:r>
            </a:p>
            <a:p>
              <a:pPr marR="0" lvl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1400" dirty="0">
                  <a:solidFill>
                    <a:srgbClr val="000000"/>
                  </a:solidFill>
                  <a:latin typeface="Calibri" panose="020F0502020204030204"/>
                </a:rPr>
                <a:t>This work stream addresses changes to accommodate the decision become a Determination State  through the Federally Facilitated </a:t>
              </a:r>
              <a:r>
                <a:rPr lang="en-US" sz="1400" dirty="0">
                  <a:solidFill>
                    <a:schemeClr val="tx1"/>
                  </a:solidFill>
                  <a:latin typeface="Calibri" panose="020F0502020204030204"/>
                </a:rPr>
                <a:t>Exchange (FFE).  </a:t>
              </a:r>
              <a:r>
                <a:rPr lang="en-US" sz="1400" dirty="0">
                  <a:solidFill>
                    <a:srgbClr val="000000"/>
                  </a:solidFill>
                  <a:latin typeface="Calibri" panose="020F0502020204030204"/>
                </a:rPr>
                <a:t>This includes:</a:t>
              </a:r>
            </a:p>
            <a:p>
              <a:pPr marL="285750" marR="0" lvl="0" indent="-28575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US" sz="1400" u="none" strike="noStrike" kern="1200" cap="none" spc="0" normalizeH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</a:rPr>
                <a:t>Accepting eligibility determination decisions made by the FFM</a:t>
              </a:r>
            </a:p>
            <a:p>
              <a:pPr marL="285750" marR="0" lvl="0" indent="-28575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US" sz="140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</a:rPr>
                <a:t>Routing of applications</a:t>
              </a:r>
              <a:r>
                <a:rPr lang="en-US" sz="1400" dirty="0">
                  <a:solidFill>
                    <a:srgbClr val="000000"/>
                  </a:solidFill>
                  <a:latin typeface="Calibri" panose="020F0502020204030204"/>
                </a:rPr>
                <a:t> between LDSS and </a:t>
              </a:r>
              <a:r>
                <a:rPr lang="en-US" sz="1400" dirty="0" err="1">
                  <a:solidFill>
                    <a:srgbClr val="000000"/>
                  </a:solidFill>
                  <a:latin typeface="Calibri" panose="020F0502020204030204"/>
                </a:rPr>
                <a:t>CoverVA</a:t>
              </a:r>
              <a:endParaRPr lang="en-US" sz="1400" dirty="0">
                <a:solidFill>
                  <a:srgbClr val="000000"/>
                </a:solidFill>
                <a:latin typeface="Calibri" panose="020F0502020204030204"/>
              </a:endParaRPr>
            </a:p>
            <a:p>
              <a:pPr marL="285750" marR="0" lvl="0" indent="-28575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endParaRPr kumimoji="0" lang="en-US" sz="140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5" name="Content Placeholder 3"/>
            <p:cNvSpPr txBox="1">
              <a:spLocks/>
            </p:cNvSpPr>
            <p:nvPr/>
          </p:nvSpPr>
          <p:spPr>
            <a:xfrm>
              <a:off x="0" y="1353946"/>
              <a:ext cx="2133600" cy="769248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91440" tIns="45720" rIns="91440" bIns="45720" rtlCol="0" anchor="t">
              <a:normAutofit lnSpcReduction="1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1950" dirty="0">
                  <a:latin typeface="Arial Rounded MT Bold" panose="020F0704030504030204" pitchFamily="34" charset="0"/>
                  <a:cs typeface="Aharoni" panose="02010803020104030203" pitchFamily="2" charset="-79"/>
                </a:rPr>
                <a:t>Work Stream</a:t>
              </a:r>
            </a:p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1950" dirty="0">
                  <a:latin typeface="Arial Rounded MT Bold" panose="020F0704030504030204" pitchFamily="34" charset="0"/>
                  <a:cs typeface="Aharoni" panose="02010803020104030203" pitchFamily="2" charset="-79"/>
                </a:rPr>
                <a:t>1</a:t>
              </a:r>
            </a:p>
          </p:txBody>
        </p:sp>
        <p:sp>
          <p:nvSpPr>
            <p:cNvPr id="26" name="Content Placeholder 3"/>
            <p:cNvSpPr txBox="1">
              <a:spLocks/>
            </p:cNvSpPr>
            <p:nvPr/>
          </p:nvSpPr>
          <p:spPr>
            <a:xfrm>
              <a:off x="2198371" y="1360962"/>
              <a:ext cx="2145111" cy="769116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950" dirty="0">
                  <a:latin typeface="Arial Rounded MT Bold" panose="020F0704030504030204" pitchFamily="34" charset="0"/>
                </a:rPr>
                <a:t>Work Stream</a:t>
              </a:r>
            </a:p>
            <a:p>
              <a:pPr marL="0" indent="0" algn="ctr">
                <a:buNone/>
              </a:pPr>
              <a:r>
                <a:rPr lang="en-US" sz="1950" dirty="0">
                  <a:latin typeface="Arial Rounded MT Bold" panose="020F0704030504030204" pitchFamily="34" charset="0"/>
                </a:rPr>
                <a:t>2</a:t>
              </a:r>
            </a:p>
          </p:txBody>
        </p:sp>
        <p:sp>
          <p:nvSpPr>
            <p:cNvPr id="27" name="Content Placeholder 3"/>
            <p:cNvSpPr txBox="1">
              <a:spLocks/>
            </p:cNvSpPr>
            <p:nvPr/>
          </p:nvSpPr>
          <p:spPr>
            <a:xfrm>
              <a:off x="4392912" y="1360963"/>
              <a:ext cx="2423160" cy="769116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950" dirty="0">
                  <a:latin typeface="Arial Rounded MT Bold" panose="020F0704030504030204" pitchFamily="34" charset="0"/>
                </a:rPr>
                <a:t>Work Stream</a:t>
              </a:r>
            </a:p>
            <a:p>
              <a:pPr marL="0" indent="0" algn="ctr">
                <a:buNone/>
              </a:pPr>
              <a:r>
                <a:rPr lang="en-US" sz="1950" dirty="0">
                  <a:latin typeface="Arial Rounded MT Bold" panose="020F0704030504030204" pitchFamily="34" charset="0"/>
                </a:rPr>
                <a:t>3</a:t>
              </a:r>
            </a:p>
          </p:txBody>
        </p:sp>
        <p:sp>
          <p:nvSpPr>
            <p:cNvPr id="28" name="Content Placeholder 3"/>
            <p:cNvSpPr txBox="1">
              <a:spLocks/>
            </p:cNvSpPr>
            <p:nvPr/>
          </p:nvSpPr>
          <p:spPr>
            <a:xfrm>
              <a:off x="6866645" y="1360963"/>
              <a:ext cx="2241117" cy="769116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950" dirty="0">
                  <a:latin typeface="Arial Rounded MT Bold" panose="020F0704030504030204" pitchFamily="34" charset="0"/>
                </a:rPr>
                <a:t>Work Stream</a:t>
              </a:r>
            </a:p>
            <a:p>
              <a:pPr marL="0" indent="0" algn="ctr">
                <a:buNone/>
              </a:pPr>
              <a:r>
                <a:rPr lang="en-US" sz="1950" dirty="0">
                  <a:latin typeface="Arial Rounded MT Bold" panose="020F0704030504030204" pitchFamily="34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2873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28600" y="1219200"/>
            <a:ext cx="8001000" cy="4876800"/>
          </a:xfrm>
        </p:spPr>
        <p:txBody>
          <a:bodyPr/>
          <a:lstStyle/>
          <a:p>
            <a:pPr lvl="2"/>
            <a:endParaRPr lang="en-US" sz="1600" dirty="0"/>
          </a:p>
          <a:p>
            <a:r>
              <a:rPr lang="en-US" dirty="0"/>
              <a:t>Partnership With VITA</a:t>
            </a:r>
          </a:p>
          <a:p>
            <a:pPr lvl="1"/>
            <a:r>
              <a:rPr lang="en-US" dirty="0"/>
              <a:t>IPAD for Eligibility </a:t>
            </a:r>
          </a:p>
          <a:p>
            <a:pPr lvl="2"/>
            <a:r>
              <a:rPr lang="en-US" dirty="0"/>
              <a:t>LDSS</a:t>
            </a:r>
          </a:p>
          <a:p>
            <a:pPr lvl="2"/>
            <a:r>
              <a:rPr lang="en-US" dirty="0"/>
              <a:t>DBHDS</a:t>
            </a:r>
          </a:p>
          <a:p>
            <a:pPr lvl="1"/>
            <a:r>
              <a:rPr lang="en-US" dirty="0"/>
              <a:t>Laptop Work Request (300 housed at VDSS)</a:t>
            </a:r>
          </a:p>
          <a:p>
            <a:pPr lvl="2"/>
            <a:r>
              <a:rPr lang="en-US" dirty="0"/>
              <a:t>New local agency staff</a:t>
            </a:r>
          </a:p>
          <a:p>
            <a:pPr lvl="1"/>
            <a:r>
              <a:rPr lang="en-US" dirty="0"/>
              <a:t>Additional data storage </a:t>
            </a:r>
          </a:p>
          <a:p>
            <a:pPr lvl="1"/>
            <a:r>
              <a:rPr lang="en-US" dirty="0"/>
              <a:t>Ensuring Application Performance (VITA/VACMS/Local Government)</a:t>
            </a:r>
          </a:p>
          <a:p>
            <a:pPr lvl="1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30875" y="-152400"/>
            <a:ext cx="7315200" cy="1143000"/>
          </a:xfrm>
        </p:spPr>
        <p:txBody>
          <a:bodyPr>
            <a:normAutofit fontScale="85000" lnSpcReduction="20000"/>
          </a:bodyPr>
          <a:lstStyle/>
          <a:p>
            <a:pPr lvl="0"/>
            <a:endParaRPr lang="en-US" sz="3200" dirty="0">
              <a:solidFill>
                <a:prstClr val="white"/>
              </a:solidFill>
              <a:latin typeface="Tempus Sans ITC" panose="04020404030D07020202" pitchFamily="82" charset="0"/>
            </a:endParaRPr>
          </a:p>
          <a:p>
            <a:pPr lvl="0"/>
            <a:r>
              <a:rPr lang="en-US" dirty="0">
                <a:solidFill>
                  <a:prstClr val="white"/>
                </a:solidFill>
                <a:latin typeface="+mj-lt"/>
              </a:rPr>
              <a:t>Technology Infrastructure</a:t>
            </a:r>
          </a:p>
          <a:p>
            <a:pPr algn="ctr"/>
            <a:endParaRPr lang="en-US" sz="4400" dirty="0"/>
          </a:p>
        </p:txBody>
      </p:sp>
      <p:sp>
        <p:nvSpPr>
          <p:cNvPr id="19" name="TextBox 18"/>
          <p:cNvSpPr txBox="1"/>
          <p:nvPr/>
        </p:nvSpPr>
        <p:spPr>
          <a:xfrm>
            <a:off x="6326875" y="4953000"/>
            <a:ext cx="2131325" cy="1143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326875" y="4953000"/>
            <a:ext cx="1750325" cy="990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766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28600" y="152400"/>
            <a:ext cx="7315200" cy="1143000"/>
          </a:xfrm>
        </p:spPr>
        <p:txBody>
          <a:bodyPr>
            <a:normAutofit/>
          </a:bodyPr>
          <a:lstStyle/>
          <a:p>
            <a:r>
              <a:rPr lang="en-US" sz="4400" dirty="0"/>
              <a:t>Outreach and Communication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260445" y="1447800"/>
            <a:ext cx="8534400" cy="4849657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To assist local agencies with increasing their awareness and optimizing ME enrollment, VDSS created a Medicaid Expansion HUB (</a:t>
            </a:r>
            <a:r>
              <a:rPr lang="en-US" sz="2800" dirty="0" err="1"/>
              <a:t>MedEx</a:t>
            </a:r>
            <a:r>
              <a:rPr lang="en-US" sz="2800" dirty="0"/>
              <a:t>) to support state and local agencies.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048000"/>
            <a:ext cx="44958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749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28600" y="228600"/>
            <a:ext cx="7315200" cy="1143000"/>
          </a:xfrm>
        </p:spPr>
        <p:txBody>
          <a:bodyPr>
            <a:noAutofit/>
          </a:bodyPr>
          <a:lstStyle/>
          <a:p>
            <a:pPr lvl="0"/>
            <a:r>
              <a:rPr lang="en-US" sz="3600" dirty="0">
                <a:solidFill>
                  <a:prstClr val="white"/>
                </a:solidFill>
              </a:rPr>
              <a:t>Medicaid Expansion Hub (</a:t>
            </a:r>
            <a:r>
              <a:rPr lang="en-US" sz="3600" dirty="0" err="1">
                <a:solidFill>
                  <a:prstClr val="white"/>
                </a:solidFill>
              </a:rPr>
              <a:t>MedEx</a:t>
            </a:r>
            <a:r>
              <a:rPr lang="en-US" sz="3600" dirty="0">
                <a:solidFill>
                  <a:prstClr val="white"/>
                </a:solidFill>
              </a:rPr>
              <a:t>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47800"/>
            <a:ext cx="7696200" cy="463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7562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dss_powerpointblank [Read-Only]" id="{A8591BED-4CF5-4063-B17E-DD688089F8A4}" vid="{A087FD00-2EB5-4D73-9089-0CFEC38AB8C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HHRpresentation010318</Template>
  <TotalTime>4331</TotalTime>
  <Words>626</Words>
  <Application>Microsoft Office PowerPoint</Application>
  <PresentationFormat>On-screen Show (4:3)</PresentationFormat>
  <Paragraphs>118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Aharoni</vt:lpstr>
      <vt:lpstr>Arial</vt:lpstr>
      <vt:lpstr>Arial Rounded MT Bold</vt:lpstr>
      <vt:lpstr>Calibri</vt:lpstr>
      <vt:lpstr>Cambria</vt:lpstr>
      <vt:lpstr>Garamond</vt:lpstr>
      <vt:lpstr>Tempus Sans ITC</vt:lpstr>
      <vt:lpstr>Tw Cen MT Condensed Extra Bold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Virginia IT Infrastructure Partnership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Simpson, J.R. (VDSS)</dc:creator>
  <cp:lastModifiedBy>Areson, Janet</cp:lastModifiedBy>
  <cp:revision>201</cp:revision>
  <cp:lastPrinted>2018-01-03T17:43:38Z</cp:lastPrinted>
  <dcterms:created xsi:type="dcterms:W3CDTF">2017-12-27T20:50:58Z</dcterms:created>
  <dcterms:modified xsi:type="dcterms:W3CDTF">2018-07-18T19:12:12Z</dcterms:modified>
</cp:coreProperties>
</file>