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media/image5.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9.JP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1.jp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33.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4" r:id="rId6"/>
    <p:sldMasterId id="2147483677" r:id="rId7"/>
    <p:sldMasterId id="2147483712" r:id="rId8"/>
  </p:sldMasterIdLst>
  <p:notesMasterIdLst>
    <p:notesMasterId r:id="rId25"/>
  </p:notesMasterIdLst>
  <p:handoutMasterIdLst>
    <p:handoutMasterId r:id="rId26"/>
  </p:handoutMasterIdLst>
  <p:sldIdLst>
    <p:sldId id="352" r:id="rId9"/>
    <p:sldId id="329" r:id="rId10"/>
    <p:sldId id="370" r:id="rId11"/>
    <p:sldId id="371" r:id="rId12"/>
    <p:sldId id="372" r:id="rId13"/>
    <p:sldId id="373" r:id="rId14"/>
    <p:sldId id="374" r:id="rId15"/>
    <p:sldId id="365" r:id="rId16"/>
    <p:sldId id="366" r:id="rId17"/>
    <p:sldId id="367" r:id="rId18"/>
    <p:sldId id="368" r:id="rId19"/>
    <p:sldId id="369" r:id="rId20"/>
    <p:sldId id="350" r:id="rId21"/>
    <p:sldId id="351" r:id="rId22"/>
    <p:sldId id="376" r:id="rId23"/>
    <p:sldId id="380" r:id="rId24"/>
  </p:sldIdLst>
  <p:sldSz cx="9144000" cy="6858000" type="screen4x3"/>
  <p:notesSz cx="7010400" cy="92964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64">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ckwell, Seon (DMAS)" initials="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152E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0448" autoAdjust="0"/>
  </p:normalViewPr>
  <p:slideViewPr>
    <p:cSldViewPr>
      <p:cViewPr varScale="1">
        <p:scale>
          <a:sx n="69" d="100"/>
          <a:sy n="69" d="100"/>
        </p:scale>
        <p:origin x="2562" y="66"/>
      </p:cViewPr>
      <p:guideLst>
        <p:guide orient="horz" pos="3264"/>
        <p:guide pos="2880"/>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66" d="100"/>
          <a:sy n="66" d="100"/>
        </p:scale>
        <p:origin x="274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3D63EA9-1395-42F4-AEBB-EBEE27F0C83C}" type="datetimeFigureOut">
              <a:rPr lang="en-US" smtClean="0"/>
              <a:t>7/18/2018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A3A849E-8882-4693-8FF5-ECF4719B5ACE}" type="slidenum">
              <a:rPr lang="en-US" smtClean="0"/>
              <a:t>‹#›</a:t>
            </a:fld>
            <a:endParaRPr lang="en-US"/>
          </a:p>
        </p:txBody>
      </p:sp>
    </p:spTree>
    <p:extLst>
      <p:ext uri="{BB962C8B-B14F-4D97-AF65-F5344CB8AC3E}">
        <p14:creationId xmlns:p14="http://schemas.microsoft.com/office/powerpoint/2010/main" val="2807519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8ED4C57-6C9D-45B7-BB8E-806EC7067760}" type="datetimeFigureOut">
              <a:rPr lang="en-US" smtClean="0"/>
              <a:t>7/18/2018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473AE5C-B9C3-4127-B1A7-B44CC5E23DB6}" type="slidenum">
              <a:rPr lang="en-US" smtClean="0"/>
              <a:t>‹#›</a:t>
            </a:fld>
            <a:endParaRPr lang="en-US" dirty="0"/>
          </a:p>
        </p:txBody>
      </p:sp>
    </p:spTree>
    <p:extLst>
      <p:ext uri="{BB962C8B-B14F-4D97-AF65-F5344CB8AC3E}">
        <p14:creationId xmlns:p14="http://schemas.microsoft.com/office/powerpoint/2010/main" val="3816484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budget.lis.virginia.gov/item/2018/2/HB5001/Chapter/1/306/"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black"/>
                </a:solidFill>
                <a:effectLst/>
                <a:uLnTx/>
                <a:uFillTx/>
                <a:latin typeface="DokChampa"/>
                <a:ea typeface="DotumChe"/>
                <a:cs typeface="Times New Roman" panose="02020603050405020304" pitchFamily="18" charset="0"/>
              </a:rPr>
              <a:t>Thank you for inviting me to speak to you today.</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black"/>
                </a:solidFill>
                <a:effectLst/>
                <a:uLnTx/>
                <a:uFillTx/>
                <a:latin typeface="DokChampa"/>
                <a:ea typeface="DotumChe"/>
                <a:cs typeface="Times New Roman" panose="02020603050405020304" pitchFamily="18" charset="0"/>
              </a:rPr>
              <a:t>This is an exciting time in Virginia.</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black"/>
                </a:solidFill>
                <a:effectLst/>
                <a:uLnTx/>
                <a:uFillTx/>
                <a:latin typeface="DokChampa"/>
                <a:ea typeface="DotumChe"/>
                <a:cs typeface="Times New Roman" panose="02020603050405020304" pitchFamily="18" charset="0"/>
              </a:rPr>
              <a:t>Thousands of Virginia will soon be able to sign up for quality, low-cost health care coverage.</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black"/>
                </a:solidFill>
                <a:effectLst/>
                <a:uLnTx/>
                <a:uFillTx/>
                <a:latin typeface="DokChampa"/>
                <a:ea typeface="DotumChe"/>
                <a:cs typeface="Times New Roman" panose="02020603050405020304" pitchFamily="18" charset="0"/>
              </a:rPr>
              <a:t>We are already getting many questions about the new coverage options.</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black"/>
                </a:solidFill>
                <a:effectLst/>
                <a:uLnTx/>
                <a:uFillTx/>
                <a:latin typeface="DokChampa"/>
                <a:ea typeface="DotumChe"/>
                <a:cs typeface="Times New Roman" panose="02020603050405020304" pitchFamily="18" charset="0"/>
              </a:rPr>
              <a:t>We want to make sure that everyone has accurate information and a chance to ask questions.</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black"/>
                </a:solidFill>
                <a:effectLst/>
                <a:uLnTx/>
                <a:uFillTx/>
                <a:latin typeface="DokChampa"/>
                <a:ea typeface="DotumChe"/>
                <a:cs typeface="Times New Roman" panose="02020603050405020304" pitchFamily="18" charset="0"/>
              </a:rPr>
              <a:t>You are an important part of our Cover Virginia campaign, and we hope that you will share what you learn today with your family, friends and neighbors.</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Governor’s Working Papers; Pre-decisional; Not for public release</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A72936-3B4B-42DE-A2E0-5127647BD7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893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prstClr val="black"/>
                </a:solidFill>
              </a:rPr>
              <a:t>Budget Language: “</a:t>
            </a:r>
            <a:r>
              <a:rPr lang="en-US" i="1" dirty="0">
                <a:solidFill>
                  <a:prstClr val="black"/>
                </a:solidFill>
              </a:rPr>
              <a:t>The demonstration project shall be designed to </a:t>
            </a:r>
            <a:r>
              <a:rPr lang="en-US" b="1" i="1" dirty="0">
                <a:solidFill>
                  <a:prstClr val="black"/>
                </a:solidFill>
              </a:rPr>
              <a:t>empower individuals to improve their health and well-being </a:t>
            </a:r>
            <a:r>
              <a:rPr lang="en-US" i="1" dirty="0">
                <a:solidFill>
                  <a:prstClr val="black"/>
                </a:solidFill>
              </a:rPr>
              <a:t>and </a:t>
            </a:r>
            <a:r>
              <a:rPr lang="en-US" b="1" i="1" dirty="0">
                <a:solidFill>
                  <a:prstClr val="black"/>
                </a:solidFill>
              </a:rPr>
              <a:t>gain employer sponsored coverage or other commercial health insurance coverage</a:t>
            </a:r>
            <a:r>
              <a:rPr lang="en-US" i="1" dirty="0">
                <a:solidFill>
                  <a:prstClr val="black"/>
                </a:solidFill>
              </a:rPr>
              <a:t>, while simultaneously ensuring the program's </a:t>
            </a:r>
            <a:r>
              <a:rPr lang="en-US" b="1" i="1" u="sng" dirty="0">
                <a:solidFill>
                  <a:prstClr val="black"/>
                </a:solidFill>
              </a:rPr>
              <a:t>long-term</a:t>
            </a:r>
            <a:r>
              <a:rPr lang="en-US" b="1" i="1" dirty="0">
                <a:solidFill>
                  <a:prstClr val="black"/>
                </a:solidFill>
              </a:rPr>
              <a:t> fiscal sustainability</a:t>
            </a:r>
            <a:r>
              <a:rPr lang="en-US" i="1" dirty="0">
                <a:solidFill>
                  <a:prstClr val="black"/>
                </a:solidFill>
              </a:rPr>
              <a:t>.”</a:t>
            </a:r>
          </a:p>
          <a:p>
            <a:pPr lvl="0"/>
            <a:endParaRPr lang="en-US" b="1" i="1" u="sng" dirty="0">
              <a:solidFill>
                <a:prstClr val="black"/>
              </a:solidFill>
            </a:endParaRPr>
          </a:p>
          <a:p>
            <a:pPr lvl="0"/>
            <a:r>
              <a:rPr lang="en-US" b="1" i="1" u="sng" dirty="0">
                <a:solidFill>
                  <a:prstClr val="black"/>
                </a:solidFill>
              </a:rPr>
              <a:t>Health and Wellness Accounts</a:t>
            </a:r>
          </a:p>
          <a:p>
            <a:pPr lvl="0"/>
            <a:r>
              <a:rPr lang="en-US" dirty="0">
                <a:solidFill>
                  <a:prstClr val="black"/>
                </a:solidFill>
              </a:rPr>
              <a:t>The demonstration shall include</a:t>
            </a:r>
          </a:p>
          <a:p>
            <a:pPr marL="171450" lvl="0" indent="-171450">
              <a:buFont typeface="Arial" panose="020B0604020202020204" pitchFamily="34" charset="0"/>
              <a:buChar char="•"/>
            </a:pPr>
            <a:r>
              <a:rPr lang="en-US" dirty="0">
                <a:solidFill>
                  <a:prstClr val="black"/>
                </a:solidFill>
              </a:rPr>
              <a:t>(1) </a:t>
            </a:r>
            <a:r>
              <a:rPr lang="en-US" b="1" dirty="0">
                <a:solidFill>
                  <a:prstClr val="black"/>
                </a:solidFill>
              </a:rPr>
              <a:t>the development of a health and wellness account </a:t>
            </a:r>
            <a:r>
              <a:rPr lang="en-US" dirty="0">
                <a:solidFill>
                  <a:prstClr val="black"/>
                </a:solidFill>
              </a:rPr>
              <a:t>for eligible individuals, </a:t>
            </a:r>
          </a:p>
          <a:p>
            <a:pPr marL="628650" lvl="1" indent="-171450">
              <a:buFont typeface="Arial" panose="020B0604020202020204" pitchFamily="34" charset="0"/>
              <a:buChar char="•"/>
            </a:pPr>
            <a:r>
              <a:rPr lang="en-US" b="1" dirty="0">
                <a:solidFill>
                  <a:prstClr val="black"/>
                </a:solidFill>
              </a:rPr>
              <a:t>comprised of participant contributions and state funds </a:t>
            </a:r>
            <a:r>
              <a:rPr lang="en-US" dirty="0">
                <a:solidFill>
                  <a:prstClr val="black"/>
                </a:solidFill>
              </a:rPr>
              <a:t>to be used to </a:t>
            </a:r>
            <a:r>
              <a:rPr lang="en-US" b="1" dirty="0">
                <a:solidFill>
                  <a:prstClr val="black"/>
                </a:solidFill>
              </a:rPr>
              <a:t>fund the health insurance premiums a</a:t>
            </a:r>
            <a:r>
              <a:rPr lang="en-US" dirty="0">
                <a:solidFill>
                  <a:prstClr val="black"/>
                </a:solidFill>
              </a:rPr>
              <a:t>nd to ensure funds are available for the enrollee to </a:t>
            </a:r>
            <a:r>
              <a:rPr lang="en-US" b="1" dirty="0">
                <a:solidFill>
                  <a:prstClr val="black"/>
                </a:solidFill>
              </a:rPr>
              <a:t>cover out-of-pocket expenses for the deductible</a:t>
            </a:r>
            <a:r>
              <a:rPr lang="en-US" dirty="0">
                <a:solidFill>
                  <a:prstClr val="black"/>
                </a:solidFill>
              </a:rPr>
              <a:t>, </a:t>
            </a:r>
          </a:p>
          <a:p>
            <a:pPr marL="628650" lvl="1" indent="-171450">
              <a:buFont typeface="Arial" panose="020B0604020202020204" pitchFamily="34" charset="0"/>
              <a:buChar char="•"/>
            </a:pPr>
            <a:r>
              <a:rPr lang="en-US" dirty="0">
                <a:solidFill>
                  <a:prstClr val="black"/>
                </a:solidFill>
              </a:rPr>
              <a:t>with the ability to </a:t>
            </a:r>
            <a:r>
              <a:rPr lang="en-US" b="1" dirty="0">
                <a:solidFill>
                  <a:prstClr val="black"/>
                </a:solidFill>
              </a:rPr>
              <a:t>roll over the funds </a:t>
            </a:r>
            <a:r>
              <a:rPr lang="en-US" dirty="0">
                <a:solidFill>
                  <a:prstClr val="black"/>
                </a:solidFill>
              </a:rPr>
              <a:t>from the account into succeeding years if not fully used. </a:t>
            </a:r>
          </a:p>
          <a:p>
            <a:pPr marL="628650" lvl="1" indent="-171450">
              <a:buFont typeface="Arial" panose="020B0604020202020204" pitchFamily="34" charset="0"/>
              <a:buChar char="•"/>
            </a:pPr>
            <a:endParaRPr lang="en-US" dirty="0">
              <a:solidFill>
                <a:prstClr val="black"/>
              </a:solidFill>
            </a:endParaRPr>
          </a:p>
          <a:p>
            <a:pPr lvl="0"/>
            <a:r>
              <a:rPr lang="en-US" b="1" i="1" u="sng" dirty="0">
                <a:solidFill>
                  <a:prstClr val="black"/>
                </a:solidFill>
              </a:rPr>
              <a:t>Premiums</a:t>
            </a:r>
          </a:p>
          <a:p>
            <a:pPr marL="171450" lvl="0" indent="-171450">
              <a:buFont typeface="Arial" panose="020B0604020202020204" pitchFamily="34" charset="0"/>
              <a:buChar char="•"/>
            </a:pPr>
            <a:r>
              <a:rPr lang="en-US" dirty="0">
                <a:solidFill>
                  <a:prstClr val="black"/>
                </a:solidFill>
              </a:rPr>
              <a:t>The </a:t>
            </a:r>
            <a:r>
              <a:rPr lang="en-US" b="1" dirty="0">
                <a:solidFill>
                  <a:prstClr val="black"/>
                </a:solidFill>
              </a:rPr>
              <a:t>monthly premium amount</a:t>
            </a:r>
            <a:r>
              <a:rPr lang="en-US" dirty="0">
                <a:solidFill>
                  <a:prstClr val="black"/>
                </a:solidFill>
              </a:rPr>
              <a:t> for the enrollee shall be set on a </a:t>
            </a:r>
            <a:r>
              <a:rPr lang="en-US" b="1" dirty="0">
                <a:solidFill>
                  <a:prstClr val="black"/>
                </a:solidFill>
              </a:rPr>
              <a:t>sliding scale based </a:t>
            </a:r>
            <a:r>
              <a:rPr lang="en-US" dirty="0">
                <a:solidFill>
                  <a:prstClr val="black"/>
                </a:solidFill>
              </a:rPr>
              <a:t>on monthly income, not to exceed two percent of monthly income, nor be less than $1 per month; </a:t>
            </a:r>
          </a:p>
          <a:p>
            <a:pPr marL="171450" lvl="0" indent="-171450">
              <a:buFont typeface="Arial" panose="020B0604020202020204" pitchFamily="34" charset="0"/>
              <a:buChar char="•"/>
            </a:pPr>
            <a:r>
              <a:rPr lang="en-US" b="1" dirty="0">
                <a:solidFill>
                  <a:prstClr val="black"/>
                </a:solidFill>
              </a:rPr>
              <a:t>coverage to begin on the first day of the month following receipt of the premium payment </a:t>
            </a:r>
            <a:r>
              <a:rPr lang="en-US" dirty="0">
                <a:solidFill>
                  <a:prstClr val="black"/>
                </a:solidFill>
              </a:rPr>
              <a:t>or enrollment due to treatment of an acute illness; </a:t>
            </a:r>
          </a:p>
          <a:p>
            <a:pPr marL="171450" lvl="0" indent="-171450">
              <a:buFont typeface="Arial" panose="020B0604020202020204" pitchFamily="34" charset="0"/>
              <a:buChar char="•"/>
            </a:pPr>
            <a:r>
              <a:rPr lang="en-US" dirty="0">
                <a:solidFill>
                  <a:prstClr val="black"/>
                </a:solidFill>
              </a:rPr>
              <a:t>institution of a </a:t>
            </a:r>
            <a:r>
              <a:rPr lang="en-US" b="1" dirty="0">
                <a:solidFill>
                  <a:prstClr val="black"/>
                </a:solidFill>
              </a:rPr>
              <a:t>grace period for premium payment</a:t>
            </a:r>
            <a:r>
              <a:rPr lang="en-US" dirty="0">
                <a:solidFill>
                  <a:prstClr val="black"/>
                </a:solidFill>
              </a:rPr>
              <a:t>, followed by a </a:t>
            </a:r>
            <a:r>
              <a:rPr lang="en-US" b="1" dirty="0">
                <a:solidFill>
                  <a:prstClr val="black"/>
                </a:solidFill>
              </a:rPr>
              <a:t>waiting period before re-enrollment IF the premium is not paid </a:t>
            </a:r>
            <a:r>
              <a:rPr lang="en-US" dirty="0">
                <a:solidFill>
                  <a:prstClr val="black"/>
                </a:solidFill>
              </a:rPr>
              <a:t>by the participant </a:t>
            </a:r>
            <a:r>
              <a:rPr lang="en-US" b="1" dirty="0">
                <a:solidFill>
                  <a:prstClr val="black"/>
                </a:solidFill>
              </a:rPr>
              <a:t>OR</a:t>
            </a:r>
            <a:r>
              <a:rPr lang="en-US" dirty="0">
                <a:solidFill>
                  <a:prstClr val="black"/>
                </a:solidFill>
              </a:rPr>
              <a:t> if the participant </a:t>
            </a:r>
            <a:r>
              <a:rPr lang="en-US" b="1" dirty="0">
                <a:solidFill>
                  <a:prstClr val="black"/>
                </a:solidFill>
              </a:rPr>
              <a:t>does not maintain continuous coverage</a:t>
            </a:r>
            <a:r>
              <a:rPr lang="en-US" dirty="0">
                <a:solidFill>
                  <a:prstClr val="black"/>
                </a:solidFill>
              </a:rPr>
              <a:t>; and </a:t>
            </a:r>
          </a:p>
          <a:p>
            <a:pPr marL="171450" lvl="0" indent="-171450">
              <a:buFont typeface="Arial" panose="020B0604020202020204" pitchFamily="34" charset="0"/>
              <a:buChar char="•"/>
            </a:pPr>
            <a:r>
              <a:rPr lang="en-US" dirty="0">
                <a:solidFill>
                  <a:prstClr val="black"/>
                </a:solidFill>
              </a:rPr>
              <a:t>Recover premium payments owed to the Commonwealth through </a:t>
            </a:r>
            <a:r>
              <a:rPr lang="en-US" b="1" dirty="0">
                <a:solidFill>
                  <a:prstClr val="black"/>
                </a:solidFill>
              </a:rPr>
              <a:t>debt set-off collections</a:t>
            </a:r>
            <a:r>
              <a:rPr lang="en-US" dirty="0">
                <a:solidFill>
                  <a:prstClr val="black"/>
                </a:solidFill>
              </a:rPr>
              <a:t>;</a:t>
            </a:r>
          </a:p>
          <a:p>
            <a:endParaRPr lang="en-US" b="1" dirty="0"/>
          </a:p>
          <a:p>
            <a:r>
              <a:rPr lang="en-US" b="1" dirty="0"/>
              <a:t>Cost-sharing </a:t>
            </a:r>
            <a:r>
              <a:rPr lang="en-US" dirty="0"/>
              <a:t>for eligible enrollees with incomes between 100 percent and 138 percent of the federal poverty level, including income disregards, </a:t>
            </a:r>
            <a:r>
              <a:rPr lang="en-US" b="1" dirty="0"/>
              <a:t>designed to promote healthy behaviors such as the avoidance of tobacco use</a:t>
            </a:r>
            <a:r>
              <a:rPr lang="en-US" dirty="0"/>
              <a:t>, and to </a:t>
            </a:r>
            <a:r>
              <a:rPr lang="en-US" b="1" dirty="0"/>
              <a:t>encourage personal responsibility and accountability related to the utilization of health care services such as the appropriate use of emergency room services</a:t>
            </a:r>
            <a:r>
              <a:rPr lang="en-US" dirty="0"/>
              <a:t>. </a:t>
            </a:r>
          </a:p>
          <a:p>
            <a:endParaRPr lang="en-US" dirty="0"/>
          </a:p>
          <a:p>
            <a:r>
              <a:rPr lang="en-US" dirty="0"/>
              <a:t>However, such individuals who also meet the exemptions listed in (iv) [section on TEEOP</a:t>
            </a:r>
            <a:r>
              <a:rPr lang="en-US" baseline="0" dirty="0"/>
              <a:t> program and exempt populations] </a:t>
            </a:r>
            <a:r>
              <a:rPr lang="en-US" dirty="0"/>
              <a:t>shall not be subject to premium and copayment requirements more stringent than existing Medicaid law or regulations. </a:t>
            </a:r>
          </a:p>
          <a:p>
            <a:endParaRPr lang="en-US" dirty="0"/>
          </a:p>
          <a:p>
            <a:r>
              <a:rPr lang="en-US" dirty="0"/>
              <a:t>Enrollees who comply with provisions of the demonstration program, </a:t>
            </a:r>
            <a:r>
              <a:rPr lang="en-US" b="1" dirty="0"/>
              <a:t>including healthy behavior provisions, may receive a decrease in their monthly premiums and copayments, </a:t>
            </a:r>
            <a:r>
              <a:rPr lang="en-US" dirty="0"/>
              <a:t>not to exceed 50 percent.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73AE5C-B9C3-4127-B1A7-B44CC5E23D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6471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Appropriations Act directs DMAS to implement the Training, Education, Employment and Opportunity Program (TEEOP) for </a:t>
            </a:r>
            <a:r>
              <a:rPr lang="en-US" b="1" dirty="0"/>
              <a:t>every</a:t>
            </a:r>
            <a:r>
              <a:rPr lang="en-US" dirty="0"/>
              <a:t> </a:t>
            </a:r>
            <a:r>
              <a:rPr lang="en-US" b="1" dirty="0"/>
              <a:t>able-bodied, working-age adult enrolled in the Medicaid program </a:t>
            </a:r>
            <a:r>
              <a:rPr lang="en-US" dirty="0"/>
              <a:t>to enable enrollees to increase their health and well-being through </a:t>
            </a:r>
            <a:r>
              <a:rPr lang="en-US" i="1" dirty="0"/>
              <a:t>community engagement leading to self-sufficiency</a:t>
            </a:r>
            <a:r>
              <a:rPr lang="en-US" dirty="0"/>
              <a:t>. </a:t>
            </a:r>
          </a:p>
          <a:p>
            <a:endParaRPr lang="en-US" dirty="0"/>
          </a:p>
          <a:p>
            <a:r>
              <a:rPr lang="en-US" dirty="0"/>
              <a:t>0-138% FPL</a:t>
            </a:r>
            <a:r>
              <a:rPr lang="en-US" baseline="0" dirty="0"/>
              <a:t> for TEEOP; all working age, able-bodied adults</a:t>
            </a:r>
          </a:p>
          <a:p>
            <a:r>
              <a:rPr lang="en-US" baseline="0" dirty="0"/>
              <a:t>No policy decisions have been made</a:t>
            </a:r>
          </a:p>
          <a:p>
            <a:r>
              <a:rPr lang="en-US" baseline="0" dirty="0"/>
              <a:t>Starting to write in 1115 waiver</a:t>
            </a:r>
          </a:p>
          <a:p>
            <a:endParaRPr lang="en-US" baseline="0" dirty="0"/>
          </a:p>
          <a:p>
            <a:endParaRPr lang="en-US" dirty="0"/>
          </a:p>
          <a:p>
            <a:r>
              <a:rPr lang="en-US" dirty="0"/>
              <a:t>Complete list of populations exempt from work requirement/TEEOP</a:t>
            </a:r>
            <a:endParaRPr lang="en-US" baseline="0" dirty="0"/>
          </a:p>
          <a:p>
            <a:pPr lvl="1"/>
            <a:r>
              <a:rPr lang="en-US" sz="1200" b="0" i="1" u="sng" kern="1200" dirty="0">
                <a:solidFill>
                  <a:schemeClr val="tx1"/>
                </a:solidFill>
                <a:effectLst/>
                <a:latin typeface="+mn-lt"/>
                <a:ea typeface="+mn-ea"/>
                <a:cs typeface="+mn-cs"/>
              </a:rPr>
              <a:t>The TEEOP program shall </a:t>
            </a:r>
            <a:r>
              <a:rPr lang="en-US" sz="1200" b="1" i="1" u="sng" kern="1200" dirty="0">
                <a:solidFill>
                  <a:schemeClr val="tx1"/>
                </a:solidFill>
                <a:effectLst/>
                <a:latin typeface="+mn-lt"/>
                <a:ea typeface="+mn-ea"/>
                <a:cs typeface="+mn-cs"/>
              </a:rPr>
              <a:t>not</a:t>
            </a:r>
            <a:r>
              <a:rPr lang="en-US" sz="1200" b="0" i="1" u="sng" kern="1200" dirty="0">
                <a:solidFill>
                  <a:schemeClr val="tx1"/>
                </a:solidFill>
                <a:effectLst/>
                <a:latin typeface="+mn-lt"/>
                <a:ea typeface="+mn-ea"/>
                <a:cs typeface="+mn-cs"/>
              </a:rPr>
              <a:t> apply to: </a:t>
            </a:r>
          </a:p>
          <a:p>
            <a:pPr marL="685800" lvl="1" indent="-228600">
              <a:buAutoNum type="arabicParenBoth"/>
            </a:pPr>
            <a:r>
              <a:rPr lang="en-US" sz="1200" b="0" i="1" kern="1200" dirty="0">
                <a:solidFill>
                  <a:schemeClr val="tx1"/>
                </a:solidFill>
                <a:effectLst/>
                <a:latin typeface="+mn-lt"/>
                <a:ea typeface="+mn-ea"/>
                <a:cs typeface="+mn-cs"/>
              </a:rPr>
              <a:t>children under the age of 18 or individuals under the age of 19 who are participating in secondary education; </a:t>
            </a:r>
          </a:p>
          <a:p>
            <a:pPr marL="685800" lvl="1" indent="-228600">
              <a:buAutoNum type="arabicParenBoth"/>
            </a:pPr>
            <a:r>
              <a:rPr lang="en-US" sz="1200" b="0" i="1" kern="1200" dirty="0">
                <a:solidFill>
                  <a:schemeClr val="tx1"/>
                </a:solidFill>
                <a:effectLst/>
                <a:latin typeface="+mn-lt"/>
                <a:ea typeface="+mn-ea"/>
                <a:cs typeface="+mn-cs"/>
              </a:rPr>
              <a:t>individuals age 65 years and older; </a:t>
            </a:r>
          </a:p>
          <a:p>
            <a:pPr marL="685800" lvl="1" indent="-228600">
              <a:buAutoNum type="arabicParenBoth"/>
            </a:pPr>
            <a:r>
              <a:rPr lang="en-US" sz="1200" b="0" i="1" kern="1200" dirty="0">
                <a:solidFill>
                  <a:schemeClr val="tx1"/>
                </a:solidFill>
                <a:effectLst/>
                <a:latin typeface="+mn-lt"/>
                <a:ea typeface="+mn-ea"/>
                <a:cs typeface="+mn-cs"/>
              </a:rPr>
              <a:t>individuals who qualify for medical assistance services due to blindness or disability, including individuals who receive services pursuant to a § 1915 waiver; </a:t>
            </a:r>
          </a:p>
          <a:p>
            <a:pPr marL="685800" lvl="1" indent="-228600">
              <a:buAutoNum type="arabicParenBoth"/>
            </a:pPr>
            <a:r>
              <a:rPr lang="en-US" sz="1200" b="0" i="1" kern="1200" dirty="0">
                <a:solidFill>
                  <a:schemeClr val="tx1"/>
                </a:solidFill>
                <a:effectLst/>
                <a:latin typeface="+mn-lt"/>
                <a:ea typeface="+mn-ea"/>
                <a:cs typeface="+mn-cs"/>
              </a:rPr>
              <a:t>individuals residing in institutions; </a:t>
            </a:r>
          </a:p>
          <a:p>
            <a:pPr marL="685800" lvl="1" indent="-228600">
              <a:buAutoNum type="arabicParenBoth"/>
            </a:pPr>
            <a:r>
              <a:rPr lang="en-US" sz="1200" b="0" i="1" kern="1200" dirty="0">
                <a:solidFill>
                  <a:schemeClr val="tx1"/>
                </a:solidFill>
                <a:effectLst/>
                <a:latin typeface="+mn-lt"/>
                <a:ea typeface="+mn-ea"/>
                <a:cs typeface="+mn-cs"/>
              </a:rPr>
              <a:t>individuals determined to be medically frail; </a:t>
            </a:r>
          </a:p>
          <a:p>
            <a:pPr marL="685800" lvl="1" indent="-228600">
              <a:buAutoNum type="arabicParenBoth"/>
            </a:pPr>
            <a:r>
              <a:rPr lang="en-US" sz="1200" b="0" i="1" kern="1200" dirty="0">
                <a:solidFill>
                  <a:schemeClr val="tx1"/>
                </a:solidFill>
                <a:effectLst/>
                <a:latin typeface="+mn-lt"/>
                <a:ea typeface="+mn-ea"/>
                <a:cs typeface="+mn-cs"/>
              </a:rPr>
              <a:t>individuals diagnosed with serious mental illness; </a:t>
            </a:r>
          </a:p>
          <a:p>
            <a:pPr marL="685800" lvl="1" indent="-228600">
              <a:buAutoNum type="arabicParenBoth"/>
            </a:pPr>
            <a:r>
              <a:rPr lang="en-US" sz="1200" b="0" i="1" kern="1200" dirty="0">
                <a:solidFill>
                  <a:schemeClr val="tx1"/>
                </a:solidFill>
                <a:effectLst/>
                <a:latin typeface="+mn-lt"/>
                <a:ea typeface="+mn-ea"/>
                <a:cs typeface="+mn-cs"/>
              </a:rPr>
              <a:t>pregnant and postpartum women; </a:t>
            </a:r>
          </a:p>
          <a:p>
            <a:pPr marL="685800" lvl="1" indent="-228600">
              <a:buAutoNum type="arabicParenBoth"/>
            </a:pPr>
            <a:r>
              <a:rPr lang="en-US" sz="1200" b="0" i="1" kern="1200" dirty="0">
                <a:solidFill>
                  <a:schemeClr val="tx1"/>
                </a:solidFill>
                <a:effectLst/>
                <a:latin typeface="+mn-lt"/>
                <a:ea typeface="+mn-ea"/>
                <a:cs typeface="+mn-cs"/>
              </a:rPr>
              <a:t>former foster children under the age of 26; </a:t>
            </a:r>
          </a:p>
          <a:p>
            <a:pPr marL="685800" lvl="1" indent="-228600">
              <a:buAutoNum type="arabicParenBoth"/>
            </a:pPr>
            <a:r>
              <a:rPr lang="en-US" sz="1200" b="0" i="1" kern="1200" dirty="0">
                <a:solidFill>
                  <a:schemeClr val="tx1"/>
                </a:solidFill>
                <a:effectLst/>
                <a:latin typeface="+mn-lt"/>
                <a:ea typeface="+mn-ea"/>
                <a:cs typeface="+mn-cs"/>
              </a:rPr>
              <a:t>Individuals who are the primary caregiver for a dependent, including a dependent child or adult dependent with a disability; and </a:t>
            </a:r>
          </a:p>
          <a:p>
            <a:pPr marL="685800" lvl="1" indent="-228600">
              <a:buAutoNum type="arabicParenBoth"/>
            </a:pPr>
            <a:r>
              <a:rPr lang="en-US" sz="1200" b="0" i="1" kern="1200" dirty="0">
                <a:solidFill>
                  <a:schemeClr val="tx1"/>
                </a:solidFill>
                <a:effectLst/>
                <a:latin typeface="+mn-lt"/>
                <a:ea typeface="+mn-ea"/>
                <a:cs typeface="+mn-cs"/>
              </a:rPr>
              <a:t> individuals who already meet the work requirements of the TANF or SNAP programs.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73AE5C-B9C3-4127-B1A7-B44CC5E23D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7117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Through the Demonstration, Virginia </a:t>
            </a:r>
            <a:r>
              <a:rPr lang="en-US" sz="1200" b="1" i="0" kern="1200" dirty="0">
                <a:solidFill>
                  <a:schemeClr val="tx1"/>
                </a:solidFill>
                <a:effectLst/>
                <a:latin typeface="+mn-lt"/>
                <a:ea typeface="+mn-ea"/>
                <a:cs typeface="+mn-cs"/>
              </a:rPr>
              <a:t>will develop criteria to target supportive housing and employment services</a:t>
            </a:r>
            <a:r>
              <a:rPr lang="en-US" sz="1200" b="0" i="0" kern="1200" dirty="0">
                <a:solidFill>
                  <a:schemeClr val="tx1"/>
                </a:solidFill>
                <a:effectLst/>
                <a:latin typeface="+mn-lt"/>
                <a:ea typeface="+mn-ea"/>
                <a:cs typeface="+mn-cs"/>
              </a:rPr>
              <a:t> to Medicaid beneficiaries who are most likely to benefit from these services.</a:t>
            </a:r>
            <a:endParaRPr lang="en-US" sz="1200" b="0" i="0" u="sng" kern="1200" dirty="0">
              <a:solidFill>
                <a:schemeClr val="tx1"/>
              </a:solidFill>
              <a:effectLst/>
              <a:latin typeface="+mn-lt"/>
              <a:ea typeface="+mn-ea"/>
              <a:cs typeface="+mn-cs"/>
            </a:endParaRPr>
          </a:p>
          <a:p>
            <a:endParaRPr lang="en-US" sz="1200" b="0" i="0" u="sng"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rPr>
              <a:t>Budget Language: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Department of Medical Assistance Services shall develop a </a:t>
            </a:r>
            <a:r>
              <a:rPr lang="en-US" sz="1200" b="1" i="0" kern="1200" dirty="0">
                <a:solidFill>
                  <a:schemeClr val="tx1"/>
                </a:solidFill>
                <a:effectLst/>
                <a:latin typeface="+mn-lt"/>
                <a:ea typeface="+mn-ea"/>
                <a:cs typeface="+mn-cs"/>
              </a:rPr>
              <a:t>supportive employment and housing benefit</a:t>
            </a:r>
            <a:r>
              <a:rPr lang="en-US" sz="1200" b="0" i="0" kern="1200" dirty="0">
                <a:solidFill>
                  <a:schemeClr val="tx1"/>
                </a:solidFill>
                <a:effectLst/>
                <a:latin typeface="+mn-lt"/>
                <a:ea typeface="+mn-ea"/>
                <a:cs typeface="+mn-cs"/>
              </a:rPr>
              <a:t> targeted to high risk Medicaid beneficiaries with mental illness, substance use disorder, or other complex, chronic conditions </a:t>
            </a:r>
            <a:r>
              <a:rPr lang="en-US" sz="1200" b="0" i="1" kern="1200" dirty="0">
                <a:solidFill>
                  <a:schemeClr val="tx1"/>
                </a:solidFill>
                <a:effectLst/>
                <a:latin typeface="+mn-lt"/>
                <a:ea typeface="+mn-ea"/>
                <a:cs typeface="+mn-cs"/>
              </a:rPr>
              <a:t>who need intensive, ongoing support to obtain and maintain employment and stable housing.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000000"/>
                </a:solidFill>
              </a:rPr>
              <a:t>High Risk Medicaid Beneficiaries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targeted to high risk Medicaid beneficiaries with mental illness, substance use disorder, or other complex, chronic conditions </a:t>
            </a:r>
            <a:r>
              <a:rPr lang="en-US" sz="1200" b="0" i="1" kern="1200" dirty="0">
                <a:solidFill>
                  <a:schemeClr val="tx1"/>
                </a:solidFill>
                <a:effectLst/>
                <a:latin typeface="+mn-lt"/>
                <a:ea typeface="+mn-ea"/>
                <a:cs typeface="+mn-cs"/>
              </a:rPr>
              <a:t>who need intensive, ongoing support to obtain and maintain employment and stable housing.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000000"/>
                </a:solidFill>
              </a:rPr>
              <a:t>Supportive Employment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Possible services could include: vocational/job-related discovery or assessment, person-centered employment planning, job placement, job development, negotiation with prospective employers, job analysis, training and systematic instruction, job coaching, benefits support, training and planning, transportation, asset development and career advancement services, and other workplace support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000000"/>
                </a:solidFill>
              </a:rPr>
              <a:t>Supportive Housing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Housing support services funded by Medicaid could include activities such as: services that support an individual’s ability to prepare for and transition to housing, including screening and housing assessment for individuals’ preferences and barriers; developing an individual housing support plan: identifying goals, addressing barriers, and establishing approaches and resources to meet their goals; assisting with housing application and search processes; one-time move-in needs; assisting in arranging for and supporting details of the move; developing housing support crisis plan and services that support individuals to maintain tenancy once housing is secured, such as training on roles, responsibilities, rights of tenant and landlord; coaching on relationship-building with landlords, managers, and neighbors, and assisting in dispute resolution; linking with community resources to prevent eviction; assisting with housing recertification process; and on-going training and support in household management.</a:t>
            </a:r>
            <a:endParaRPr lang="en-US" sz="1200" u="sng"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solidFill>
                <a:srgbClr val="000000"/>
              </a:solidFill>
            </a:endParaRPr>
          </a:p>
          <a:p>
            <a:r>
              <a:rPr lang="en-US" sz="1200" u="sng" dirty="0">
                <a:solidFill>
                  <a:srgbClr val="000000"/>
                </a:solidFill>
              </a:rPr>
              <a:t>Align</a:t>
            </a:r>
            <a:r>
              <a:rPr lang="en-US" sz="1200" u="sng" baseline="0" dirty="0">
                <a:solidFill>
                  <a:srgbClr val="000000"/>
                </a:solidFill>
              </a:rPr>
              <a:t> Medicaid-covered supportive housing benefit and tenancy supports with supportive housing programs </a:t>
            </a:r>
            <a:r>
              <a:rPr lang="en-US" sz="1200" u="sng" baseline="0" dirty="0" err="1">
                <a:solidFill>
                  <a:srgbClr val="000000"/>
                </a:solidFill>
              </a:rPr>
              <a:t>estab</a:t>
            </a:r>
            <a:r>
              <a:rPr lang="en-US" sz="1200" u="sng" baseline="0" dirty="0">
                <a:solidFill>
                  <a:srgbClr val="000000"/>
                </a:solidFill>
              </a:rPr>
              <a:t> by other agencies</a:t>
            </a:r>
          </a:p>
          <a:p>
            <a:r>
              <a:rPr lang="en-US" sz="1200" b="0" i="0" kern="1200" dirty="0">
                <a:solidFill>
                  <a:schemeClr val="tx1"/>
                </a:solidFill>
                <a:effectLst/>
                <a:latin typeface="+mn-lt"/>
                <a:ea typeface="+mn-ea"/>
                <a:cs typeface="+mn-cs"/>
              </a:rPr>
              <a:t>The Commonwealth’s goal is to align the Medicaid-covered supportive housing benefit and tenancy supports with the supportive housing programs established by the Department of Behavioral Health and Developmental Services, the Department of Housing and Community Development, Virginia Housing Development Authority, and other key state and local agencies.  DMAS will align the Medicaid-covered supportive employment benefit with workforce programs developed by the Virginia Workforce Centers, VEC, and Virginia Department for Aging and Rehabilitative Services to provide services to Medicaid enrollees.</a:t>
            </a:r>
          </a:p>
          <a:p>
            <a:endParaRPr lang="en-US" sz="1200" b="0" i="0" kern="1200" dirty="0">
              <a:solidFill>
                <a:schemeClr val="tx1"/>
              </a:solidFill>
              <a:effectLst/>
              <a:latin typeface="+mn-lt"/>
              <a:ea typeface="+mn-ea"/>
              <a:cs typeface="+mn-cs"/>
            </a:endParaRPr>
          </a:p>
          <a:p>
            <a:pPr marL="0" indent="0">
              <a:buNone/>
            </a:pPr>
            <a:r>
              <a:rPr lang="en-US" sz="1200" u="sng" dirty="0"/>
              <a:t>Link to Final</a:t>
            </a:r>
            <a:r>
              <a:rPr lang="en-US" sz="1200" u="sng" baseline="0" dirty="0"/>
              <a:t> Budget Language:</a:t>
            </a:r>
            <a:r>
              <a:rPr lang="en-US" sz="1200" baseline="0" dirty="0"/>
              <a:t> </a:t>
            </a:r>
            <a:r>
              <a:rPr lang="en-US" sz="1200" dirty="0"/>
              <a:t>306, JJJ, 4 – 5, </a:t>
            </a:r>
            <a:r>
              <a:rPr lang="en-US" sz="1200" i="1" u="sng" dirty="0">
                <a:hlinkClick r:id="rId3"/>
              </a:rPr>
              <a:t>https://budget.lis.virginia.gov/item/2018/2/HB5001/Chapter/1/306/</a:t>
            </a:r>
            <a:r>
              <a:rPr lang="en-US" sz="1200" i="1" dirty="0">
                <a:hlinkClick r:id="rId3"/>
              </a:rPr>
              <a:t> </a:t>
            </a:r>
            <a:endParaRPr 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73AE5C-B9C3-4127-B1A7-B44CC5E23D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3456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According to the Kaiser Family Foundation’s recent findings: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Coverage Gains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Calibri" panose="020F0502020204030204" pitchFamily="34" charset="0"/>
                <a:cs typeface="Calibri" panose="020F0502020204030204" pitchFamily="34" charset="0"/>
              </a:rPr>
              <a:t>Medicaid expansion states experienced </a:t>
            </a:r>
            <a:r>
              <a:rPr lang="en-US" sz="1200" b="1" dirty="0">
                <a:solidFill>
                  <a:schemeClr val="tx1"/>
                </a:solidFill>
                <a:latin typeface="Calibri" panose="020F0502020204030204" pitchFamily="34" charset="0"/>
                <a:cs typeface="Calibri" panose="020F0502020204030204" pitchFamily="34" charset="0"/>
              </a:rPr>
              <a:t>significant coverage gains </a:t>
            </a:r>
            <a:r>
              <a:rPr lang="en-US" sz="1200" dirty="0">
                <a:solidFill>
                  <a:schemeClr val="tx1"/>
                </a:solidFill>
                <a:latin typeface="Calibri" panose="020F0502020204030204" pitchFamily="34" charset="0"/>
                <a:cs typeface="Calibri" panose="020F0502020204030204" pitchFamily="34" charset="0"/>
              </a:rPr>
              <a:t>and </a:t>
            </a:r>
            <a:r>
              <a:rPr lang="en-US" sz="1200" b="1" dirty="0">
                <a:solidFill>
                  <a:schemeClr val="tx1"/>
                </a:solidFill>
                <a:latin typeface="Calibri" panose="020F0502020204030204" pitchFamily="34" charset="0"/>
                <a:cs typeface="Calibri" panose="020F0502020204030204" pitchFamily="34" charset="0"/>
              </a:rPr>
              <a:t>reductions in uninsured rates</a:t>
            </a:r>
            <a:r>
              <a:rPr lang="en-US" sz="1200" dirty="0">
                <a:solidFill>
                  <a:schemeClr val="tx1"/>
                </a:solidFill>
                <a:latin typeface="Calibri" panose="020F0502020204030204" pitchFamily="34" charset="0"/>
                <a:cs typeface="Calibri" panose="020F0502020204030204" pitchFamily="34" charset="0"/>
              </a:rPr>
              <a:t>, among the low-income population broadly and within specific vulnerable populations</a:t>
            </a:r>
          </a:p>
          <a:p>
            <a:pPr marL="171450" indent="-171450">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Larger coverage gains for </a:t>
            </a:r>
            <a:r>
              <a:rPr lang="en-US" sz="1200" b="1" dirty="0">
                <a:solidFill>
                  <a:schemeClr val="tx1"/>
                </a:solidFill>
                <a:latin typeface="Calibri" panose="020F0502020204030204" pitchFamily="34" charset="0"/>
                <a:cs typeface="Calibri" panose="020F0502020204030204" pitchFamily="34" charset="0"/>
              </a:rPr>
              <a:t>specific vulnerable populations </a:t>
            </a:r>
            <a:r>
              <a:rPr lang="en-US" sz="1200" dirty="0">
                <a:solidFill>
                  <a:schemeClr val="tx1"/>
                </a:solidFill>
                <a:latin typeface="Calibri" panose="020F0502020204030204" pitchFamily="34" charset="0"/>
                <a:cs typeface="Calibri" panose="020F0502020204030204" pitchFamily="34" charset="0"/>
              </a:rPr>
              <a:t>including young adults, prescription drug users, people with HIV, veterans, newly diagnosed cancer patients, low-income workers,</a:t>
            </a:r>
            <a:r>
              <a:rPr lang="en-US" sz="1200" baseline="0" dirty="0">
                <a:solidFill>
                  <a:schemeClr val="tx1"/>
                </a:solidFill>
                <a:latin typeface="Calibri" panose="020F0502020204030204" pitchFamily="34" charset="0"/>
                <a:cs typeface="Calibri" panose="020F0502020204030204" pitchFamily="34" charset="0"/>
              </a:rPr>
              <a:t> and others</a:t>
            </a:r>
          </a:p>
          <a:p>
            <a:pPr marL="0" indent="0">
              <a:buFont typeface="Arial" panose="020B0604020202020204" pitchFamily="34" charset="0"/>
              <a:buNone/>
            </a:pPr>
            <a:endParaRPr lang="en-US" sz="12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Improved Access to Care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Recent evidence demonstrates that compared to non-expansion states, Medicaid expansion states have seen greater improvements in access to medications and services for the treatment of behavioral and mental health conditions.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evidence includes studies that have shown that </a:t>
            </a:r>
            <a:r>
              <a:rPr lang="en-US" b="1" dirty="0"/>
              <a:t>Medicaid expansion is associated with increases in </a:t>
            </a:r>
            <a:r>
              <a:rPr lang="en-US" b="0" dirty="0"/>
              <a:t>overall </a:t>
            </a:r>
            <a:r>
              <a:rPr lang="en-US" b="1" dirty="0"/>
              <a:t>prescriptions</a:t>
            </a:r>
            <a:r>
              <a:rPr lang="en-US" b="0" dirty="0"/>
              <a:t> </a:t>
            </a:r>
            <a:r>
              <a:rPr lang="en-US" dirty="0"/>
              <a:t>for, </a:t>
            </a:r>
            <a:r>
              <a:rPr lang="en-US" b="1" dirty="0"/>
              <a:t>Medicaid-covered prescriptions</a:t>
            </a:r>
            <a:r>
              <a:rPr lang="en-US" dirty="0"/>
              <a:t> for, and </a:t>
            </a:r>
            <a:r>
              <a:rPr lang="en-US" b="1" dirty="0"/>
              <a:t>Medicaid spending </a:t>
            </a:r>
            <a:r>
              <a:rPr lang="en-US" b="0" dirty="0"/>
              <a:t>on</a:t>
            </a:r>
            <a:r>
              <a:rPr lang="en-US" b="1" dirty="0"/>
              <a:t> medications to treat opioid use disorder and opioid overdose</a:t>
            </a:r>
            <a:r>
              <a:rPr lang="en-US"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Additional research found </a:t>
            </a:r>
            <a:r>
              <a:rPr lang="en-US" b="1" dirty="0"/>
              <a:t>increased utilization </a:t>
            </a:r>
            <a:r>
              <a:rPr lang="en-US" b="0" dirty="0"/>
              <a:t>and</a:t>
            </a:r>
            <a:r>
              <a:rPr lang="en-US" b="1" dirty="0"/>
              <a:t> Medicaid coverage </a:t>
            </a:r>
            <a:r>
              <a:rPr lang="en-US" b="0" dirty="0"/>
              <a:t>of</a:t>
            </a:r>
            <a:r>
              <a:rPr lang="en-US" b="1" dirty="0"/>
              <a:t> evidence-based smoking cessation medications </a:t>
            </a:r>
            <a:r>
              <a:rPr lang="en-US" dirty="0"/>
              <a:t>post-expansion in expansion states relative to non-expansion states.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a:t>
            </a:r>
            <a:r>
              <a:rPr lang="en-US" baseline="0" dirty="0"/>
              <a:t> </a:t>
            </a:r>
            <a:r>
              <a:rPr lang="en-US" dirty="0"/>
              <a:t>study found </a:t>
            </a:r>
            <a:r>
              <a:rPr lang="en-US" b="1" dirty="0"/>
              <a:t>improvements in receipt of checkups, care for chronic conditions, and quality of care even in areas with primary care shortages</a:t>
            </a:r>
            <a:r>
              <a:rPr lang="en-US" dirty="0"/>
              <a:t>, suggesting that insurance expansions can have a positive impact even in areas with relative shortages.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January 2018 study found that for patients with one of five common surgical conditions admitted to an academic medical center or affiliated hospital, </a:t>
            </a:r>
            <a:r>
              <a:rPr lang="en-US" b="1" dirty="0"/>
              <a:t>expansion was associated with a significantly greater probability of receiving optimal care</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study found that Medicaid expansion was </a:t>
            </a:r>
            <a:r>
              <a:rPr lang="en-US" b="1" dirty="0"/>
              <a:t>correlated</a:t>
            </a:r>
            <a:r>
              <a:rPr lang="en-US" dirty="0"/>
              <a:t> </a:t>
            </a:r>
            <a:r>
              <a:rPr lang="en-US" b="1" dirty="0"/>
              <a:t>with</a:t>
            </a:r>
            <a:r>
              <a:rPr lang="en-US" dirty="0"/>
              <a:t> </a:t>
            </a:r>
            <a:r>
              <a:rPr lang="en-US" b="1" dirty="0"/>
              <a:t>increased heart transplant listing rates for African American patients </a:t>
            </a:r>
            <a:r>
              <a:rPr lang="en-US" dirty="0"/>
              <a:t>(both overall and among Medicaid enrollees, specifically)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Better Health Outcomes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Multiple studies have found improvements in measures of self-reported health following Medicaid expansions, and additional research has documented provider reports of newly eligible adults receiving life-saving or life-changing treatments that they could not obtain prior to expansion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January 2018 study suggests that expansion may contribute to infant mortality rate reductions. While the mean infant mortality rate rose slightly in non-expansion states between 2014 and 2016, it declined in expansion states over that period. This effect was particularly pronounced among the African-American population.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One 2017 study found that Medicaid expansion was associated with improved health outcomes for cardiac surgery patients, including a significant decrease in predicted preoperative risk of morbidity or mortality and a decreased risk-adjusted rate of postoperative major morbidity.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Source</a:t>
            </a:r>
            <a:r>
              <a:rPr lang="en-US" b="1" u="none" dirty="0"/>
              <a:t>: </a:t>
            </a:r>
            <a:r>
              <a:rPr lang="en-US" b="1" baseline="0" dirty="0"/>
              <a:t>Kaiser Family Foundation Issue Brief (March 2018). “</a:t>
            </a:r>
            <a:r>
              <a:rPr lang="en-US" b="1" i="1" dirty="0"/>
              <a:t>The Effects of Medicaid Expansion under the ACA: Updated Findings from a Literature Review</a:t>
            </a:r>
            <a:r>
              <a:rPr lang="en-US" b="1" dirty="0"/>
              <a:t>.”</a:t>
            </a:r>
            <a:r>
              <a:rPr lang="en-US" b="1" baseline="0" dirty="0"/>
              <a:t> </a:t>
            </a:r>
            <a:r>
              <a:rPr lang="en-US" baseline="0" dirty="0"/>
              <a:t>The Article sites several studies for each assertion.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Link: </a:t>
            </a:r>
            <a:r>
              <a:rPr lang="en-US" baseline="0" dirty="0"/>
              <a:t>http://files.kff.org/attachment/Issue-Brief-The-Effects-of-Medicaid-Expansion-Under-the-ACA-Updated-Findings-from-a-Literature-Review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5A2C44-B00D-43F3-9D61-52CD2FC81E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7759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Budget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olidFill>
                  <a:schemeClr val="tx1"/>
                </a:solidFill>
                <a:latin typeface="Calibri" panose="020F0502020204030204" pitchFamily="34" charset="0"/>
                <a:cs typeface="Calibri" panose="020F0502020204030204" pitchFamily="34" charset="0"/>
              </a:rPr>
              <a:t>National, multi-state, and single state studies show that states expanding Medicaid under the ACA have realized budget savings, revenue gains, and overall economic growth. </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solidFill>
                  <a:schemeClr val="tx1"/>
                </a:solidFill>
                <a:latin typeface="Calibri" panose="020F0502020204030204" pitchFamily="34" charset="0"/>
                <a:cs typeface="Calibri" panose="020F0502020204030204" pitchFamily="34" charset="0"/>
              </a:rPr>
              <a:t>Multiple studies suggest that Medicaid expansion can result in state savings by offsetting state costs in other areas, including state costs related to behavioral health services, crime and the criminal justice system, and Supplemental Security Income program costs. </a:t>
            </a:r>
          </a:p>
          <a:p>
            <a:pPr marL="171450" indent="-171450">
              <a:spcAft>
                <a:spcPts val="1200"/>
              </a:spcAft>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A 2016 study found that growth in state Medicaid spending in expansion states has been lower relative to non-expansion states, but an uptick was predicted for state fiscal year (SFY) 2017, primarily due to the phase-down in the federal share for the expansion population from 100% to 95% in 2017.While studies showed higher growth rates in total Medicaid spending (federal, state, and local) following initial implementation in 2014 and 2015, this growth rate slowed significantly in 2016</a:t>
            </a:r>
          </a:p>
          <a:p>
            <a:pPr marL="171450" indent="-171450">
              <a:spcAft>
                <a:spcPts val="1200"/>
              </a:spcAft>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National research found that there were no significant increases in spending from state funds as a result of Medicaid expansion and no significant reductions in state spending on education, transportation, or other state programs as a result of expansion during FYs 2010-2015.</a:t>
            </a:r>
          </a:p>
          <a:p>
            <a:pPr marL="0" indent="0">
              <a:buFont typeface="Arial" panose="020B0604020202020204" pitchFamily="34" charset="0"/>
              <a:buNone/>
            </a:pPr>
            <a:endParaRPr lang="en-US" sz="1200" baseline="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dirty="0"/>
              <a:t>Job</a:t>
            </a:r>
            <a:r>
              <a:rPr lang="en-US" u="sng" baseline="0" dirty="0"/>
              <a:t> Growth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State-specific studies have documented or predicted significant job growth resulting from expansion.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study in </a:t>
            </a:r>
            <a:r>
              <a:rPr lang="en-US" b="1" dirty="0"/>
              <a:t>Colorado</a:t>
            </a:r>
            <a:r>
              <a:rPr lang="en-US" dirty="0"/>
              <a:t> found that the state supports 31,074 additional jobs due to Medicaid expansion as of FY 2015-2016, and a study in </a:t>
            </a:r>
            <a:r>
              <a:rPr lang="en-US" b="1" dirty="0"/>
              <a:t>Kentucky</a:t>
            </a:r>
            <a:r>
              <a:rPr lang="en-US" dirty="0"/>
              <a:t> estimated that expansion would create over 40,000 jobs in the state through SFY 2021 with an average salary of $41,000.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an analysis of Medicaid expansion in </a:t>
            </a:r>
            <a:r>
              <a:rPr lang="en-US" b="1" dirty="0"/>
              <a:t>Ohio</a:t>
            </a:r>
            <a:r>
              <a:rPr lang="en-US" dirty="0"/>
              <a:t>, most expansion enrollees who were unemployed but looking for work reported that Medicaid enrollment made it easier to seek employment. Over half of expansion enrollees who were employed reported that Medicaid enrollment made it easier to continue 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Source</a:t>
            </a:r>
            <a:r>
              <a:rPr lang="en-US" b="1" u="none" dirty="0"/>
              <a:t>: </a:t>
            </a:r>
            <a:r>
              <a:rPr lang="en-US" b="1" baseline="0" dirty="0"/>
              <a:t>Kaiser Family Foundation Issue Brief (March 2018). “</a:t>
            </a:r>
            <a:r>
              <a:rPr lang="en-US" b="1" i="1" dirty="0"/>
              <a:t>The Effects of Medicaid Expansion under the ACA: Updated Findings from a Literature Review</a:t>
            </a:r>
            <a:r>
              <a:rPr lang="en-US" b="1" dirty="0"/>
              <a:t>.”</a:t>
            </a:r>
            <a:r>
              <a:rPr lang="en-US" b="1" baseline="0" dirty="0"/>
              <a:t> </a:t>
            </a:r>
            <a:r>
              <a:rPr lang="en-US" baseline="0" dirty="0"/>
              <a:t>The Article sites several studies for each assertion.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Link: </a:t>
            </a:r>
            <a:r>
              <a:rPr lang="en-US" baseline="0" dirty="0"/>
              <a:t>http://files.kff.org/attachment/Issue-Brief-The-Effects-of-Medicaid-Expansion-Under-the-ACA-Updated-Findings-from-a-Literature-Review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5A2C44-B00D-43F3-9D61-52CD2FC81E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5827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DokChampa"/>
                <a:ea typeface="DotumChe"/>
                <a:cs typeface="Times New Roman" panose="02020603050405020304" pitchFamily="18" charset="0"/>
              </a:rPr>
              <a:t>I am sure that you have additional questions, and you will think of even more questions after you get home.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DokChampa"/>
                <a:ea typeface="DotumChe"/>
                <a:cs typeface="Times New Roman" panose="02020603050405020304" pitchFamily="18" charset="0"/>
              </a:rPr>
              <a:t>The most important source of information about this new coverage is our Cover Virginia website.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DokChampa"/>
                <a:ea typeface="DotumChe"/>
                <a:cs typeface="Times New Roman" panose="02020603050405020304" pitchFamily="18" charset="0"/>
              </a:rPr>
              <a:t>That’s Cover V-A dot org.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73AE5C-B9C3-4127-B1A7-B44CC5E23D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8990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DokChampa"/>
                <a:ea typeface="DotumChe"/>
                <a:cs typeface="Times New Roman" panose="02020603050405020304" pitchFamily="18" charset="0"/>
              </a:rPr>
              <a:t>Please take a brochure with you, visit the Cover Virginia website often for updates, and please share this information with people in your community.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890CA-9D98-4535-825F-29DCE1630C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6397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DokChampa"/>
                <a:ea typeface="DotumChe"/>
                <a:cs typeface="Times New Roman" panose="02020603050405020304" pitchFamily="18" charset="0"/>
              </a:rPr>
              <a:t>We are already getting many questions about the new coverage options.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DokChampa"/>
                <a:ea typeface="DotumChe"/>
                <a:cs typeface="Times New Roman" panose="02020603050405020304" pitchFamily="18" charset="0"/>
              </a:rPr>
              <a:t>We want to make sure that everyone has accurate information, and all of you can help us spread the word.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DokChampa"/>
                <a:ea typeface="DotumChe"/>
                <a:cs typeface="Times New Roman" panose="02020603050405020304" pitchFamily="18" charset="0"/>
              </a:rPr>
              <a:t>You are an important partner and we hope that you will continue to support the Cover Virginia outreach campaign.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DokChampa"/>
                <a:ea typeface="DotumChe"/>
                <a:cs typeface="Times New Roman" panose="02020603050405020304" pitchFamily="18" charset="0"/>
              </a:rPr>
              <a:t>You can do that by sharing what you learn today with people in your communities.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DokChampa"/>
                <a:ea typeface="DotumChe"/>
                <a:cs typeface="Times New Roman" panose="02020603050405020304" pitchFamily="18" charset="0"/>
              </a:rPr>
              <a:t>Here are the topics that we are going to cover over the next few minutes.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473AE5C-B9C3-4127-B1A7-B44CC5E23DB6}" type="slidenum">
              <a:rPr lang="en-US" smtClean="0"/>
              <a:t>2</a:t>
            </a:fld>
            <a:endParaRPr lang="en-US" dirty="0"/>
          </a:p>
        </p:txBody>
      </p:sp>
    </p:spTree>
    <p:extLst>
      <p:ext uri="{BB962C8B-B14F-4D97-AF65-F5344CB8AC3E}">
        <p14:creationId xmlns:p14="http://schemas.microsoft.com/office/powerpoint/2010/main" val="1353090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DokChampa"/>
                <a:ea typeface="DotumChe"/>
                <a:cs typeface="Times New Roman" panose="02020603050405020304" pitchFamily="18" charset="0"/>
              </a:rPr>
              <a:t>Until now, few adults in Virginia could qualify for coverage because of the strict rules in place.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DokChampa"/>
                <a:ea typeface="DotumChe"/>
                <a:cs typeface="Times New Roman" panose="02020603050405020304" pitchFamily="18" charset="0"/>
              </a:rPr>
              <a:t>You probably have met people who have applied in the past and been rejected.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DokChampa"/>
                <a:ea typeface="DotumChe"/>
                <a:cs typeface="Times New Roman" panose="02020603050405020304" pitchFamily="18" charset="0"/>
              </a:rPr>
              <a:t>Our greatest challenge is persuading these people to come back and try again, and we need your help to reach out and let them know that the rules will change starting January 1, 2019.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DokChampa"/>
                <a:ea typeface="DotumChe"/>
                <a:cs typeface="Times New Roman" panose="02020603050405020304" pitchFamily="18" charset="0"/>
              </a:rPr>
              <a:t>This is a major change in our program that will open the door to about 400,000 Virginia adults.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DokChampa"/>
                <a:ea typeface="DotumChe"/>
                <a:cs typeface="Times New Roman" panose="02020603050405020304" pitchFamily="18" charset="0"/>
              </a:rPr>
              <a:t>Many of the new people who will join our program work in jobs that do not offer health insurance.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200" dirty="0">
                <a:effectLst/>
                <a:latin typeface="DokChampa"/>
                <a:ea typeface="DotumChe"/>
                <a:cs typeface="Times New Roman" panose="02020603050405020304" pitchFamily="18" charset="0"/>
              </a:rPr>
              <a:t>That includes jobs in retail, construction, childcare, landscaping and food service.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DokChampa"/>
                <a:ea typeface="DotumChe"/>
                <a:cs typeface="Times New Roman" panose="02020603050405020304" pitchFamily="18" charset="0"/>
              </a:rPr>
              <a:t>We believe these individuals should have coverage so that they don’t have to worry about getting sick or having an accident.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73AE5C-B9C3-4127-B1A7-B44CC5E23D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0989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DokChampa"/>
                <a:ea typeface="DotumChe"/>
                <a:cs typeface="Times New Roman" panose="02020603050405020304" pitchFamily="18" charset="0"/>
              </a:rPr>
              <a:t>The Number 1 question we get is “Who is eligible?”</a:t>
            </a:r>
            <a:endParaRPr lang="en-US" sz="1200" dirty="0">
              <a:effectLst/>
              <a:latin typeface="DokChampa"/>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DokChampa"/>
                <a:ea typeface="DotumChe"/>
                <a:cs typeface="Times New Roman" panose="02020603050405020304" pitchFamily="18" charset="0"/>
              </a:rPr>
              <a:t>There will be an application process to go through all of the requirements, but I can give you the highlights today.</a:t>
            </a:r>
            <a:endParaRPr lang="en-US" sz="1200" dirty="0">
              <a:effectLst/>
              <a:latin typeface="DokChampa"/>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DokChampa"/>
                <a:ea typeface="DotumChe"/>
                <a:cs typeface="Times New Roman" panose="02020603050405020304" pitchFamily="18" charset="0"/>
              </a:rPr>
              <a:t>First, individuals must be between the ages of 19 and 64 to qualify.</a:t>
            </a:r>
            <a:endParaRPr lang="en-US" sz="1200" dirty="0">
              <a:effectLst/>
              <a:latin typeface="DokChampa"/>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DokChampa"/>
                <a:ea typeface="DotumChe"/>
                <a:cs typeface="Times New Roman" panose="02020603050405020304" pitchFamily="18" charset="0"/>
              </a:rPr>
              <a:t>This coverage is not for people who are in Medicare now or eligible for Medicare.</a:t>
            </a:r>
            <a:endParaRPr lang="en-US" sz="1200" dirty="0">
              <a:effectLst/>
              <a:latin typeface="DokChampa"/>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97D788-9AC1-43FB-9D52-63E15666A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3555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DokChampa"/>
                <a:ea typeface="DotumChe"/>
                <a:cs typeface="Times New Roman" panose="02020603050405020304" pitchFamily="18" charset="0"/>
              </a:rPr>
              <a:t>Second, individuals must meet income requirements, which vary by the number of people in their household.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DokChampa"/>
                <a:ea typeface="DotumChe"/>
                <a:cs typeface="Times New Roman" panose="02020603050405020304" pitchFamily="18" charset="0"/>
              </a:rPr>
              <a:t>For example, a single adult living alone may be eligible if her or his annual income is at or below $16,754.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DokChampa"/>
                <a:ea typeface="DotumChe"/>
                <a:cs typeface="Times New Roman" panose="02020603050405020304" pitchFamily="18" charset="0"/>
              </a:rPr>
              <a:t>A parent living with a spouse and a child may be eligible if the total annual income for everyone in the household is at or below $28,677.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73AE5C-B9C3-4127-B1A7-B44CC5E23D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160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DokChampa"/>
                <a:ea typeface="DotumChe"/>
                <a:cs typeface="Times New Roman" panose="02020603050405020304" pitchFamily="18" charset="0"/>
              </a:rPr>
              <a:t>The second most common question we hear is “What services are covered?”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DokChampa"/>
                <a:ea typeface="DotumChe"/>
                <a:cs typeface="Times New Roman" panose="02020603050405020304" pitchFamily="18" charset="0"/>
              </a:rPr>
              <a:t>As you can see from the list on the slide, this coverage includes a wide variety of services.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DokChampa"/>
                <a:ea typeface="DotumChe"/>
                <a:cs typeface="Times New Roman" panose="02020603050405020304" pitchFamily="18" charset="0"/>
              </a:rPr>
              <a:t>They include doctor visits, hospital stays, prescription drugs and behavioral health care.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DokChampa"/>
                <a:ea typeface="DotumChe"/>
                <a:cs typeface="Times New Roman" panose="02020603050405020304" pitchFamily="18" charset="0"/>
              </a:rPr>
              <a:t>There are many more services available than we could include on this list, so people should not be discouraged if they don’t see a specific type of medical care that is important to them.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73AE5C-B9C3-4127-B1A7-B44CC5E23D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6942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DokChampa"/>
                <a:ea typeface="DotumChe"/>
                <a:cs typeface="Times New Roman" panose="02020603050405020304" pitchFamily="18" charset="0"/>
              </a:rPr>
              <a:t>The new people signing up for coverage will be part of the same programs that our existing members are already using.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DokChampa"/>
                <a:ea typeface="DotumChe"/>
                <a:cs typeface="Times New Roman" panose="02020603050405020304" pitchFamily="18" charset="0"/>
              </a:rPr>
              <a:t>The vast majority of our members today are enrolled in managed care programs, and that will also be true for new members.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DokChampa"/>
                <a:ea typeface="DotumChe"/>
                <a:cs typeface="Times New Roman" panose="02020603050405020304" pitchFamily="18" charset="0"/>
              </a:rPr>
              <a:t>Most people will be covered through our Medallion 4.0 program.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DokChampa"/>
                <a:ea typeface="DotumChe"/>
                <a:cs typeface="Times New Roman" panose="02020603050405020304" pitchFamily="18" charset="0"/>
              </a:rPr>
              <a:t>People who have a complex behavioral or medical condition that limits their daily activities will be enrolled in Commonwealth Coordinated Care Plus (also known as CCC Plus), which is our managed long-term services and supports program.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DokChampa"/>
                <a:ea typeface="DotumChe"/>
                <a:cs typeface="Times New Roman" panose="02020603050405020304" pitchFamily="18" charset="0"/>
              </a:rPr>
              <a:t>The CCC Plus program offers extra support so that these individuals get help with coordinating all of their health care needs.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DokChampa"/>
                <a:ea typeface="DotumChe"/>
                <a:cs typeface="Times New Roman" panose="02020603050405020304" pitchFamily="18" charset="0"/>
              </a:rPr>
              <a:t>Whether individuals are enrolled in Medallion or CCC Plus, they will be able to choose from the six health plans.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DokChampa"/>
                <a:ea typeface="DotumChe"/>
                <a:cs typeface="Times New Roman" panose="02020603050405020304" pitchFamily="18" charset="0"/>
              </a:rPr>
              <a:t>The same six plans are available for both programs.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5A2C44-B00D-43F3-9D61-52CD2FC81E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Governor’s Working Papers; Pre-decisional; Not for public release</a:t>
            </a:r>
          </a:p>
        </p:txBody>
      </p:sp>
    </p:spTree>
    <p:extLst>
      <p:ext uri="{BB962C8B-B14F-4D97-AF65-F5344CB8AC3E}">
        <p14:creationId xmlns:p14="http://schemas.microsoft.com/office/powerpoint/2010/main" val="2563913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890CA-9D98-4535-825F-29DCE1630C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9308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Health and Wellness Accounts beginning January 1 will focus on healthy behavior incentives and will serve as a value-added benefit through the member’s plan. The Health and Wellness Accounts will not function as a health savings account in phase 1 and policy is still under development with respect to phase 2.</a:t>
            </a:r>
          </a:p>
          <a:p>
            <a:endParaRPr lang="en-US" i="1" dirty="0"/>
          </a:p>
          <a:p>
            <a:r>
              <a:rPr lang="en-US" i="1" dirty="0"/>
              <a:t>The Department of Medical Assistance Services shall include provisions to make </a:t>
            </a:r>
            <a:r>
              <a:rPr lang="en-US" b="1" i="1" dirty="0"/>
              <a:t>referrals to job training, education and job placement assistance </a:t>
            </a:r>
            <a:r>
              <a:rPr lang="en-US" i="1" dirty="0"/>
              <a:t>for all unemployed, able-bodied adult enrollees as allowed under current federal law or regulations through the State Plan amendments, contracts, or other policy changes. </a:t>
            </a:r>
          </a:p>
          <a:p>
            <a:endParaRPr lang="en-US" i="1" dirty="0"/>
          </a:p>
          <a:p>
            <a:r>
              <a:rPr lang="en-US" i="1" dirty="0"/>
              <a:t>DMAS shall also include provisions to foster personal responsibility and prepare newly eligible enrollees for participation in commercial health insurance plans to include use of private health plans, premium support for employer-sponsored insurance, </a:t>
            </a:r>
            <a:r>
              <a:rPr lang="en-US" b="1" i="1" dirty="0"/>
              <a:t>health and wellness accounts, appropriate utilization of hospital emergency room services, healthy behavior incentives, and enhanced fraud prevention efforts, </a:t>
            </a:r>
            <a:r>
              <a:rPr lang="en-US" i="1" dirty="0"/>
              <a:t>among others through the State Plan amendments, contracts, or other policy changes.</a:t>
            </a:r>
          </a:p>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73AE5C-B9C3-4127-B1A7-B44CC5E23D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1947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effectLst/>
        </p:spPr>
        <p:txBody>
          <a:bodyPr/>
          <a:lstStyle>
            <a:lvl1pPr algn="ctr">
              <a:defRPr cap="all" baseline="0">
                <a:solidFill>
                  <a:schemeClr val="tx2"/>
                </a:solidFill>
              </a:defRPr>
            </a:lvl1pPr>
          </a:lstStyle>
          <a:p>
            <a:pPr lvl="0"/>
            <a:r>
              <a:rPr lang="en-US"/>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information</a:t>
            </a:r>
          </a:p>
        </p:txBody>
      </p:sp>
    </p:spTree>
    <p:extLst>
      <p:ext uri="{BB962C8B-B14F-4D97-AF65-F5344CB8AC3E}">
        <p14:creationId xmlns:p14="http://schemas.microsoft.com/office/powerpoint/2010/main" val="414087870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4"/>
          </p:nvPr>
        </p:nvSpPr>
        <p:spPr>
          <a:xfrm>
            <a:off x="76200" y="6492875"/>
            <a:ext cx="1295400" cy="365125"/>
          </a:xfrm>
          <a:prstGeom prst="rect">
            <a:avLst/>
          </a:prstGeom>
        </p:spPr>
        <p:txBody>
          <a:bodyPr anchor="ctr"/>
          <a:lstStyle>
            <a:lvl1pPr>
              <a:defRPr sz="1200" b="1">
                <a:solidFill>
                  <a:schemeClr val="bg1"/>
                </a:solidFill>
                <a:latin typeface="Calibri" panose="020F0502020204030204" pitchFamily="34" charset="0"/>
              </a:defRPr>
            </a:lvl1pPr>
          </a:lstStyle>
          <a:p>
            <a:fld id="{E18695A3-612B-4B2B-B01B-9890B4364E2E}" type="slidenum">
              <a:rPr lang="en-US" smtClean="0"/>
              <a:pPr/>
              <a:t>‹#›</a:t>
            </a:fld>
            <a:endParaRPr lang="en-US" dirty="0"/>
          </a:p>
        </p:txBody>
      </p:sp>
    </p:spTree>
    <p:extLst>
      <p:ext uri="{BB962C8B-B14F-4D97-AF65-F5344CB8AC3E}">
        <p14:creationId xmlns:p14="http://schemas.microsoft.com/office/powerpoint/2010/main" val="991470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76200" y="6492875"/>
            <a:ext cx="1295400" cy="365125"/>
          </a:xfrm>
          <a:prstGeom prst="rect">
            <a:avLst/>
          </a:prstGeom>
        </p:spPr>
        <p:txBody>
          <a:bodyPr anchor="ctr"/>
          <a:lstStyle>
            <a:lvl1pPr>
              <a:defRPr sz="1200" b="1">
                <a:solidFill>
                  <a:schemeClr val="bg1"/>
                </a:solidFill>
                <a:latin typeface="Calibri" panose="020F0502020204030204" pitchFamily="34" charset="0"/>
              </a:defRPr>
            </a:lvl1pPr>
          </a:lstStyle>
          <a:p>
            <a:fld id="{E18695A3-612B-4B2B-B01B-9890B4364E2E}" type="slidenum">
              <a:rPr lang="en-US" smtClean="0"/>
              <a:pPr/>
              <a:t>‹#›</a:t>
            </a:fld>
            <a:endParaRPr lang="en-US" dirty="0"/>
          </a:p>
        </p:txBody>
      </p:sp>
    </p:spTree>
    <p:extLst>
      <p:ext uri="{BB962C8B-B14F-4D97-AF65-F5344CB8AC3E}">
        <p14:creationId xmlns:p14="http://schemas.microsoft.com/office/powerpoint/2010/main" val="3401800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028731"/>
          </a:xfrm>
        </p:spPr>
        <p:txBody>
          <a:bodyPr anchor="t"/>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219200"/>
            <a:ext cx="5111750" cy="518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362200"/>
            <a:ext cx="3008313" cy="4038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Slide Number Placeholder 5"/>
          <p:cNvSpPr>
            <a:spLocks noGrp="1"/>
          </p:cNvSpPr>
          <p:nvPr>
            <p:ph type="sldNum" sz="quarter" idx="4"/>
          </p:nvPr>
        </p:nvSpPr>
        <p:spPr>
          <a:xfrm>
            <a:off x="76200" y="6492875"/>
            <a:ext cx="1295400" cy="365125"/>
          </a:xfrm>
          <a:prstGeom prst="rect">
            <a:avLst/>
          </a:prstGeom>
        </p:spPr>
        <p:txBody>
          <a:bodyPr anchor="ctr"/>
          <a:lstStyle>
            <a:lvl1pPr>
              <a:defRPr sz="1200" b="1">
                <a:solidFill>
                  <a:schemeClr val="bg1"/>
                </a:solidFill>
                <a:latin typeface="Calibri" panose="020F0502020204030204" pitchFamily="34" charset="0"/>
              </a:defRPr>
            </a:lvl1pPr>
          </a:lstStyle>
          <a:p>
            <a:fld id="{E18695A3-612B-4B2B-B01B-9890B4364E2E}" type="slidenum">
              <a:rPr lang="en-US" smtClean="0"/>
              <a:pPr/>
              <a:t>‹#›</a:t>
            </a:fld>
            <a:endParaRPr lang="en-US" dirty="0"/>
          </a:p>
        </p:txBody>
      </p:sp>
      <p:sp>
        <p:nvSpPr>
          <p:cNvPr id="8" name="Title Placeholder 1"/>
          <p:cNvSpPr txBox="1">
            <a:spLocks/>
          </p:cNvSpPr>
          <p:nvPr userDrawn="1"/>
        </p:nvSpPr>
        <p:spPr>
          <a:xfrm>
            <a:off x="0" y="0"/>
            <a:ext cx="9144000" cy="990600"/>
          </a:xfrm>
          <a:prstGeom prst="rect">
            <a:avLst/>
          </a:prstGeom>
          <a:effectLst>
            <a:outerShdw blurRad="50800" dist="38100" dir="2700000" algn="tl" rotWithShape="0">
              <a:prstClr val="black">
                <a:alpha val="40000"/>
              </a:prstClr>
            </a:outerShdw>
          </a:effectLst>
        </p:spPr>
        <p:txBody>
          <a:bodyPr vert="horz" lIns="91440" tIns="45720" rIns="91440" bIns="45720" rtlCol="0" anchor="t">
            <a:normAutofit/>
          </a:bodyPr>
          <a:lstStyle>
            <a:lvl1pPr algn="l" defTabSz="914400" rtl="0" eaLnBrk="1" latinLnBrk="0" hangingPunct="1">
              <a:spcBef>
                <a:spcPct val="0"/>
              </a:spcBef>
              <a:buNone/>
              <a:defRPr sz="3800" b="1" kern="1200" cap="none" baseline="0">
                <a:solidFill>
                  <a:schemeClr val="bg1"/>
                </a:solidFill>
                <a:latin typeface="Calibri" panose="020F0502020204030204" pitchFamily="34" charset="0"/>
                <a:ea typeface="Dotum" panose="020B0600000101010101" pitchFamily="34" charset="-127"/>
                <a:cs typeface="+mj-cs"/>
              </a:defRPr>
            </a:lvl1pPr>
          </a:lstStyle>
          <a:p>
            <a:r>
              <a:rPr lang="en-US"/>
              <a:t>Click to edit Master title style</a:t>
            </a:r>
            <a:endParaRPr lang="en-US" dirty="0"/>
          </a:p>
        </p:txBody>
      </p:sp>
    </p:spTree>
    <p:extLst>
      <p:ext uri="{BB962C8B-B14F-4D97-AF65-F5344CB8AC3E}">
        <p14:creationId xmlns:p14="http://schemas.microsoft.com/office/powerpoint/2010/main" val="3021761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l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111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553199"/>
            <a:ext cx="9144000" cy="304800"/>
          </a:xfrm>
          <a:custGeom>
            <a:avLst/>
            <a:gdLst/>
            <a:ahLst/>
            <a:cxnLst/>
            <a:rect l="l" t="t" r="r" b="b"/>
            <a:pathLst>
              <a:path w="9144000" h="304800">
                <a:moveTo>
                  <a:pt x="0" y="304800"/>
                </a:moveTo>
                <a:lnTo>
                  <a:pt x="9144000" y="304800"/>
                </a:lnTo>
                <a:lnTo>
                  <a:pt x="9144000" y="0"/>
                </a:lnTo>
                <a:lnTo>
                  <a:pt x="0" y="0"/>
                </a:lnTo>
                <a:lnTo>
                  <a:pt x="0" y="304800"/>
                </a:lnTo>
                <a:close/>
              </a:path>
            </a:pathLst>
          </a:custGeom>
          <a:solidFill>
            <a:srgbClr val="81C341"/>
          </a:solidFill>
        </p:spPr>
        <p:txBody>
          <a:bodyPr wrap="square" lIns="0" tIns="0" rIns="0" bIns="0" rtlCol="0">
            <a:noAutofit/>
          </a:bodyPr>
          <a:lstStyle/>
          <a:p>
            <a:endParaRPr/>
          </a:p>
        </p:txBody>
      </p:sp>
      <p:sp>
        <p:nvSpPr>
          <p:cNvPr id="17" name="bk object 17"/>
          <p:cNvSpPr/>
          <p:nvPr/>
        </p:nvSpPr>
        <p:spPr>
          <a:xfrm>
            <a:off x="0" y="0"/>
            <a:ext cx="9144000" cy="990600"/>
          </a:xfrm>
          <a:custGeom>
            <a:avLst/>
            <a:gdLst/>
            <a:ahLst/>
            <a:cxnLst/>
            <a:rect l="l" t="t" r="r" b="b"/>
            <a:pathLst>
              <a:path w="9144000" h="990600">
                <a:moveTo>
                  <a:pt x="0" y="990600"/>
                </a:moveTo>
                <a:lnTo>
                  <a:pt x="9144000" y="990600"/>
                </a:lnTo>
                <a:lnTo>
                  <a:pt x="9144000" y="0"/>
                </a:lnTo>
                <a:lnTo>
                  <a:pt x="0" y="0"/>
                </a:lnTo>
                <a:lnTo>
                  <a:pt x="0" y="990600"/>
                </a:lnTo>
                <a:close/>
              </a:path>
            </a:pathLst>
          </a:custGeom>
          <a:solidFill>
            <a:srgbClr val="00AFEF"/>
          </a:solidFill>
        </p:spPr>
        <p:txBody>
          <a:bodyPr wrap="square" lIns="0" tIns="0" rIns="0" bIns="0" rtlCol="0">
            <a:noAutofit/>
          </a:bodyPr>
          <a:lstStyle/>
          <a:p>
            <a:endParaRPr/>
          </a:p>
        </p:txBody>
      </p:sp>
      <p:sp>
        <p:nvSpPr>
          <p:cNvPr id="18" name="bk object 18"/>
          <p:cNvSpPr/>
          <p:nvPr/>
        </p:nvSpPr>
        <p:spPr>
          <a:xfrm>
            <a:off x="8584692" y="6559294"/>
            <a:ext cx="559307" cy="298702"/>
          </a:xfrm>
          <a:prstGeom prst="rect">
            <a:avLst/>
          </a:prstGeom>
          <a:blipFill>
            <a:blip r:embed="rId2" cstate="print"/>
            <a:stretch>
              <a:fillRect/>
            </a:stretch>
          </a:blipFill>
        </p:spPr>
        <p:txBody>
          <a:bodyPr wrap="square" lIns="0" tIns="0" rIns="0" bIns="0" rtlCol="0">
            <a:noAutofit/>
          </a:bodyPr>
          <a:lstStyle/>
          <a:p>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7/18/2018</a:t>
            </a:fld>
            <a:endParaRPr lang="en-US"/>
          </a:p>
        </p:txBody>
      </p:sp>
      <p:sp>
        <p:nvSpPr>
          <p:cNvPr id="6" name="Holder 6"/>
          <p:cNvSpPr>
            <a:spLocks noGrp="1"/>
          </p:cNvSpPr>
          <p:nvPr>
            <p:ph type="sldNum" sz="quarter" idx="7"/>
          </p:nvPr>
        </p:nvSpPr>
        <p:spPr/>
        <p:txBody>
          <a:bodyPr lIns="0" tIns="0" rIns="0" bIns="0"/>
          <a:lstStyle/>
          <a:p>
            <a:pPr marL="25400">
              <a:lnSpc>
                <a:spcPct val="100000"/>
              </a:lnSpc>
            </a:pPr>
            <a:fld id="{81D60167-4931-47E6-BA6A-407CBD079E47}" type="slidenum">
              <a:rPr sz="1200" b="1" spc="-10" dirty="0" smtClean="0">
                <a:solidFill>
                  <a:srgbClr val="FFFFFF"/>
                </a:solidFill>
                <a:latin typeface="Calibri"/>
                <a:cs typeface="Calibri"/>
              </a:rPr>
              <a:t>‹#›</a:t>
            </a:fld>
            <a:endParaRPr sz="1200">
              <a:latin typeface="Calibri"/>
              <a:cs typeface="Calibri"/>
            </a:endParaRPr>
          </a:p>
        </p:txBody>
      </p:sp>
    </p:spTree>
    <p:extLst>
      <p:ext uri="{BB962C8B-B14F-4D97-AF65-F5344CB8AC3E}">
        <p14:creationId xmlns:p14="http://schemas.microsoft.com/office/powerpoint/2010/main" val="2463923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effectLst/>
        </p:spPr>
        <p:txBody>
          <a:bodyPr/>
          <a:lstStyle>
            <a:lvl1pPr algn="ctr">
              <a:defRPr cap="all" baseline="0">
                <a:solidFill>
                  <a:schemeClr val="tx2"/>
                </a:solidFill>
              </a:defRPr>
            </a:lvl1pPr>
          </a:lstStyle>
          <a:p>
            <a:pPr lvl="0"/>
            <a:r>
              <a:rPr lang="en-US"/>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information</a:t>
            </a:r>
          </a:p>
        </p:txBody>
      </p:sp>
    </p:spTree>
    <p:extLst>
      <p:ext uri="{BB962C8B-B14F-4D97-AF65-F5344CB8AC3E}">
        <p14:creationId xmlns:p14="http://schemas.microsoft.com/office/powerpoint/2010/main" val="255422155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with Pictur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2130425"/>
            <a:ext cx="5029200" cy="1470025"/>
          </a:xfrm>
          <a:effectLst/>
        </p:spPr>
        <p:txBody>
          <a:bodyPr/>
          <a:lstStyle>
            <a:lvl1pPr algn="r">
              <a:defRPr cap="all" baseline="0">
                <a:solidFill>
                  <a:schemeClr val="tx2"/>
                </a:solidFill>
              </a:defRPr>
            </a:lvl1pPr>
          </a:lstStyle>
          <a:p>
            <a:pPr lvl="0"/>
            <a:r>
              <a:rPr lang="en-US"/>
              <a:t>Click to edit Master title style</a:t>
            </a:r>
            <a:endParaRPr lang="en-US" dirty="0"/>
          </a:p>
        </p:txBody>
      </p:sp>
      <p:sp>
        <p:nvSpPr>
          <p:cNvPr id="3" name="Subtitle 2"/>
          <p:cNvSpPr>
            <a:spLocks noGrp="1"/>
          </p:cNvSpPr>
          <p:nvPr>
            <p:ph type="subTitle" idx="1" hasCustomPrompt="1"/>
          </p:nvPr>
        </p:nvSpPr>
        <p:spPr>
          <a:xfrm>
            <a:off x="3797018" y="3886200"/>
            <a:ext cx="5042182" cy="1752600"/>
          </a:xfrm>
        </p:spPr>
        <p:txBody>
          <a:bodyPr/>
          <a:lstStyle>
            <a:lvl1pPr marL="0" indent="0" algn="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information</a:t>
            </a:r>
          </a:p>
        </p:txBody>
      </p:sp>
      <p:sp>
        <p:nvSpPr>
          <p:cNvPr id="5" name="Picture Placeholder 4"/>
          <p:cNvSpPr>
            <a:spLocks noGrp="1"/>
          </p:cNvSpPr>
          <p:nvPr>
            <p:ph type="pic" sz="quarter" idx="13"/>
          </p:nvPr>
        </p:nvSpPr>
        <p:spPr>
          <a:xfrm>
            <a:off x="228600" y="2133600"/>
            <a:ext cx="3429000" cy="3505200"/>
          </a:xfrm>
        </p:spPr>
        <p:txBody>
          <a:bodyPr/>
          <a:lstStyle>
            <a:lvl1pPr>
              <a:defRPr/>
            </a:lvl1pPr>
          </a:lstStyle>
          <a:p>
            <a:r>
              <a:rPr lang="en-US" dirty="0"/>
              <a:t>Click icon to add picture</a:t>
            </a:r>
          </a:p>
        </p:txBody>
      </p:sp>
    </p:spTree>
    <p:extLst>
      <p:ext uri="{BB962C8B-B14F-4D97-AF65-F5344CB8AC3E}">
        <p14:creationId xmlns:p14="http://schemas.microsoft.com/office/powerpoint/2010/main" val="15350540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Op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1982" y="2362200"/>
            <a:ext cx="6400800" cy="1470025"/>
          </a:xfrm>
          <a:effectLst/>
        </p:spPr>
        <p:txBody>
          <a:bodyPr>
            <a:normAutofit/>
          </a:bodyPr>
          <a:lstStyle>
            <a:lvl1pPr algn="r">
              <a:defRPr sz="3800" cap="all" baseline="0">
                <a:solidFill>
                  <a:schemeClr val="tx2"/>
                </a:solidFill>
              </a:defRPr>
            </a:lvl1pPr>
          </a:lstStyle>
          <a:p>
            <a:r>
              <a:rPr lang="en-US" dirty="0"/>
              <a:t>	TITLE of Presentation</a:t>
            </a:r>
          </a:p>
        </p:txBody>
      </p:sp>
      <p:sp>
        <p:nvSpPr>
          <p:cNvPr id="3" name="Subtitle 2"/>
          <p:cNvSpPr>
            <a:spLocks noGrp="1"/>
          </p:cNvSpPr>
          <p:nvPr>
            <p:ph type="subTitle" idx="1"/>
          </p:nvPr>
        </p:nvSpPr>
        <p:spPr>
          <a:xfrm>
            <a:off x="2514600" y="3886200"/>
            <a:ext cx="6400800" cy="1752600"/>
          </a:xfrm>
        </p:spPr>
        <p:txBody>
          <a:bodyPr/>
          <a:lstStyle>
            <a:lvl1pPr marL="0" indent="0" algn="r">
              <a:buNone/>
              <a:defRPr>
                <a:solidFill>
                  <a:schemeClr val="tx2"/>
                </a:solidFill>
              </a:defRPr>
            </a:lvl1pPr>
          </a:lstStyle>
          <a:p>
            <a:pPr algn="r"/>
            <a:r>
              <a:rPr lang="en-US"/>
              <a:t>Click to edit Master subtitle style</a:t>
            </a:r>
            <a:endParaRPr lang="en-US" dirty="0"/>
          </a:p>
        </p:txBody>
      </p:sp>
      <p:sp>
        <p:nvSpPr>
          <p:cNvPr id="5" name="Rectangle 4"/>
          <p:cNvSpPr/>
          <p:nvPr userDrawn="1"/>
        </p:nvSpPr>
        <p:spPr>
          <a:xfrm>
            <a:off x="-4666" y="0"/>
            <a:ext cx="9148665" cy="76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25"/>
          <p:cNvPicPr>
            <a:picLocks noChangeAspect="1" noChangeArrowheads="1"/>
          </p:cNvPicPr>
          <p:nvPr userDrawn="1"/>
        </p:nvPicPr>
        <p:blipFill>
          <a:blip r:embed="rId2" cstate="print">
            <a:clrChange>
              <a:clrFrom>
                <a:srgbClr val="FFF7CE"/>
              </a:clrFrom>
              <a:clrTo>
                <a:srgbClr val="FFF7CE">
                  <a:alpha val="0"/>
                </a:srgbClr>
              </a:clrTo>
            </a:clrChange>
            <a:lum contrast="6000"/>
          </a:blip>
          <a:srcRect/>
          <a:stretch>
            <a:fillRect/>
          </a:stretch>
        </p:blipFill>
        <p:spPr bwMode="auto">
          <a:xfrm>
            <a:off x="8077200" y="5334000"/>
            <a:ext cx="920734" cy="926249"/>
          </a:xfrm>
          <a:prstGeom prst="rect">
            <a:avLst/>
          </a:prstGeom>
          <a:noFill/>
          <a:ln w="9525">
            <a:noFill/>
            <a:miter lim="800000"/>
            <a:headEnd/>
            <a:tailEnd/>
          </a:ln>
          <a:effec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95357" y="5454208"/>
            <a:ext cx="1322618" cy="717992"/>
          </a:xfrm>
          <a:prstGeom prst="rect">
            <a:avLst/>
          </a:prstGeom>
        </p:spPr>
      </p:pic>
      <p:sp>
        <p:nvSpPr>
          <p:cNvPr id="9" name="Slide Number Placeholder 5"/>
          <p:cNvSpPr>
            <a:spLocks noGrp="1"/>
          </p:cNvSpPr>
          <p:nvPr>
            <p:ph type="sldNum" sz="quarter" idx="12"/>
          </p:nvPr>
        </p:nvSpPr>
        <p:spPr>
          <a:xfrm>
            <a:off x="76200" y="6492875"/>
            <a:ext cx="381000" cy="365125"/>
          </a:xfrm>
          <a:prstGeom prst="rect">
            <a:avLst/>
          </a:prstGeom>
        </p:spPr>
        <p:txBody>
          <a:bodyPr/>
          <a:lstStyle/>
          <a:p>
            <a:fld id="{E18695A3-612B-4B2B-B01B-9890B4364E2E}"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166964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Agenda Slide</a:t>
            </a:r>
          </a:p>
        </p:txBody>
      </p:sp>
      <p:sp>
        <p:nvSpPr>
          <p:cNvPr id="5" name="Slide Number Placeholder 4"/>
          <p:cNvSpPr>
            <a:spLocks noGrp="1"/>
          </p:cNvSpPr>
          <p:nvPr>
            <p:ph type="sldNum" sz="quarter" idx="12"/>
          </p:nvPr>
        </p:nvSpPr>
        <p:spPr>
          <a:xfrm>
            <a:off x="76200" y="6492875"/>
            <a:ext cx="381000" cy="365125"/>
          </a:xfrm>
          <a:prstGeom prst="rect">
            <a:avLst/>
          </a:prstGeom>
        </p:spPr>
        <p:txBody>
          <a:bodyPr/>
          <a:lstStyle/>
          <a:p>
            <a:fld id="{E18695A3-612B-4B2B-B01B-9890B4364E2E}" type="slidenum">
              <a:rPr lang="en-US" smtClean="0">
                <a:solidFill>
                  <a:srgbClr val="FFFFFF"/>
                </a:solidFill>
              </a:rPr>
              <a:pPr/>
              <a:t>‹#›</a:t>
            </a:fld>
            <a:endParaRPr lang="en-US" dirty="0">
              <a:solidFill>
                <a:srgbClr val="FFFFFF"/>
              </a:solidFill>
            </a:endParaRPr>
          </a:p>
        </p:txBody>
      </p:sp>
      <p:sp>
        <p:nvSpPr>
          <p:cNvPr id="4" name="Content Placeholder 2"/>
          <p:cNvSpPr>
            <a:spLocks noGrp="1"/>
          </p:cNvSpPr>
          <p:nvPr>
            <p:ph idx="1" hasCustomPrompt="1"/>
          </p:nvPr>
        </p:nvSpPr>
        <p:spPr>
          <a:xfrm>
            <a:off x="457200" y="1600200"/>
            <a:ext cx="8229600" cy="4525963"/>
          </a:xfrm>
        </p:spPr>
        <p:txBody>
          <a:bodyPr/>
          <a:lstStyle>
            <a:lvl1pPr marL="342900" indent="-342900">
              <a:buSzPct val="80000"/>
              <a:buFont typeface="Wingdings" panose="05000000000000000000" pitchFamily="2" charset="2"/>
              <a:buChar char="q"/>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add agenda item</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1512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a:xfrm>
            <a:off x="457200" y="1722437"/>
            <a:ext cx="8229600" cy="4525963"/>
          </a:xfrm>
        </p:spPr>
        <p:txBody>
          <a:bodyPr/>
          <a:lstStyle>
            <a:lvl1pPr>
              <a:defRPr sz="2800">
                <a:latin typeface="Calibri" panose="020F0502020204030204" pitchFamily="34" charset="0"/>
              </a:defRPr>
            </a:lvl1pPr>
            <a:lvl2pPr marL="742950" indent="-285750">
              <a:buClr>
                <a:schemeClr val="accent2"/>
              </a:buClr>
              <a:buFont typeface="Wingdings" panose="05000000000000000000" pitchFamily="2" charset="2"/>
              <a:buChar char="§"/>
              <a:defRPr sz="2600">
                <a:latin typeface="Calibri" panose="020F0502020204030204" pitchFamily="34" charset="0"/>
              </a:defRPr>
            </a:lvl2pPr>
            <a:lvl3pPr marL="1143000" indent="-228600">
              <a:buClr>
                <a:schemeClr val="accent3"/>
              </a:buClr>
              <a:buFont typeface="Arial" panose="020B0604020202020204" pitchFamily="34" charset="0"/>
              <a:buChar char="•"/>
              <a:defRPr>
                <a:latin typeface="Calibri" panose="020F0502020204030204" pitchFamily="34" charset="0"/>
              </a:defRPr>
            </a:lvl3pPr>
            <a:lvl4pPr>
              <a:buClr>
                <a:schemeClr val="accent1"/>
              </a:buClr>
              <a:defRPr sz="2200">
                <a:latin typeface="Calibri" panose="020F0502020204030204" pitchFamily="34" charset="0"/>
              </a:defRPr>
            </a:lvl4pPr>
            <a:lvl5pPr>
              <a:buClr>
                <a:schemeClr val="accent5"/>
              </a:buCl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hasCustomPrompt="1"/>
          </p:nvPr>
        </p:nvSpPr>
        <p:spPr>
          <a:xfrm>
            <a:off x="457200" y="1066800"/>
            <a:ext cx="8229600" cy="609600"/>
          </a:xfrm>
        </p:spPr>
        <p:txBody>
          <a:bodyPr/>
          <a:lstStyle>
            <a:lvl1pPr marL="0" indent="0">
              <a:buNone/>
              <a:defRPr baseline="0">
                <a:solidFill>
                  <a:schemeClr val="accent1"/>
                </a:solidFill>
              </a:defRPr>
            </a:lvl1pPr>
          </a:lstStyle>
          <a:p>
            <a:pPr lvl="0"/>
            <a:r>
              <a:rPr lang="en-US" dirty="0"/>
              <a:t>Click to add tagline</a:t>
            </a:r>
          </a:p>
        </p:txBody>
      </p:sp>
      <p:sp>
        <p:nvSpPr>
          <p:cNvPr id="6" name="Slide Number Placeholder 5"/>
          <p:cNvSpPr>
            <a:spLocks noGrp="1"/>
          </p:cNvSpPr>
          <p:nvPr>
            <p:ph type="sldNum" sz="quarter" idx="12"/>
          </p:nvPr>
        </p:nvSpPr>
        <p:spPr>
          <a:xfrm>
            <a:off x="76200" y="6492875"/>
            <a:ext cx="1295400" cy="365125"/>
          </a:xfrm>
          <a:prstGeom prst="rect">
            <a:avLst/>
          </a:prstGeom>
        </p:spPr>
        <p:txBody>
          <a:bodyPr/>
          <a:lstStyle/>
          <a:p>
            <a:fld id="{E18695A3-612B-4B2B-B01B-9890B4364E2E}"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985110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ictur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2130425"/>
            <a:ext cx="5029200" cy="1470025"/>
          </a:xfrm>
          <a:effectLst/>
        </p:spPr>
        <p:txBody>
          <a:bodyPr/>
          <a:lstStyle>
            <a:lvl1pPr algn="r">
              <a:defRPr cap="all" baseline="0">
                <a:solidFill>
                  <a:schemeClr val="tx2"/>
                </a:solidFill>
              </a:defRPr>
            </a:lvl1pPr>
          </a:lstStyle>
          <a:p>
            <a:pPr lvl="0"/>
            <a:r>
              <a:rPr lang="en-US"/>
              <a:t>Click to edit Master title style</a:t>
            </a:r>
            <a:endParaRPr lang="en-US" dirty="0"/>
          </a:p>
        </p:txBody>
      </p:sp>
      <p:sp>
        <p:nvSpPr>
          <p:cNvPr id="3" name="Subtitle 2"/>
          <p:cNvSpPr>
            <a:spLocks noGrp="1"/>
          </p:cNvSpPr>
          <p:nvPr>
            <p:ph type="subTitle" idx="1" hasCustomPrompt="1"/>
          </p:nvPr>
        </p:nvSpPr>
        <p:spPr>
          <a:xfrm>
            <a:off x="3797018" y="3886200"/>
            <a:ext cx="5042182" cy="1752600"/>
          </a:xfrm>
        </p:spPr>
        <p:txBody>
          <a:bodyPr/>
          <a:lstStyle>
            <a:lvl1pPr marL="0" indent="0" algn="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information</a:t>
            </a:r>
          </a:p>
        </p:txBody>
      </p:sp>
      <p:sp>
        <p:nvSpPr>
          <p:cNvPr id="5" name="Picture Placeholder 4"/>
          <p:cNvSpPr>
            <a:spLocks noGrp="1"/>
          </p:cNvSpPr>
          <p:nvPr>
            <p:ph type="pic" sz="quarter" idx="13"/>
          </p:nvPr>
        </p:nvSpPr>
        <p:spPr>
          <a:xfrm>
            <a:off x="228600" y="2133600"/>
            <a:ext cx="3429000" cy="3505200"/>
          </a:xfrm>
        </p:spPr>
        <p:txBody>
          <a:bodyPr/>
          <a:lstStyle>
            <a:lvl1pPr>
              <a:defRPr/>
            </a:lvl1pPr>
          </a:lstStyle>
          <a:p>
            <a:r>
              <a:rPr lang="en-US"/>
              <a:t>Click icon to add picture</a:t>
            </a:r>
            <a:endParaRPr lang="en-US" dirty="0"/>
          </a:p>
        </p:txBody>
      </p:sp>
    </p:spTree>
    <p:extLst>
      <p:ext uri="{BB962C8B-B14F-4D97-AF65-F5344CB8AC3E}">
        <p14:creationId xmlns:p14="http://schemas.microsoft.com/office/powerpoint/2010/main" val="284541707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76200" y="6492875"/>
            <a:ext cx="1295400" cy="365125"/>
          </a:xfrm>
          <a:prstGeom prst="rect">
            <a:avLst/>
          </a:prstGeom>
        </p:spPr>
        <p:txBody>
          <a:bodyPr anchor="ctr"/>
          <a:lstStyle>
            <a:lvl1pPr>
              <a:defRPr sz="1200" b="1">
                <a:solidFill>
                  <a:schemeClr val="bg1"/>
                </a:solidFill>
                <a:latin typeface="Calibri" panose="020F0502020204030204" pitchFamily="34" charset="0"/>
              </a:defRPr>
            </a:lvl1pPr>
          </a:lstStyle>
          <a:p>
            <a:fld id="{E18695A3-612B-4B2B-B01B-9890B4364E2E}" type="slidenum">
              <a:rPr lang="en-US" smtClean="0"/>
              <a:pPr/>
              <a:t>‹#›</a:t>
            </a:fld>
            <a:endParaRPr lang="en-US" dirty="0"/>
          </a:p>
        </p:txBody>
      </p:sp>
    </p:spTree>
    <p:extLst>
      <p:ext uri="{BB962C8B-B14F-4D97-AF65-F5344CB8AC3E}">
        <p14:creationId xmlns:p14="http://schemas.microsoft.com/office/powerpoint/2010/main" val="1770396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7"/>
          <p:cNvSpPr>
            <a:spLocks noGrp="1"/>
          </p:cNvSpPr>
          <p:nvPr>
            <p:ph type="body" sz="quarter" idx="13" hasCustomPrompt="1"/>
          </p:nvPr>
        </p:nvSpPr>
        <p:spPr>
          <a:xfrm>
            <a:off x="457200" y="1066800"/>
            <a:ext cx="8229600" cy="609600"/>
          </a:xfrm>
        </p:spPr>
        <p:txBody>
          <a:bodyPr/>
          <a:lstStyle>
            <a:lvl1pPr marL="0" indent="0">
              <a:buNone/>
              <a:defRPr baseline="0">
                <a:solidFill>
                  <a:schemeClr val="accent1"/>
                </a:solidFill>
              </a:defRPr>
            </a:lvl1pPr>
          </a:lstStyle>
          <a:p>
            <a:pPr lvl="0"/>
            <a:r>
              <a:rPr lang="en-US" dirty="0"/>
              <a:t>Click to add tagline</a:t>
            </a:r>
          </a:p>
        </p:txBody>
      </p:sp>
      <p:sp>
        <p:nvSpPr>
          <p:cNvPr id="8" name="Slide Number Placeholder 5"/>
          <p:cNvSpPr>
            <a:spLocks noGrp="1"/>
          </p:cNvSpPr>
          <p:nvPr>
            <p:ph type="sldNum" sz="quarter" idx="4"/>
          </p:nvPr>
        </p:nvSpPr>
        <p:spPr>
          <a:xfrm>
            <a:off x="76200" y="6492875"/>
            <a:ext cx="1295400" cy="365125"/>
          </a:xfrm>
          <a:prstGeom prst="rect">
            <a:avLst/>
          </a:prstGeom>
        </p:spPr>
        <p:txBody>
          <a:bodyPr anchor="ctr"/>
          <a:lstStyle>
            <a:lvl1pPr>
              <a:defRPr sz="1200" b="1">
                <a:solidFill>
                  <a:schemeClr val="bg1"/>
                </a:solidFill>
                <a:latin typeface="Calibri" panose="020F0502020204030204" pitchFamily="34" charset="0"/>
              </a:defRPr>
            </a:lvl1pPr>
          </a:lstStyle>
          <a:p>
            <a:fld id="{E18695A3-612B-4B2B-B01B-9890B4364E2E}" type="slidenum">
              <a:rPr lang="en-US" smtClean="0"/>
              <a:pPr/>
              <a:t>‹#›</a:t>
            </a:fld>
            <a:endParaRPr lang="en-US" dirty="0"/>
          </a:p>
        </p:txBody>
      </p:sp>
    </p:spTree>
    <p:extLst>
      <p:ext uri="{BB962C8B-B14F-4D97-AF65-F5344CB8AC3E}">
        <p14:creationId xmlns:p14="http://schemas.microsoft.com/office/powerpoint/2010/main" val="964804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0"/>
          </p:nvPr>
        </p:nvSpPr>
        <p:spPr>
          <a:xfrm>
            <a:off x="76200" y="6492875"/>
            <a:ext cx="1295400" cy="365125"/>
          </a:xfrm>
          <a:prstGeom prst="rect">
            <a:avLst/>
          </a:prstGeom>
        </p:spPr>
        <p:txBody>
          <a:bodyPr anchor="ctr"/>
          <a:lstStyle>
            <a:lvl1pPr>
              <a:defRPr sz="1200" b="1">
                <a:solidFill>
                  <a:schemeClr val="bg1"/>
                </a:solidFill>
                <a:latin typeface="Calibri" panose="020F0502020204030204" pitchFamily="34" charset="0"/>
              </a:defRPr>
            </a:lvl1pPr>
          </a:lstStyle>
          <a:p>
            <a:fld id="{E18695A3-612B-4B2B-B01B-9890B4364E2E}" type="slidenum">
              <a:rPr lang="en-US" smtClean="0"/>
              <a:pPr/>
              <a:t>‹#›</a:t>
            </a:fld>
            <a:endParaRPr lang="en-US" dirty="0"/>
          </a:p>
        </p:txBody>
      </p:sp>
    </p:spTree>
    <p:extLst>
      <p:ext uri="{BB962C8B-B14F-4D97-AF65-F5344CB8AC3E}">
        <p14:creationId xmlns:p14="http://schemas.microsoft.com/office/powerpoint/2010/main" val="2269102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reak Slide">
    <p:spTree>
      <p:nvGrpSpPr>
        <p:cNvPr id="1" name=""/>
        <p:cNvGrpSpPr/>
        <p:nvPr/>
      </p:nvGrpSpPr>
      <p:grpSpPr>
        <a:xfrm>
          <a:off x="0" y="0"/>
          <a:ext cx="0" cy="0"/>
          <a:chOff x="0" y="0"/>
          <a:chExt cx="0" cy="0"/>
        </a:xfrm>
      </p:grpSpPr>
      <p:sp>
        <p:nvSpPr>
          <p:cNvPr id="2" name="Picture Placeholder 11"/>
          <p:cNvSpPr>
            <a:spLocks noGrp="1"/>
          </p:cNvSpPr>
          <p:nvPr>
            <p:ph type="pic" sz="quarter" idx="10" hasCustomPrompt="1"/>
          </p:nvPr>
        </p:nvSpPr>
        <p:spPr>
          <a:xfrm>
            <a:off x="0" y="0"/>
            <a:ext cx="9144000" cy="6858000"/>
          </a:xfrm>
        </p:spPr>
        <p:txBody>
          <a:bodyPr/>
          <a:lstStyle>
            <a:lvl1pPr>
              <a:defRPr baseline="0"/>
            </a:lvl1pPr>
          </a:lstStyle>
          <a:p>
            <a:r>
              <a:rPr lang="en-US" dirty="0"/>
              <a:t>Click on icon to add picture. Click text box to add white text</a:t>
            </a:r>
          </a:p>
        </p:txBody>
      </p:sp>
      <p:sp>
        <p:nvSpPr>
          <p:cNvPr id="3" name="Text Placeholder 2"/>
          <p:cNvSpPr>
            <a:spLocks noGrp="1"/>
          </p:cNvSpPr>
          <p:nvPr>
            <p:ph type="body" idx="1" hasCustomPrompt="1"/>
          </p:nvPr>
        </p:nvSpPr>
        <p:spPr>
          <a:xfrm>
            <a:off x="3429000" y="3553639"/>
            <a:ext cx="5562600" cy="3151961"/>
          </a:xfrm>
        </p:spPr>
        <p:txBody>
          <a:bodyPr anchor="b">
            <a:normAutofit/>
          </a:bodyPr>
          <a:lstStyle>
            <a:lvl1pPr marL="0" indent="0" algn="r" defTabSz="914400" rtl="0" eaLnBrk="1" latinLnBrk="0" hangingPunct="1">
              <a:spcBef>
                <a:spcPct val="0"/>
              </a:spcBef>
              <a:buNone/>
              <a:defRPr lang="en-US" sz="4000" b="1" kern="1200" cap="all" baseline="0" dirty="0" smtClean="0">
                <a:solidFill>
                  <a:schemeClr val="bg1"/>
                </a:solidFill>
                <a:latin typeface="Calibri" panose="020F0502020204030204" pitchFamily="34" charset="0"/>
                <a:ea typeface="Dotum" panose="020B0600000101010101" pitchFamily="34" charset="-127"/>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white text</a:t>
            </a:r>
          </a:p>
        </p:txBody>
      </p:sp>
    </p:spTree>
    <p:extLst>
      <p:ext uri="{BB962C8B-B14F-4D97-AF65-F5344CB8AC3E}">
        <p14:creationId xmlns:p14="http://schemas.microsoft.com/office/powerpoint/2010/main" val="867039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4"/>
          </p:nvPr>
        </p:nvSpPr>
        <p:spPr>
          <a:xfrm>
            <a:off x="76200" y="6492875"/>
            <a:ext cx="1295400" cy="365125"/>
          </a:xfrm>
          <a:prstGeom prst="rect">
            <a:avLst/>
          </a:prstGeom>
        </p:spPr>
        <p:txBody>
          <a:bodyPr anchor="ctr"/>
          <a:lstStyle>
            <a:lvl1pPr>
              <a:defRPr sz="1200" b="1">
                <a:solidFill>
                  <a:schemeClr val="bg1"/>
                </a:solidFill>
                <a:latin typeface="Calibri" panose="020F0502020204030204" pitchFamily="34" charset="0"/>
              </a:defRPr>
            </a:lvl1pPr>
          </a:lstStyle>
          <a:p>
            <a:fld id="{E18695A3-612B-4B2B-B01B-9890B4364E2E}" type="slidenum">
              <a:rPr lang="en-US" smtClean="0"/>
              <a:pPr/>
              <a:t>‹#›</a:t>
            </a:fld>
            <a:endParaRPr lang="en-US" dirty="0"/>
          </a:p>
        </p:txBody>
      </p:sp>
    </p:spTree>
    <p:extLst>
      <p:ext uri="{BB962C8B-B14F-4D97-AF65-F5344CB8AC3E}">
        <p14:creationId xmlns:p14="http://schemas.microsoft.com/office/powerpoint/2010/main" val="3402206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76200" y="6492875"/>
            <a:ext cx="1295400" cy="365125"/>
          </a:xfrm>
          <a:prstGeom prst="rect">
            <a:avLst/>
          </a:prstGeom>
        </p:spPr>
        <p:txBody>
          <a:bodyPr anchor="ctr"/>
          <a:lstStyle>
            <a:lvl1pPr>
              <a:defRPr sz="1200" b="1">
                <a:solidFill>
                  <a:schemeClr val="bg1"/>
                </a:solidFill>
                <a:latin typeface="Calibri" panose="020F0502020204030204" pitchFamily="34" charset="0"/>
              </a:defRPr>
            </a:lvl1pPr>
          </a:lstStyle>
          <a:p>
            <a:fld id="{E18695A3-612B-4B2B-B01B-9890B4364E2E}" type="slidenum">
              <a:rPr lang="en-US" smtClean="0"/>
              <a:pPr/>
              <a:t>‹#›</a:t>
            </a:fld>
            <a:endParaRPr lang="en-US" dirty="0"/>
          </a:p>
        </p:txBody>
      </p:sp>
    </p:spTree>
    <p:extLst>
      <p:ext uri="{BB962C8B-B14F-4D97-AF65-F5344CB8AC3E}">
        <p14:creationId xmlns:p14="http://schemas.microsoft.com/office/powerpoint/2010/main" val="1049780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028731"/>
          </a:xfrm>
        </p:spPr>
        <p:txBody>
          <a:bodyPr anchor="t"/>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219200"/>
            <a:ext cx="5111750" cy="518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362200"/>
            <a:ext cx="3008313" cy="4038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Slide Number Placeholder 5"/>
          <p:cNvSpPr>
            <a:spLocks noGrp="1"/>
          </p:cNvSpPr>
          <p:nvPr>
            <p:ph type="sldNum" sz="quarter" idx="4"/>
          </p:nvPr>
        </p:nvSpPr>
        <p:spPr>
          <a:xfrm>
            <a:off x="76200" y="6492875"/>
            <a:ext cx="1295400" cy="365125"/>
          </a:xfrm>
          <a:prstGeom prst="rect">
            <a:avLst/>
          </a:prstGeom>
        </p:spPr>
        <p:txBody>
          <a:bodyPr anchor="ctr"/>
          <a:lstStyle>
            <a:lvl1pPr>
              <a:defRPr sz="1200" b="1">
                <a:solidFill>
                  <a:schemeClr val="bg1"/>
                </a:solidFill>
                <a:latin typeface="Calibri" panose="020F0502020204030204" pitchFamily="34" charset="0"/>
              </a:defRPr>
            </a:lvl1pPr>
          </a:lstStyle>
          <a:p>
            <a:fld id="{E18695A3-612B-4B2B-B01B-9890B4364E2E}" type="slidenum">
              <a:rPr lang="en-US" smtClean="0"/>
              <a:pPr/>
              <a:t>‹#›</a:t>
            </a:fld>
            <a:endParaRPr lang="en-US" dirty="0"/>
          </a:p>
        </p:txBody>
      </p:sp>
      <p:sp>
        <p:nvSpPr>
          <p:cNvPr id="8" name="Title Placeholder 1"/>
          <p:cNvSpPr txBox="1">
            <a:spLocks/>
          </p:cNvSpPr>
          <p:nvPr userDrawn="1"/>
        </p:nvSpPr>
        <p:spPr>
          <a:xfrm>
            <a:off x="0" y="0"/>
            <a:ext cx="9144000" cy="990600"/>
          </a:xfrm>
          <a:prstGeom prst="rect">
            <a:avLst/>
          </a:prstGeom>
          <a:effectLst>
            <a:outerShdw blurRad="50800" dist="38100" dir="2700000" algn="tl" rotWithShape="0">
              <a:prstClr val="black">
                <a:alpha val="40000"/>
              </a:prstClr>
            </a:outerShdw>
          </a:effectLst>
        </p:spPr>
        <p:txBody>
          <a:bodyPr vert="horz" lIns="91440" tIns="45720" rIns="91440" bIns="45720" rtlCol="0" anchor="t">
            <a:normAutofit/>
          </a:bodyPr>
          <a:lstStyle>
            <a:lvl1pPr algn="l" defTabSz="914400" rtl="0" eaLnBrk="1" latinLnBrk="0" hangingPunct="1">
              <a:spcBef>
                <a:spcPct val="0"/>
              </a:spcBef>
              <a:buNone/>
              <a:defRPr sz="3800" b="1" kern="1200" cap="none" baseline="0">
                <a:solidFill>
                  <a:schemeClr val="bg1"/>
                </a:solidFill>
                <a:latin typeface="Calibri" panose="020F0502020204030204" pitchFamily="34" charset="0"/>
                <a:ea typeface="Dotum" panose="020B0600000101010101" pitchFamily="34" charset="-127"/>
                <a:cs typeface="+mj-cs"/>
              </a:defRPr>
            </a:lvl1pPr>
          </a:lstStyle>
          <a:p>
            <a:r>
              <a:rPr lang="en-US" dirty="0"/>
              <a:t>Click to edit Master title style</a:t>
            </a:r>
          </a:p>
        </p:txBody>
      </p:sp>
    </p:spTree>
    <p:extLst>
      <p:ext uri="{BB962C8B-B14F-4D97-AF65-F5344CB8AC3E}">
        <p14:creationId xmlns:p14="http://schemas.microsoft.com/office/powerpoint/2010/main" val="565930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Al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355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effectLst/>
        </p:spPr>
        <p:txBody>
          <a:bodyPr/>
          <a:lstStyle>
            <a:lvl1pPr algn="ctr">
              <a:defRPr cap="all" baseline="0">
                <a:solidFill>
                  <a:schemeClr val="tx2"/>
                </a:solidFill>
              </a:defRPr>
            </a:lvl1pPr>
          </a:lstStyle>
          <a:p>
            <a:pPr lvl="0"/>
            <a:r>
              <a:rPr lang="en-US"/>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add presenter information</a:t>
            </a:r>
          </a:p>
        </p:txBody>
      </p:sp>
    </p:spTree>
    <p:extLst>
      <p:ext uri="{BB962C8B-B14F-4D97-AF65-F5344CB8AC3E}">
        <p14:creationId xmlns:p14="http://schemas.microsoft.com/office/powerpoint/2010/main" val="3684481319"/>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with Pictur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2130426"/>
            <a:ext cx="5029200" cy="1470025"/>
          </a:xfrm>
          <a:effectLst/>
        </p:spPr>
        <p:txBody>
          <a:bodyPr/>
          <a:lstStyle>
            <a:lvl1pPr algn="r">
              <a:defRPr cap="all" baseline="0">
                <a:solidFill>
                  <a:schemeClr val="tx2"/>
                </a:solidFill>
              </a:defRPr>
            </a:lvl1pPr>
          </a:lstStyle>
          <a:p>
            <a:pPr lvl="0"/>
            <a:r>
              <a:rPr lang="en-US"/>
              <a:t>Click to edit Master title style</a:t>
            </a:r>
            <a:endParaRPr lang="en-US" dirty="0"/>
          </a:p>
        </p:txBody>
      </p:sp>
      <p:sp>
        <p:nvSpPr>
          <p:cNvPr id="3" name="Subtitle 2"/>
          <p:cNvSpPr>
            <a:spLocks noGrp="1"/>
          </p:cNvSpPr>
          <p:nvPr>
            <p:ph type="subTitle" idx="1" hasCustomPrompt="1"/>
          </p:nvPr>
        </p:nvSpPr>
        <p:spPr>
          <a:xfrm>
            <a:off x="3797018" y="3886200"/>
            <a:ext cx="5042183" cy="1752600"/>
          </a:xfrm>
        </p:spPr>
        <p:txBody>
          <a:bodyPr/>
          <a:lstStyle>
            <a:lvl1pPr marL="0" indent="0" algn="r">
              <a:buNone/>
              <a:defRPr baseline="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add presenter information</a:t>
            </a:r>
          </a:p>
        </p:txBody>
      </p:sp>
      <p:sp>
        <p:nvSpPr>
          <p:cNvPr id="5" name="Picture Placeholder 4"/>
          <p:cNvSpPr>
            <a:spLocks noGrp="1"/>
          </p:cNvSpPr>
          <p:nvPr>
            <p:ph type="pic" sz="quarter" idx="13"/>
          </p:nvPr>
        </p:nvSpPr>
        <p:spPr>
          <a:xfrm>
            <a:off x="228600" y="2133600"/>
            <a:ext cx="3429000" cy="3505200"/>
          </a:xfrm>
        </p:spPr>
        <p:txBody>
          <a:bodyPr/>
          <a:lstStyle>
            <a:lvl1pPr>
              <a:defRPr/>
            </a:lvl1pPr>
          </a:lstStyle>
          <a:p>
            <a:r>
              <a:rPr lang="en-US" dirty="0"/>
              <a:t>Click icon to add picture</a:t>
            </a:r>
          </a:p>
        </p:txBody>
      </p:sp>
    </p:spTree>
    <p:extLst>
      <p:ext uri="{BB962C8B-B14F-4D97-AF65-F5344CB8AC3E}">
        <p14:creationId xmlns:p14="http://schemas.microsoft.com/office/powerpoint/2010/main" val="204377047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p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1982" y="2362200"/>
            <a:ext cx="6400800" cy="1470025"/>
          </a:xfrm>
          <a:effectLst/>
        </p:spPr>
        <p:txBody>
          <a:bodyPr>
            <a:normAutofit/>
          </a:bodyPr>
          <a:lstStyle>
            <a:lvl1pPr algn="r">
              <a:defRPr sz="3800" cap="all" baseline="0">
                <a:solidFill>
                  <a:schemeClr val="tx2"/>
                </a:solidFill>
              </a:defRPr>
            </a:lvl1pPr>
          </a:lstStyle>
          <a:p>
            <a:r>
              <a:rPr lang="en-US" dirty="0"/>
              <a:t>	TITLE of Presentation</a:t>
            </a:r>
          </a:p>
        </p:txBody>
      </p:sp>
      <p:sp>
        <p:nvSpPr>
          <p:cNvPr id="3" name="Subtitle 2"/>
          <p:cNvSpPr>
            <a:spLocks noGrp="1"/>
          </p:cNvSpPr>
          <p:nvPr>
            <p:ph type="subTitle" idx="1"/>
          </p:nvPr>
        </p:nvSpPr>
        <p:spPr>
          <a:xfrm>
            <a:off x="2514600" y="3886200"/>
            <a:ext cx="6400800" cy="1752600"/>
          </a:xfrm>
        </p:spPr>
        <p:txBody>
          <a:bodyPr/>
          <a:lstStyle>
            <a:lvl1pPr marL="0" indent="0" algn="r">
              <a:buNone/>
              <a:defRPr>
                <a:solidFill>
                  <a:schemeClr val="tx2"/>
                </a:solidFill>
              </a:defRPr>
            </a:lvl1pPr>
          </a:lstStyle>
          <a:p>
            <a:pPr algn="r"/>
            <a:r>
              <a:rPr lang="en-US"/>
              <a:t>Click to edit Master subtitle style</a:t>
            </a:r>
            <a:endParaRPr lang="en-US" dirty="0"/>
          </a:p>
        </p:txBody>
      </p:sp>
      <p:sp>
        <p:nvSpPr>
          <p:cNvPr id="5" name="Rectangle 4"/>
          <p:cNvSpPr/>
          <p:nvPr userDrawn="1"/>
        </p:nvSpPr>
        <p:spPr>
          <a:xfrm>
            <a:off x="-4666" y="0"/>
            <a:ext cx="9148665" cy="76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25"/>
          <p:cNvPicPr>
            <a:picLocks noChangeAspect="1" noChangeArrowheads="1"/>
          </p:cNvPicPr>
          <p:nvPr userDrawn="1"/>
        </p:nvPicPr>
        <p:blipFill>
          <a:blip r:embed="rId2" cstate="print">
            <a:clrChange>
              <a:clrFrom>
                <a:srgbClr val="FFF7CE"/>
              </a:clrFrom>
              <a:clrTo>
                <a:srgbClr val="FFF7CE">
                  <a:alpha val="0"/>
                </a:srgbClr>
              </a:clrTo>
            </a:clrChange>
            <a:lum contrast="6000"/>
          </a:blip>
          <a:srcRect/>
          <a:stretch>
            <a:fillRect/>
          </a:stretch>
        </p:blipFill>
        <p:spPr bwMode="auto">
          <a:xfrm>
            <a:off x="8077200" y="5334000"/>
            <a:ext cx="920734" cy="926249"/>
          </a:xfrm>
          <a:prstGeom prst="rect">
            <a:avLst/>
          </a:prstGeom>
          <a:noFill/>
          <a:ln w="9525">
            <a:noFill/>
            <a:miter lim="800000"/>
            <a:headEnd/>
            <a:tailEnd/>
          </a:ln>
          <a:effec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95357" y="5454208"/>
            <a:ext cx="1322618" cy="717992"/>
          </a:xfrm>
          <a:prstGeom prst="rect">
            <a:avLst/>
          </a:prstGeom>
        </p:spPr>
      </p:pic>
      <p:sp>
        <p:nvSpPr>
          <p:cNvPr id="9" name="Slide Number Placeholder 5"/>
          <p:cNvSpPr>
            <a:spLocks noGrp="1"/>
          </p:cNvSpPr>
          <p:nvPr>
            <p:ph type="sldNum" sz="quarter" idx="12"/>
          </p:nvPr>
        </p:nvSpPr>
        <p:spPr>
          <a:xfrm>
            <a:off x="76200" y="6492875"/>
            <a:ext cx="381000" cy="365125"/>
          </a:xfrm>
          <a:prstGeom prst="rect">
            <a:avLst/>
          </a:prstGeom>
        </p:spPr>
        <p:txBody>
          <a:bodyPr/>
          <a:lstStyle/>
          <a:p>
            <a:fld id="{E18695A3-612B-4B2B-B01B-9890B4364E2E}"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09715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p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1983" y="2362201"/>
            <a:ext cx="6400800" cy="1470025"/>
          </a:xfrm>
          <a:effectLst/>
        </p:spPr>
        <p:txBody>
          <a:bodyPr>
            <a:normAutofit/>
          </a:bodyPr>
          <a:lstStyle>
            <a:lvl1pPr algn="r">
              <a:defRPr sz="3800" cap="all" baseline="0">
                <a:solidFill>
                  <a:schemeClr val="tx2"/>
                </a:solidFill>
              </a:defRPr>
            </a:lvl1pPr>
          </a:lstStyle>
          <a:p>
            <a:r>
              <a:rPr lang="en-US" dirty="0"/>
              <a:t>	TITLE of Presentation</a:t>
            </a:r>
          </a:p>
        </p:txBody>
      </p:sp>
      <p:sp>
        <p:nvSpPr>
          <p:cNvPr id="3" name="Subtitle 2"/>
          <p:cNvSpPr>
            <a:spLocks noGrp="1"/>
          </p:cNvSpPr>
          <p:nvPr>
            <p:ph type="subTitle" idx="1"/>
          </p:nvPr>
        </p:nvSpPr>
        <p:spPr>
          <a:xfrm>
            <a:off x="2514600" y="3886200"/>
            <a:ext cx="6400800" cy="1752600"/>
          </a:xfrm>
        </p:spPr>
        <p:txBody>
          <a:bodyPr/>
          <a:lstStyle>
            <a:lvl1pPr marL="0" indent="0" algn="r">
              <a:buNone/>
              <a:defRPr>
                <a:solidFill>
                  <a:schemeClr val="tx2"/>
                </a:solidFill>
              </a:defRPr>
            </a:lvl1pPr>
          </a:lstStyle>
          <a:p>
            <a:pPr algn="r"/>
            <a:r>
              <a:rPr lang="en-US"/>
              <a:t>Click to edit Master subtitle style</a:t>
            </a:r>
            <a:endParaRPr lang="en-US" dirty="0"/>
          </a:p>
        </p:txBody>
      </p:sp>
      <p:sp>
        <p:nvSpPr>
          <p:cNvPr id="5" name="Rectangle 4"/>
          <p:cNvSpPr/>
          <p:nvPr userDrawn="1"/>
        </p:nvSpPr>
        <p:spPr>
          <a:xfrm>
            <a:off x="-4665" y="0"/>
            <a:ext cx="9148665" cy="76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pic>
        <p:nvPicPr>
          <p:cNvPr id="6" name="Picture 25"/>
          <p:cNvPicPr>
            <a:picLocks noChangeAspect="1" noChangeArrowheads="1"/>
          </p:cNvPicPr>
          <p:nvPr userDrawn="1"/>
        </p:nvPicPr>
        <p:blipFill>
          <a:blip r:embed="rId2" cstate="print">
            <a:clrChange>
              <a:clrFrom>
                <a:srgbClr val="FFF7CE"/>
              </a:clrFrom>
              <a:clrTo>
                <a:srgbClr val="FFF7CE">
                  <a:alpha val="0"/>
                </a:srgbClr>
              </a:clrTo>
            </a:clrChange>
            <a:lum contrast="6000"/>
          </a:blip>
          <a:srcRect/>
          <a:stretch>
            <a:fillRect/>
          </a:stretch>
        </p:blipFill>
        <p:spPr bwMode="auto">
          <a:xfrm>
            <a:off x="8077201" y="5334001"/>
            <a:ext cx="920735" cy="926249"/>
          </a:xfrm>
          <a:prstGeom prst="rect">
            <a:avLst/>
          </a:prstGeom>
          <a:noFill/>
          <a:ln w="9525">
            <a:noFill/>
            <a:miter lim="800000"/>
            <a:headEnd/>
            <a:tailEnd/>
          </a:ln>
          <a:effec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95357" y="5454208"/>
            <a:ext cx="1322619" cy="717992"/>
          </a:xfrm>
          <a:prstGeom prst="rect">
            <a:avLst/>
          </a:prstGeom>
        </p:spPr>
      </p:pic>
      <p:sp>
        <p:nvSpPr>
          <p:cNvPr id="9" name="Slide Number Placeholder 5"/>
          <p:cNvSpPr>
            <a:spLocks noGrp="1"/>
          </p:cNvSpPr>
          <p:nvPr>
            <p:ph type="sldNum" sz="quarter" idx="12"/>
          </p:nvPr>
        </p:nvSpPr>
        <p:spPr>
          <a:xfrm>
            <a:off x="76200" y="6492876"/>
            <a:ext cx="381000" cy="365125"/>
          </a:xfrm>
          <a:prstGeom prst="rect">
            <a:avLst/>
          </a:prstGeom>
        </p:spPr>
        <p:txBody>
          <a:bodyPr/>
          <a:lstStyle/>
          <a:p>
            <a:fld id="{E18695A3-612B-4B2B-B01B-9890B4364E2E}"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736607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Agenda Slide</a:t>
            </a:r>
          </a:p>
        </p:txBody>
      </p:sp>
      <p:sp>
        <p:nvSpPr>
          <p:cNvPr id="5" name="Slide Number Placeholder 4"/>
          <p:cNvSpPr>
            <a:spLocks noGrp="1"/>
          </p:cNvSpPr>
          <p:nvPr>
            <p:ph type="sldNum" sz="quarter" idx="12"/>
          </p:nvPr>
        </p:nvSpPr>
        <p:spPr>
          <a:xfrm>
            <a:off x="76200" y="6492876"/>
            <a:ext cx="381000" cy="365125"/>
          </a:xfrm>
          <a:prstGeom prst="rect">
            <a:avLst/>
          </a:prstGeom>
        </p:spPr>
        <p:txBody>
          <a:bodyPr/>
          <a:lstStyle/>
          <a:p>
            <a:fld id="{E18695A3-612B-4B2B-B01B-9890B4364E2E}" type="slidenum">
              <a:rPr lang="en-US" smtClean="0">
                <a:solidFill>
                  <a:srgbClr val="FFFFFF"/>
                </a:solidFill>
              </a:rPr>
              <a:pPr/>
              <a:t>‹#›</a:t>
            </a:fld>
            <a:endParaRPr lang="en-US" dirty="0">
              <a:solidFill>
                <a:srgbClr val="FFFFFF"/>
              </a:solidFill>
            </a:endParaRPr>
          </a:p>
        </p:txBody>
      </p:sp>
      <p:sp>
        <p:nvSpPr>
          <p:cNvPr id="4" name="Content Placeholder 2"/>
          <p:cNvSpPr>
            <a:spLocks noGrp="1"/>
          </p:cNvSpPr>
          <p:nvPr>
            <p:ph idx="1" hasCustomPrompt="1"/>
          </p:nvPr>
        </p:nvSpPr>
        <p:spPr>
          <a:xfrm>
            <a:off x="457200" y="1600201"/>
            <a:ext cx="8229600" cy="4525963"/>
          </a:xfrm>
        </p:spPr>
        <p:txBody>
          <a:bodyPr/>
          <a:lstStyle>
            <a:lvl1pPr marL="342891" indent="-342891">
              <a:buSzPct val="80000"/>
              <a:buFont typeface="Wingdings" panose="05000000000000000000" pitchFamily="2" charset="2"/>
              <a:buChar char="q"/>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add agenda item</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082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a:xfrm>
            <a:off x="457200" y="1722438"/>
            <a:ext cx="8229600" cy="4525963"/>
          </a:xfrm>
        </p:spPr>
        <p:txBody>
          <a:bodyPr/>
          <a:lstStyle>
            <a:lvl1pPr>
              <a:defRPr sz="2800">
                <a:latin typeface="Calibri" panose="020F0502020204030204" pitchFamily="34" charset="0"/>
              </a:defRPr>
            </a:lvl1pPr>
            <a:lvl2pPr marL="742932" indent="-285744">
              <a:buClr>
                <a:schemeClr val="accent2"/>
              </a:buClr>
              <a:buFont typeface="Wingdings" panose="05000000000000000000" pitchFamily="2" charset="2"/>
              <a:buChar char="§"/>
              <a:defRPr sz="2600">
                <a:latin typeface="Calibri" panose="020F0502020204030204" pitchFamily="34" charset="0"/>
              </a:defRPr>
            </a:lvl2pPr>
            <a:lvl3pPr marL="1142971" indent="-228594">
              <a:buClr>
                <a:schemeClr val="accent3"/>
              </a:buClr>
              <a:buFont typeface="Arial" panose="020B0604020202020204" pitchFamily="34" charset="0"/>
              <a:buChar char="•"/>
              <a:defRPr>
                <a:latin typeface="Calibri" panose="020F0502020204030204" pitchFamily="34" charset="0"/>
              </a:defRPr>
            </a:lvl3pPr>
            <a:lvl4pPr>
              <a:buClr>
                <a:schemeClr val="accent1"/>
              </a:buClr>
              <a:defRPr sz="2200">
                <a:latin typeface="Calibri" panose="020F0502020204030204" pitchFamily="34" charset="0"/>
              </a:defRPr>
            </a:lvl4pPr>
            <a:lvl5pPr>
              <a:buClr>
                <a:schemeClr val="accent5"/>
              </a:buCl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hasCustomPrompt="1"/>
          </p:nvPr>
        </p:nvSpPr>
        <p:spPr>
          <a:xfrm>
            <a:off x="457200" y="1066800"/>
            <a:ext cx="8229600" cy="609600"/>
          </a:xfrm>
        </p:spPr>
        <p:txBody>
          <a:bodyPr/>
          <a:lstStyle>
            <a:lvl1pPr marL="0" indent="0">
              <a:buNone/>
              <a:defRPr baseline="0">
                <a:solidFill>
                  <a:schemeClr val="accent1"/>
                </a:solidFill>
              </a:defRPr>
            </a:lvl1pPr>
          </a:lstStyle>
          <a:p>
            <a:pPr lvl="0"/>
            <a:r>
              <a:rPr lang="en-US" dirty="0"/>
              <a:t>Click to add tagline</a:t>
            </a:r>
          </a:p>
        </p:txBody>
      </p:sp>
      <p:sp>
        <p:nvSpPr>
          <p:cNvPr id="6" name="Slide Number Placeholder 5"/>
          <p:cNvSpPr>
            <a:spLocks noGrp="1"/>
          </p:cNvSpPr>
          <p:nvPr>
            <p:ph type="sldNum" sz="quarter" idx="12"/>
          </p:nvPr>
        </p:nvSpPr>
        <p:spPr>
          <a:xfrm>
            <a:off x="76200" y="6492876"/>
            <a:ext cx="1295400" cy="365125"/>
          </a:xfrm>
          <a:prstGeom prst="rect">
            <a:avLst/>
          </a:prstGeom>
        </p:spPr>
        <p:txBody>
          <a:bodyPr/>
          <a:lstStyle/>
          <a:p>
            <a:fld id="{E18695A3-612B-4B2B-B01B-9890B4364E2E}"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118786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76200" y="6492876"/>
            <a:ext cx="1295400" cy="365125"/>
          </a:xfrm>
          <a:prstGeom prst="rect">
            <a:avLst/>
          </a:prstGeom>
        </p:spPr>
        <p:txBody>
          <a:bodyPr anchor="ctr"/>
          <a:lstStyle>
            <a:lvl1pPr>
              <a:defRPr sz="1200" b="1">
                <a:solidFill>
                  <a:schemeClr val="bg1"/>
                </a:solidFill>
                <a:latin typeface="Calibri" panose="020F0502020204030204" pitchFamily="34" charset="0"/>
              </a:defRPr>
            </a:lvl1pPr>
          </a:lstStyle>
          <a:p>
            <a:fld id="{E18695A3-612B-4B2B-B01B-9890B4364E2E}" type="slidenum">
              <a:rPr lang="en-US" smtClean="0"/>
              <a:pPr/>
              <a:t>‹#›</a:t>
            </a:fld>
            <a:endParaRPr lang="en-US" dirty="0"/>
          </a:p>
        </p:txBody>
      </p:sp>
    </p:spTree>
    <p:extLst>
      <p:ext uri="{BB962C8B-B14F-4D97-AF65-F5344CB8AC3E}">
        <p14:creationId xmlns:p14="http://schemas.microsoft.com/office/powerpoint/2010/main" val="35219513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7"/>
          <p:cNvSpPr>
            <a:spLocks noGrp="1"/>
          </p:cNvSpPr>
          <p:nvPr>
            <p:ph type="body" sz="quarter" idx="13" hasCustomPrompt="1"/>
          </p:nvPr>
        </p:nvSpPr>
        <p:spPr>
          <a:xfrm>
            <a:off x="457200" y="1066800"/>
            <a:ext cx="8229600" cy="609600"/>
          </a:xfrm>
        </p:spPr>
        <p:txBody>
          <a:bodyPr/>
          <a:lstStyle>
            <a:lvl1pPr marL="0" indent="0">
              <a:buNone/>
              <a:defRPr baseline="0">
                <a:solidFill>
                  <a:schemeClr val="accent1"/>
                </a:solidFill>
              </a:defRPr>
            </a:lvl1pPr>
          </a:lstStyle>
          <a:p>
            <a:pPr lvl="0"/>
            <a:r>
              <a:rPr lang="en-US" dirty="0"/>
              <a:t>Click to add tagline</a:t>
            </a:r>
          </a:p>
        </p:txBody>
      </p:sp>
      <p:sp>
        <p:nvSpPr>
          <p:cNvPr id="8" name="Slide Number Placeholder 5"/>
          <p:cNvSpPr>
            <a:spLocks noGrp="1"/>
          </p:cNvSpPr>
          <p:nvPr>
            <p:ph type="sldNum" sz="quarter" idx="4"/>
          </p:nvPr>
        </p:nvSpPr>
        <p:spPr>
          <a:xfrm>
            <a:off x="76200" y="6492876"/>
            <a:ext cx="1295400" cy="365125"/>
          </a:xfrm>
          <a:prstGeom prst="rect">
            <a:avLst/>
          </a:prstGeom>
        </p:spPr>
        <p:txBody>
          <a:bodyPr anchor="ctr"/>
          <a:lstStyle>
            <a:lvl1pPr>
              <a:defRPr sz="1200" b="1">
                <a:solidFill>
                  <a:schemeClr val="bg1"/>
                </a:solidFill>
                <a:latin typeface="Calibri" panose="020F0502020204030204" pitchFamily="34" charset="0"/>
              </a:defRPr>
            </a:lvl1pPr>
          </a:lstStyle>
          <a:p>
            <a:fld id="{E18695A3-612B-4B2B-B01B-9890B4364E2E}" type="slidenum">
              <a:rPr lang="en-US" smtClean="0"/>
              <a:pPr/>
              <a:t>‹#›</a:t>
            </a:fld>
            <a:endParaRPr lang="en-US" dirty="0"/>
          </a:p>
        </p:txBody>
      </p:sp>
    </p:spTree>
    <p:extLst>
      <p:ext uri="{BB962C8B-B14F-4D97-AF65-F5344CB8AC3E}">
        <p14:creationId xmlns:p14="http://schemas.microsoft.com/office/powerpoint/2010/main" val="38321041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lgn="ctr">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lgn="ctr">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0"/>
          </p:nvPr>
        </p:nvSpPr>
        <p:spPr>
          <a:xfrm>
            <a:off x="76200" y="6492876"/>
            <a:ext cx="1295400" cy="365125"/>
          </a:xfrm>
          <a:prstGeom prst="rect">
            <a:avLst/>
          </a:prstGeom>
        </p:spPr>
        <p:txBody>
          <a:bodyPr anchor="ctr"/>
          <a:lstStyle>
            <a:lvl1pPr>
              <a:defRPr sz="1200" b="1">
                <a:solidFill>
                  <a:schemeClr val="bg1"/>
                </a:solidFill>
                <a:latin typeface="Calibri" panose="020F0502020204030204" pitchFamily="34" charset="0"/>
              </a:defRPr>
            </a:lvl1pPr>
          </a:lstStyle>
          <a:p>
            <a:fld id="{E18695A3-612B-4B2B-B01B-9890B4364E2E}" type="slidenum">
              <a:rPr lang="en-US" smtClean="0"/>
              <a:pPr/>
              <a:t>‹#›</a:t>
            </a:fld>
            <a:endParaRPr lang="en-US" dirty="0"/>
          </a:p>
        </p:txBody>
      </p:sp>
    </p:spTree>
    <p:extLst>
      <p:ext uri="{BB962C8B-B14F-4D97-AF65-F5344CB8AC3E}">
        <p14:creationId xmlns:p14="http://schemas.microsoft.com/office/powerpoint/2010/main" val="20798316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reak Slide">
    <p:spTree>
      <p:nvGrpSpPr>
        <p:cNvPr id="1" name=""/>
        <p:cNvGrpSpPr/>
        <p:nvPr/>
      </p:nvGrpSpPr>
      <p:grpSpPr>
        <a:xfrm>
          <a:off x="0" y="0"/>
          <a:ext cx="0" cy="0"/>
          <a:chOff x="0" y="0"/>
          <a:chExt cx="0" cy="0"/>
        </a:xfrm>
      </p:grpSpPr>
      <p:sp>
        <p:nvSpPr>
          <p:cNvPr id="2" name="Picture Placeholder 11"/>
          <p:cNvSpPr>
            <a:spLocks noGrp="1"/>
          </p:cNvSpPr>
          <p:nvPr>
            <p:ph type="pic" sz="quarter" idx="10" hasCustomPrompt="1"/>
          </p:nvPr>
        </p:nvSpPr>
        <p:spPr>
          <a:xfrm>
            <a:off x="0" y="0"/>
            <a:ext cx="9144000" cy="6858000"/>
          </a:xfrm>
        </p:spPr>
        <p:txBody>
          <a:bodyPr/>
          <a:lstStyle>
            <a:lvl1pPr>
              <a:defRPr baseline="0"/>
            </a:lvl1pPr>
          </a:lstStyle>
          <a:p>
            <a:r>
              <a:rPr lang="en-US" dirty="0"/>
              <a:t>Click on icon to add picture. Click text box to add white text</a:t>
            </a:r>
          </a:p>
        </p:txBody>
      </p:sp>
      <p:sp>
        <p:nvSpPr>
          <p:cNvPr id="3" name="Text Placeholder 2"/>
          <p:cNvSpPr>
            <a:spLocks noGrp="1"/>
          </p:cNvSpPr>
          <p:nvPr>
            <p:ph type="body" idx="1" hasCustomPrompt="1"/>
          </p:nvPr>
        </p:nvSpPr>
        <p:spPr>
          <a:xfrm>
            <a:off x="3429000" y="3553640"/>
            <a:ext cx="5562600" cy="3151961"/>
          </a:xfrm>
        </p:spPr>
        <p:txBody>
          <a:bodyPr anchor="b">
            <a:normAutofit/>
          </a:bodyPr>
          <a:lstStyle>
            <a:lvl1pPr marL="0" indent="0" algn="r" defTabSz="914377" rtl="0" eaLnBrk="1" latinLnBrk="0" hangingPunct="1">
              <a:spcBef>
                <a:spcPct val="0"/>
              </a:spcBef>
              <a:buNone/>
              <a:defRPr lang="en-US" sz="4000" b="1" kern="1200" cap="all" baseline="0" dirty="0" smtClean="0">
                <a:solidFill>
                  <a:schemeClr val="bg1"/>
                </a:solidFill>
                <a:latin typeface="Calibri" panose="020F0502020204030204" pitchFamily="34" charset="0"/>
                <a:ea typeface="Dotum" panose="020B0600000101010101" pitchFamily="34" charset="-127"/>
                <a:cs typeface="+mj-cs"/>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add white text</a:t>
            </a:r>
          </a:p>
        </p:txBody>
      </p:sp>
    </p:spTree>
    <p:extLst>
      <p:ext uri="{BB962C8B-B14F-4D97-AF65-F5344CB8AC3E}">
        <p14:creationId xmlns:p14="http://schemas.microsoft.com/office/powerpoint/2010/main" val="23407763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4"/>
          </p:nvPr>
        </p:nvSpPr>
        <p:spPr>
          <a:xfrm>
            <a:off x="76200" y="6492876"/>
            <a:ext cx="1295400" cy="365125"/>
          </a:xfrm>
          <a:prstGeom prst="rect">
            <a:avLst/>
          </a:prstGeom>
        </p:spPr>
        <p:txBody>
          <a:bodyPr anchor="ctr"/>
          <a:lstStyle>
            <a:lvl1pPr>
              <a:defRPr sz="1200" b="1">
                <a:solidFill>
                  <a:schemeClr val="bg1"/>
                </a:solidFill>
                <a:latin typeface="Calibri" panose="020F0502020204030204" pitchFamily="34" charset="0"/>
              </a:defRPr>
            </a:lvl1pPr>
          </a:lstStyle>
          <a:p>
            <a:fld id="{E18695A3-612B-4B2B-B01B-9890B4364E2E}" type="slidenum">
              <a:rPr lang="en-US" smtClean="0"/>
              <a:pPr/>
              <a:t>‹#›</a:t>
            </a:fld>
            <a:endParaRPr lang="en-US" dirty="0"/>
          </a:p>
        </p:txBody>
      </p:sp>
    </p:spTree>
    <p:extLst>
      <p:ext uri="{BB962C8B-B14F-4D97-AF65-F5344CB8AC3E}">
        <p14:creationId xmlns:p14="http://schemas.microsoft.com/office/powerpoint/2010/main" val="42632210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76200" y="6492876"/>
            <a:ext cx="1295400" cy="365125"/>
          </a:xfrm>
          <a:prstGeom prst="rect">
            <a:avLst/>
          </a:prstGeom>
        </p:spPr>
        <p:txBody>
          <a:bodyPr anchor="ctr"/>
          <a:lstStyle>
            <a:lvl1pPr>
              <a:defRPr sz="1200" b="1">
                <a:solidFill>
                  <a:schemeClr val="bg1"/>
                </a:solidFill>
                <a:latin typeface="Calibri" panose="020F0502020204030204" pitchFamily="34" charset="0"/>
              </a:defRPr>
            </a:lvl1pPr>
          </a:lstStyle>
          <a:p>
            <a:fld id="{E18695A3-612B-4B2B-B01B-9890B4364E2E}" type="slidenum">
              <a:rPr lang="en-US" smtClean="0"/>
              <a:pPr/>
              <a:t>‹#›</a:t>
            </a:fld>
            <a:endParaRPr lang="en-US" dirty="0"/>
          </a:p>
        </p:txBody>
      </p:sp>
    </p:spTree>
    <p:extLst>
      <p:ext uri="{BB962C8B-B14F-4D97-AF65-F5344CB8AC3E}">
        <p14:creationId xmlns:p14="http://schemas.microsoft.com/office/powerpoint/2010/main" val="890544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219201"/>
            <a:ext cx="3008313" cy="1028731"/>
          </a:xfrm>
        </p:spPr>
        <p:txBody>
          <a:bodyPr anchor="t"/>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219200"/>
            <a:ext cx="5111751" cy="518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362200"/>
            <a:ext cx="3008313" cy="4038600"/>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6" name="Slide Number Placeholder 5"/>
          <p:cNvSpPr>
            <a:spLocks noGrp="1"/>
          </p:cNvSpPr>
          <p:nvPr>
            <p:ph type="sldNum" sz="quarter" idx="4"/>
          </p:nvPr>
        </p:nvSpPr>
        <p:spPr>
          <a:xfrm>
            <a:off x="76200" y="6492876"/>
            <a:ext cx="1295400" cy="365125"/>
          </a:xfrm>
          <a:prstGeom prst="rect">
            <a:avLst/>
          </a:prstGeom>
        </p:spPr>
        <p:txBody>
          <a:bodyPr anchor="ctr"/>
          <a:lstStyle>
            <a:lvl1pPr>
              <a:defRPr sz="1200" b="1">
                <a:solidFill>
                  <a:schemeClr val="bg1"/>
                </a:solidFill>
                <a:latin typeface="Calibri" panose="020F0502020204030204" pitchFamily="34" charset="0"/>
              </a:defRPr>
            </a:lvl1pPr>
          </a:lstStyle>
          <a:p>
            <a:fld id="{E18695A3-612B-4B2B-B01B-9890B4364E2E}" type="slidenum">
              <a:rPr lang="en-US" smtClean="0"/>
              <a:pPr/>
              <a:t>‹#›</a:t>
            </a:fld>
            <a:endParaRPr lang="en-US" dirty="0"/>
          </a:p>
        </p:txBody>
      </p:sp>
      <p:sp>
        <p:nvSpPr>
          <p:cNvPr id="8" name="Title Placeholder 1"/>
          <p:cNvSpPr txBox="1">
            <a:spLocks/>
          </p:cNvSpPr>
          <p:nvPr userDrawn="1"/>
        </p:nvSpPr>
        <p:spPr>
          <a:xfrm>
            <a:off x="0" y="0"/>
            <a:ext cx="9144000" cy="990600"/>
          </a:xfrm>
          <a:prstGeom prst="rect">
            <a:avLst/>
          </a:prstGeom>
          <a:effectLst>
            <a:outerShdw blurRad="50800" dist="38100" dir="2700000" algn="tl" rotWithShape="0">
              <a:prstClr val="black">
                <a:alpha val="40000"/>
              </a:prstClr>
            </a:outerShdw>
          </a:effectLst>
        </p:spPr>
        <p:txBody>
          <a:bodyPr vert="horz" lIns="91440" tIns="45720" rIns="91440" bIns="45720" rtlCol="0" anchor="t">
            <a:normAutofit/>
          </a:bodyPr>
          <a:lstStyle>
            <a:lvl1pPr algn="l" defTabSz="914400" rtl="0" eaLnBrk="1" latinLnBrk="0" hangingPunct="1">
              <a:spcBef>
                <a:spcPct val="0"/>
              </a:spcBef>
              <a:buNone/>
              <a:defRPr sz="3800" b="1" kern="1200" cap="none" baseline="0">
                <a:solidFill>
                  <a:schemeClr val="bg1"/>
                </a:solidFill>
                <a:latin typeface="Calibri" panose="020F0502020204030204" pitchFamily="34" charset="0"/>
                <a:ea typeface="Dotum" panose="020B0600000101010101" pitchFamily="34" charset="-127"/>
                <a:cs typeface="+mj-cs"/>
              </a:defRPr>
            </a:lvl1pPr>
          </a:lstStyle>
          <a:p>
            <a:r>
              <a:rPr lang="en-US" sz="3800" dirty="0"/>
              <a:t>Click to edit Master title style</a:t>
            </a:r>
          </a:p>
        </p:txBody>
      </p:sp>
    </p:spTree>
    <p:extLst>
      <p:ext uri="{BB962C8B-B14F-4D97-AF65-F5344CB8AC3E}">
        <p14:creationId xmlns:p14="http://schemas.microsoft.com/office/powerpoint/2010/main" val="4039371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Agenda Slide</a:t>
            </a:r>
          </a:p>
        </p:txBody>
      </p:sp>
      <p:sp>
        <p:nvSpPr>
          <p:cNvPr id="5" name="Slide Number Placeholder 4"/>
          <p:cNvSpPr>
            <a:spLocks noGrp="1"/>
          </p:cNvSpPr>
          <p:nvPr>
            <p:ph type="sldNum" sz="quarter" idx="12"/>
          </p:nvPr>
        </p:nvSpPr>
        <p:spPr>
          <a:xfrm>
            <a:off x="76200" y="6492875"/>
            <a:ext cx="381000" cy="365125"/>
          </a:xfrm>
          <a:prstGeom prst="rect">
            <a:avLst/>
          </a:prstGeom>
        </p:spPr>
        <p:txBody>
          <a:bodyPr/>
          <a:lstStyle/>
          <a:p>
            <a:fld id="{E18695A3-612B-4B2B-B01B-9890B4364E2E}" type="slidenum">
              <a:rPr lang="en-US" smtClean="0">
                <a:solidFill>
                  <a:srgbClr val="FFFFFF"/>
                </a:solidFill>
              </a:rPr>
              <a:pPr/>
              <a:t>‹#›</a:t>
            </a:fld>
            <a:endParaRPr lang="en-US" dirty="0">
              <a:solidFill>
                <a:srgbClr val="FFFFFF"/>
              </a:solidFill>
            </a:endParaRPr>
          </a:p>
        </p:txBody>
      </p:sp>
      <p:sp>
        <p:nvSpPr>
          <p:cNvPr id="4" name="Content Placeholder 2"/>
          <p:cNvSpPr>
            <a:spLocks noGrp="1"/>
          </p:cNvSpPr>
          <p:nvPr>
            <p:ph idx="1" hasCustomPrompt="1"/>
          </p:nvPr>
        </p:nvSpPr>
        <p:spPr>
          <a:xfrm>
            <a:off x="457200" y="1600200"/>
            <a:ext cx="8229600" cy="4525963"/>
          </a:xfrm>
        </p:spPr>
        <p:txBody>
          <a:bodyPr/>
          <a:lstStyle>
            <a:lvl1pPr marL="342900" indent="-342900">
              <a:buSzPct val="80000"/>
              <a:buFont typeface="Wingdings" panose="05000000000000000000" pitchFamily="2" charset="2"/>
              <a:buChar char="q"/>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add agenda item</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19646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Al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6504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a:xfrm>
            <a:off x="457200" y="1722437"/>
            <a:ext cx="8229600" cy="4525963"/>
          </a:xfrm>
        </p:spPr>
        <p:txBody>
          <a:bodyPr/>
          <a:lstStyle>
            <a:lvl1pPr>
              <a:defRPr sz="2800">
                <a:latin typeface="Calibri" panose="020F0502020204030204" pitchFamily="34" charset="0"/>
              </a:defRPr>
            </a:lvl1pPr>
            <a:lvl2pPr marL="742950" indent="-285750">
              <a:buClr>
                <a:schemeClr val="accent2"/>
              </a:buClr>
              <a:buFont typeface="Wingdings" panose="05000000000000000000" pitchFamily="2" charset="2"/>
              <a:buChar char="§"/>
              <a:defRPr sz="2600">
                <a:latin typeface="Calibri" panose="020F0502020204030204" pitchFamily="34" charset="0"/>
              </a:defRPr>
            </a:lvl2pPr>
            <a:lvl3pPr marL="1143000" indent="-228600">
              <a:buClr>
                <a:schemeClr val="accent3"/>
              </a:buClr>
              <a:buFont typeface="Arial" panose="020B0604020202020204" pitchFamily="34" charset="0"/>
              <a:buChar char="•"/>
              <a:defRPr>
                <a:latin typeface="Calibri" panose="020F0502020204030204" pitchFamily="34" charset="0"/>
              </a:defRPr>
            </a:lvl3pPr>
            <a:lvl4pPr>
              <a:buClr>
                <a:schemeClr val="accent1"/>
              </a:buClr>
              <a:defRPr sz="2200">
                <a:latin typeface="Calibri" panose="020F0502020204030204" pitchFamily="34" charset="0"/>
              </a:defRPr>
            </a:lvl4pPr>
            <a:lvl5pPr>
              <a:buClr>
                <a:schemeClr val="accent5"/>
              </a:buCl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hasCustomPrompt="1"/>
          </p:nvPr>
        </p:nvSpPr>
        <p:spPr>
          <a:xfrm>
            <a:off x="457200" y="1066800"/>
            <a:ext cx="8229600" cy="609600"/>
          </a:xfrm>
        </p:spPr>
        <p:txBody>
          <a:bodyPr/>
          <a:lstStyle>
            <a:lvl1pPr marL="0" indent="0">
              <a:buNone/>
              <a:defRPr baseline="0">
                <a:solidFill>
                  <a:schemeClr val="accent1"/>
                </a:solidFill>
              </a:defRPr>
            </a:lvl1pPr>
          </a:lstStyle>
          <a:p>
            <a:pPr lvl="0"/>
            <a:r>
              <a:rPr lang="en-US" dirty="0"/>
              <a:t>Click to add tagline</a:t>
            </a:r>
          </a:p>
        </p:txBody>
      </p:sp>
      <p:sp>
        <p:nvSpPr>
          <p:cNvPr id="6" name="Slide Number Placeholder 5"/>
          <p:cNvSpPr>
            <a:spLocks noGrp="1"/>
          </p:cNvSpPr>
          <p:nvPr>
            <p:ph type="sldNum" sz="quarter" idx="12"/>
          </p:nvPr>
        </p:nvSpPr>
        <p:spPr>
          <a:xfrm>
            <a:off x="76200" y="6492875"/>
            <a:ext cx="1295400" cy="365125"/>
          </a:xfrm>
          <a:prstGeom prst="rect">
            <a:avLst/>
          </a:prstGeom>
        </p:spPr>
        <p:txBody>
          <a:bodyPr/>
          <a:lstStyle/>
          <a:p>
            <a:fld id="{E18695A3-612B-4B2B-B01B-9890B4364E2E}"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96173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76200" y="6492875"/>
            <a:ext cx="1295400" cy="365125"/>
          </a:xfrm>
          <a:prstGeom prst="rect">
            <a:avLst/>
          </a:prstGeom>
        </p:spPr>
        <p:txBody>
          <a:bodyPr anchor="ctr"/>
          <a:lstStyle>
            <a:lvl1pPr>
              <a:defRPr sz="1200" b="1">
                <a:solidFill>
                  <a:schemeClr val="bg1"/>
                </a:solidFill>
                <a:latin typeface="Calibri" panose="020F0502020204030204" pitchFamily="34" charset="0"/>
              </a:defRPr>
            </a:lvl1pPr>
          </a:lstStyle>
          <a:p>
            <a:fld id="{E18695A3-612B-4B2B-B01B-9890B4364E2E}" type="slidenum">
              <a:rPr lang="en-US" smtClean="0"/>
              <a:pPr/>
              <a:t>‹#›</a:t>
            </a:fld>
            <a:endParaRPr lang="en-US" dirty="0"/>
          </a:p>
        </p:txBody>
      </p:sp>
    </p:spTree>
    <p:extLst>
      <p:ext uri="{BB962C8B-B14F-4D97-AF65-F5344CB8AC3E}">
        <p14:creationId xmlns:p14="http://schemas.microsoft.com/office/powerpoint/2010/main" val="2407335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7"/>
          <p:cNvSpPr>
            <a:spLocks noGrp="1"/>
          </p:cNvSpPr>
          <p:nvPr>
            <p:ph type="body" sz="quarter" idx="13" hasCustomPrompt="1"/>
          </p:nvPr>
        </p:nvSpPr>
        <p:spPr>
          <a:xfrm>
            <a:off x="457200" y="1066800"/>
            <a:ext cx="8229600" cy="609600"/>
          </a:xfrm>
        </p:spPr>
        <p:txBody>
          <a:bodyPr/>
          <a:lstStyle>
            <a:lvl1pPr marL="0" indent="0">
              <a:buNone/>
              <a:defRPr baseline="0">
                <a:solidFill>
                  <a:schemeClr val="accent1"/>
                </a:solidFill>
              </a:defRPr>
            </a:lvl1pPr>
          </a:lstStyle>
          <a:p>
            <a:pPr lvl="0"/>
            <a:r>
              <a:rPr lang="en-US" dirty="0"/>
              <a:t>Click to add tagline</a:t>
            </a:r>
          </a:p>
        </p:txBody>
      </p:sp>
      <p:sp>
        <p:nvSpPr>
          <p:cNvPr id="8" name="Slide Number Placeholder 5"/>
          <p:cNvSpPr>
            <a:spLocks noGrp="1"/>
          </p:cNvSpPr>
          <p:nvPr>
            <p:ph type="sldNum" sz="quarter" idx="4"/>
          </p:nvPr>
        </p:nvSpPr>
        <p:spPr>
          <a:xfrm>
            <a:off x="76200" y="6492875"/>
            <a:ext cx="1295400" cy="365125"/>
          </a:xfrm>
          <a:prstGeom prst="rect">
            <a:avLst/>
          </a:prstGeom>
        </p:spPr>
        <p:txBody>
          <a:bodyPr anchor="ctr"/>
          <a:lstStyle>
            <a:lvl1pPr>
              <a:defRPr sz="1200" b="1">
                <a:solidFill>
                  <a:schemeClr val="bg1"/>
                </a:solidFill>
                <a:latin typeface="Calibri" panose="020F0502020204030204" pitchFamily="34" charset="0"/>
              </a:defRPr>
            </a:lvl1pPr>
          </a:lstStyle>
          <a:p>
            <a:fld id="{E18695A3-612B-4B2B-B01B-9890B4364E2E}" type="slidenum">
              <a:rPr lang="en-US" smtClean="0"/>
              <a:pPr/>
              <a:t>‹#›</a:t>
            </a:fld>
            <a:endParaRPr lang="en-US" dirty="0"/>
          </a:p>
        </p:txBody>
      </p:sp>
    </p:spTree>
    <p:extLst>
      <p:ext uri="{BB962C8B-B14F-4D97-AF65-F5344CB8AC3E}">
        <p14:creationId xmlns:p14="http://schemas.microsoft.com/office/powerpoint/2010/main" val="3318714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0"/>
          </p:nvPr>
        </p:nvSpPr>
        <p:spPr>
          <a:xfrm>
            <a:off x="76200" y="6492875"/>
            <a:ext cx="1295400" cy="365125"/>
          </a:xfrm>
          <a:prstGeom prst="rect">
            <a:avLst/>
          </a:prstGeom>
        </p:spPr>
        <p:txBody>
          <a:bodyPr anchor="ctr"/>
          <a:lstStyle>
            <a:lvl1pPr>
              <a:defRPr sz="1200" b="1">
                <a:solidFill>
                  <a:schemeClr val="bg1"/>
                </a:solidFill>
                <a:latin typeface="Calibri" panose="020F0502020204030204" pitchFamily="34" charset="0"/>
              </a:defRPr>
            </a:lvl1pPr>
          </a:lstStyle>
          <a:p>
            <a:fld id="{E18695A3-612B-4B2B-B01B-9890B4364E2E}" type="slidenum">
              <a:rPr lang="en-US" smtClean="0"/>
              <a:pPr/>
              <a:t>‹#›</a:t>
            </a:fld>
            <a:endParaRPr lang="en-US" dirty="0"/>
          </a:p>
        </p:txBody>
      </p:sp>
    </p:spTree>
    <p:extLst>
      <p:ext uri="{BB962C8B-B14F-4D97-AF65-F5344CB8AC3E}">
        <p14:creationId xmlns:p14="http://schemas.microsoft.com/office/powerpoint/2010/main" val="1656231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eak Slide">
    <p:spTree>
      <p:nvGrpSpPr>
        <p:cNvPr id="1" name=""/>
        <p:cNvGrpSpPr/>
        <p:nvPr/>
      </p:nvGrpSpPr>
      <p:grpSpPr>
        <a:xfrm>
          <a:off x="0" y="0"/>
          <a:ext cx="0" cy="0"/>
          <a:chOff x="0" y="0"/>
          <a:chExt cx="0" cy="0"/>
        </a:xfrm>
      </p:grpSpPr>
      <p:sp>
        <p:nvSpPr>
          <p:cNvPr id="2" name="Picture Placeholder 11"/>
          <p:cNvSpPr>
            <a:spLocks noGrp="1"/>
          </p:cNvSpPr>
          <p:nvPr>
            <p:ph type="pic" sz="quarter" idx="10" hasCustomPrompt="1"/>
          </p:nvPr>
        </p:nvSpPr>
        <p:spPr>
          <a:xfrm>
            <a:off x="0" y="0"/>
            <a:ext cx="9144000" cy="6858000"/>
          </a:xfrm>
        </p:spPr>
        <p:txBody>
          <a:bodyPr/>
          <a:lstStyle>
            <a:lvl1pPr>
              <a:defRPr baseline="0"/>
            </a:lvl1pPr>
          </a:lstStyle>
          <a:p>
            <a:r>
              <a:rPr lang="en-US" dirty="0"/>
              <a:t>Click on icon to add picture. Click text box to add white text</a:t>
            </a:r>
          </a:p>
        </p:txBody>
      </p:sp>
      <p:sp>
        <p:nvSpPr>
          <p:cNvPr id="3" name="Text Placeholder 2"/>
          <p:cNvSpPr>
            <a:spLocks noGrp="1"/>
          </p:cNvSpPr>
          <p:nvPr>
            <p:ph type="body" idx="1" hasCustomPrompt="1"/>
          </p:nvPr>
        </p:nvSpPr>
        <p:spPr>
          <a:xfrm>
            <a:off x="3429000" y="3553639"/>
            <a:ext cx="5562600" cy="3151961"/>
          </a:xfrm>
        </p:spPr>
        <p:txBody>
          <a:bodyPr anchor="b">
            <a:normAutofit/>
          </a:bodyPr>
          <a:lstStyle>
            <a:lvl1pPr marL="0" indent="0" algn="r" defTabSz="914400" rtl="0" eaLnBrk="1" latinLnBrk="0" hangingPunct="1">
              <a:spcBef>
                <a:spcPct val="0"/>
              </a:spcBef>
              <a:buNone/>
              <a:defRPr lang="en-US" sz="4000" b="1" kern="1200" cap="all" baseline="0" dirty="0" smtClean="0">
                <a:solidFill>
                  <a:schemeClr val="bg1"/>
                </a:solidFill>
                <a:latin typeface="Calibri" panose="020F0502020204030204" pitchFamily="34" charset="0"/>
                <a:ea typeface="Dotum" panose="020B0600000101010101" pitchFamily="34" charset="-127"/>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white text</a:t>
            </a:r>
          </a:p>
        </p:txBody>
      </p:sp>
    </p:spTree>
    <p:extLst>
      <p:ext uri="{BB962C8B-B14F-4D97-AF65-F5344CB8AC3E}">
        <p14:creationId xmlns:p14="http://schemas.microsoft.com/office/powerpoint/2010/main" val="358075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jpe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553200"/>
            <a:ext cx="9144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p:cNvSpPr/>
          <p:nvPr/>
        </p:nvSpPr>
        <p:spPr>
          <a:xfrm>
            <a:off x="0" y="0"/>
            <a:ext cx="9144000" cy="990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0" y="0"/>
            <a:ext cx="9144000" cy="990600"/>
          </a:xfrm>
          <a:prstGeom prst="rect">
            <a:avLst/>
          </a:prstGeom>
          <a:effectLst>
            <a:outerShdw blurRad="50800" dist="38100" dir="2700000" algn="tl" rotWithShape="0">
              <a:prstClr val="black">
                <a:alpha val="40000"/>
              </a:prstClr>
            </a:outerShdw>
          </a:effectLst>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584283" y="6558909"/>
            <a:ext cx="559717" cy="303846"/>
          </a:xfrm>
          <a:prstGeom prst="rect">
            <a:avLst/>
          </a:prstGeom>
        </p:spPr>
      </p:pic>
      <p:sp>
        <p:nvSpPr>
          <p:cNvPr id="11" name="Slide Number Placeholder 5"/>
          <p:cNvSpPr>
            <a:spLocks noGrp="1"/>
          </p:cNvSpPr>
          <p:nvPr>
            <p:ph type="sldNum" sz="quarter" idx="4"/>
          </p:nvPr>
        </p:nvSpPr>
        <p:spPr>
          <a:xfrm>
            <a:off x="76200" y="6492875"/>
            <a:ext cx="1295400" cy="365125"/>
          </a:xfrm>
          <a:prstGeom prst="rect">
            <a:avLst/>
          </a:prstGeom>
        </p:spPr>
        <p:txBody>
          <a:bodyPr anchor="ctr"/>
          <a:lstStyle>
            <a:lvl1pPr>
              <a:defRPr sz="1200" b="1">
                <a:solidFill>
                  <a:schemeClr val="bg1"/>
                </a:solidFill>
                <a:latin typeface="Calibri" panose="020F0502020204030204" pitchFamily="34" charset="0"/>
              </a:defRPr>
            </a:lvl1pPr>
          </a:lstStyle>
          <a:p>
            <a:fld id="{E18695A3-612B-4B2B-B01B-9890B4364E2E}" type="slidenum">
              <a:rPr lang="en-US" smtClean="0"/>
              <a:pPr/>
              <a:t>‹#›</a:t>
            </a:fld>
            <a:endParaRPr lang="en-US" dirty="0"/>
          </a:p>
        </p:txBody>
      </p:sp>
    </p:spTree>
    <p:extLst>
      <p:ext uri="{BB962C8B-B14F-4D97-AF65-F5344CB8AC3E}">
        <p14:creationId xmlns:p14="http://schemas.microsoft.com/office/powerpoint/2010/main" val="1022014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spcBef>
          <a:spcPct val="0"/>
        </a:spcBef>
        <a:buNone/>
        <a:defRPr sz="3800" b="1" kern="1200" cap="none" baseline="0">
          <a:solidFill>
            <a:schemeClr val="bg1"/>
          </a:solidFill>
          <a:latin typeface="Calibri" panose="020F0502020204030204" pitchFamily="34" charset="0"/>
          <a:ea typeface="Dotum" panose="020B0600000101010101" pitchFamily="34" charset="-127"/>
          <a:cs typeface="+mj-cs"/>
        </a:defRPr>
      </a:lvl1pPr>
    </p:titleStyle>
    <p:body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Arial" panose="020B0604020202020204" pitchFamily="34" charset="0"/>
        <a:buChar char="•"/>
        <a:tabLst/>
        <a:defRPr sz="3200" kern="1200">
          <a:solidFill>
            <a:schemeClr val="tx1"/>
          </a:solidFill>
          <a:latin typeface="Calibri" panose="020F0502020204030204" pitchFamily="34" charset="0"/>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accent2"/>
        </a:buClr>
        <a:buSzPct val="85000"/>
        <a:buFont typeface="Wingdings" panose="05000000000000000000" pitchFamily="2" charset="2"/>
        <a:buChar char="§"/>
        <a:tabLst/>
        <a:defRPr sz="2800" kern="1200">
          <a:solidFill>
            <a:schemeClr val="tx1"/>
          </a:solidFill>
          <a:latin typeface="Calibri" panose="020F0502020204030204" pitchFamily="34" charset="0"/>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tx2"/>
        </a:buClr>
        <a:buSzTx/>
        <a:buFont typeface="Arial" panose="020B0604020202020204" pitchFamily="34" charset="0"/>
        <a:buChar char="•"/>
        <a:tabLst/>
        <a:defRPr sz="2400" kern="1200">
          <a:solidFill>
            <a:schemeClr val="tx1"/>
          </a:solidFill>
          <a:latin typeface="Calibri" panose="020F0502020204030204" pitchFamily="34" charset="0"/>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sz="2000" kern="1200">
          <a:solidFill>
            <a:schemeClr val="tx1"/>
          </a:solidFill>
          <a:latin typeface="Calibri" panose="020F0502020204030204" pitchFamily="34" charset="0"/>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accent2"/>
        </a:buClr>
        <a:buSzTx/>
        <a:buFont typeface="Arial" panose="020B0604020202020204" pitchFamily="34" charset="0"/>
        <a:buChar char="»"/>
        <a:tabLst/>
        <a:defRPr sz="1800" kern="1200">
          <a:solidFill>
            <a:schemeClr val="tx1"/>
          </a:solidFill>
          <a:latin typeface="Calibri" panose="020F0502020204030204" pitchFamily="34" charset="0"/>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553199"/>
            <a:ext cx="9144000" cy="304800"/>
          </a:xfrm>
          <a:custGeom>
            <a:avLst/>
            <a:gdLst/>
            <a:ahLst/>
            <a:cxnLst/>
            <a:rect l="l" t="t" r="r" b="b"/>
            <a:pathLst>
              <a:path w="9144000" h="304800">
                <a:moveTo>
                  <a:pt x="0" y="304800"/>
                </a:moveTo>
                <a:lnTo>
                  <a:pt x="9144000" y="304800"/>
                </a:lnTo>
                <a:lnTo>
                  <a:pt x="9144000" y="0"/>
                </a:lnTo>
                <a:lnTo>
                  <a:pt x="0" y="0"/>
                </a:lnTo>
                <a:lnTo>
                  <a:pt x="0" y="304800"/>
                </a:lnTo>
                <a:close/>
              </a:path>
            </a:pathLst>
          </a:custGeom>
          <a:solidFill>
            <a:srgbClr val="81C341"/>
          </a:solidFill>
        </p:spPr>
        <p:txBody>
          <a:bodyPr wrap="square" lIns="0" tIns="0" rIns="0" bIns="0" rtlCol="0">
            <a:noAutofit/>
          </a:bodyPr>
          <a:lstStyle/>
          <a:p>
            <a:endParaRPr/>
          </a:p>
        </p:txBody>
      </p:sp>
      <p:sp>
        <p:nvSpPr>
          <p:cNvPr id="2" name="Holder 2"/>
          <p:cNvSpPr>
            <a:spLocks noGrp="1"/>
          </p:cNvSpPr>
          <p:nvPr>
            <p:ph type="title"/>
          </p:nvPr>
        </p:nvSpPr>
        <p:spPr>
          <a:xfrm>
            <a:off x="78739" y="21335"/>
            <a:ext cx="8986520" cy="946404"/>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308375" y="1237107"/>
            <a:ext cx="8527248" cy="2735677"/>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no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t>7/18/2018</a:t>
            </a:fld>
            <a:endParaRPr lang="en-US"/>
          </a:p>
        </p:txBody>
      </p:sp>
      <p:sp>
        <p:nvSpPr>
          <p:cNvPr id="6" name="Holder 6"/>
          <p:cNvSpPr>
            <a:spLocks noGrp="1"/>
          </p:cNvSpPr>
          <p:nvPr>
            <p:ph type="sldNum" sz="quarter" idx="7"/>
          </p:nvPr>
        </p:nvSpPr>
        <p:spPr>
          <a:xfrm>
            <a:off x="142239" y="6576669"/>
            <a:ext cx="206248" cy="203200"/>
          </a:xfrm>
          <a:prstGeom prst="rect">
            <a:avLst/>
          </a:prstGeom>
        </p:spPr>
        <p:txBody>
          <a:bodyPr wrap="square" lIns="0" tIns="0" rIns="0" bIns="0">
            <a:noAutofit/>
          </a:bodyPr>
          <a:lstStyle/>
          <a:p>
            <a:fld id="{E18695A3-612B-4B2B-B01B-9890B4364E2E}" type="slidenum">
              <a:rPr lang="en-US" smtClean="0"/>
              <a:pPr/>
              <a:t>‹#›</a:t>
            </a:fld>
            <a:endParaRPr lang="en-US" dirty="0"/>
          </a:p>
        </p:txBody>
      </p:sp>
      <p:sp>
        <p:nvSpPr>
          <p:cNvPr id="8" name="Rectangle 7"/>
          <p:cNvSpPr/>
          <p:nvPr userDrawn="1"/>
        </p:nvSpPr>
        <p:spPr>
          <a:xfrm>
            <a:off x="0" y="6553200"/>
            <a:ext cx="9144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4283" y="6558909"/>
            <a:ext cx="559717" cy="303846"/>
          </a:xfrm>
          <a:prstGeom prst="rect">
            <a:avLst/>
          </a:prstGeom>
        </p:spPr>
      </p:pic>
    </p:spTree>
    <p:extLst>
      <p:ext uri="{BB962C8B-B14F-4D97-AF65-F5344CB8AC3E}">
        <p14:creationId xmlns:p14="http://schemas.microsoft.com/office/powerpoint/2010/main" val="1986685441"/>
      </p:ext>
    </p:extLst>
  </p:cSld>
  <p:clrMap bg1="lt1" tx1="dk1" bg2="lt2" tx2="dk2" accent1="accent1" accent2="accent2" accent3="accent3" accent4="accent4" accent5="accent5" accent6="accent6" hlink="hlink" folHlink="folHlink"/>
  <p:sldLayoutIdLst>
    <p:sldLayoutId id="214748367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553200"/>
            <a:ext cx="9144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p:cNvSpPr/>
          <p:nvPr/>
        </p:nvSpPr>
        <p:spPr>
          <a:xfrm>
            <a:off x="0" y="0"/>
            <a:ext cx="9144000" cy="990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0" y="0"/>
            <a:ext cx="9144000" cy="990600"/>
          </a:xfrm>
          <a:prstGeom prst="rect">
            <a:avLst/>
          </a:prstGeom>
          <a:effectLst>
            <a:outerShdw blurRad="50800" dist="38100" dir="2700000" algn="tl" rotWithShape="0">
              <a:prstClr val="black">
                <a:alpha val="40000"/>
              </a:prstClr>
            </a:outerShdw>
          </a:effectLst>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584283" y="6558909"/>
            <a:ext cx="559717" cy="303846"/>
          </a:xfrm>
          <a:prstGeom prst="rect">
            <a:avLst/>
          </a:prstGeom>
        </p:spPr>
      </p:pic>
      <p:sp>
        <p:nvSpPr>
          <p:cNvPr id="11" name="Slide Number Placeholder 5"/>
          <p:cNvSpPr>
            <a:spLocks noGrp="1"/>
          </p:cNvSpPr>
          <p:nvPr>
            <p:ph type="sldNum" sz="quarter" idx="4"/>
          </p:nvPr>
        </p:nvSpPr>
        <p:spPr>
          <a:xfrm>
            <a:off x="76200" y="6492875"/>
            <a:ext cx="1295400" cy="365125"/>
          </a:xfrm>
          <a:prstGeom prst="rect">
            <a:avLst/>
          </a:prstGeom>
        </p:spPr>
        <p:txBody>
          <a:bodyPr anchor="ctr"/>
          <a:lstStyle>
            <a:lvl1pPr>
              <a:defRPr sz="1200" b="1">
                <a:solidFill>
                  <a:schemeClr val="bg1"/>
                </a:solidFill>
                <a:latin typeface="Calibri" panose="020F0502020204030204" pitchFamily="34" charset="0"/>
              </a:defRPr>
            </a:lvl1pPr>
          </a:lstStyle>
          <a:p>
            <a:fld id="{E18695A3-612B-4B2B-B01B-9890B4364E2E}" type="slidenum">
              <a:rPr lang="en-US" smtClean="0"/>
              <a:pPr/>
              <a:t>‹#›</a:t>
            </a:fld>
            <a:endParaRPr lang="en-US" dirty="0"/>
          </a:p>
        </p:txBody>
      </p:sp>
    </p:spTree>
    <p:extLst>
      <p:ext uri="{BB962C8B-B14F-4D97-AF65-F5344CB8AC3E}">
        <p14:creationId xmlns:p14="http://schemas.microsoft.com/office/powerpoint/2010/main" val="286919919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hdr="0" ftr="0" dt="0"/>
  <p:txStyles>
    <p:titleStyle>
      <a:lvl1pPr algn="l" defTabSz="914400" rtl="0" eaLnBrk="1" latinLnBrk="0" hangingPunct="1">
        <a:spcBef>
          <a:spcPct val="0"/>
        </a:spcBef>
        <a:buNone/>
        <a:defRPr sz="3800" b="1" kern="1200" cap="none" baseline="0">
          <a:solidFill>
            <a:schemeClr val="bg1"/>
          </a:solidFill>
          <a:latin typeface="Calibri" panose="020F0502020204030204" pitchFamily="34" charset="0"/>
          <a:ea typeface="Dotum" panose="020B0600000101010101" pitchFamily="34" charset="-127"/>
          <a:cs typeface="+mj-cs"/>
        </a:defRPr>
      </a:lvl1pPr>
    </p:titleStyle>
    <p:body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Arial" panose="020B0604020202020204" pitchFamily="34" charset="0"/>
        <a:buChar char="•"/>
        <a:tabLst/>
        <a:defRPr sz="3200" kern="1200">
          <a:solidFill>
            <a:schemeClr val="tx1"/>
          </a:solidFill>
          <a:latin typeface="Calibri" panose="020F0502020204030204" pitchFamily="34" charset="0"/>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accent2"/>
        </a:buClr>
        <a:buSzPct val="85000"/>
        <a:buFont typeface="Wingdings" panose="05000000000000000000" pitchFamily="2" charset="2"/>
        <a:buChar char="§"/>
        <a:tabLst/>
        <a:defRPr sz="2800" kern="1200">
          <a:solidFill>
            <a:schemeClr val="tx1"/>
          </a:solidFill>
          <a:latin typeface="Calibri" panose="020F0502020204030204" pitchFamily="34" charset="0"/>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tx2"/>
        </a:buClr>
        <a:buSzTx/>
        <a:buFont typeface="Arial" panose="020B0604020202020204" pitchFamily="34" charset="0"/>
        <a:buChar char="•"/>
        <a:tabLst/>
        <a:defRPr sz="2400" kern="1200">
          <a:solidFill>
            <a:schemeClr val="tx1"/>
          </a:solidFill>
          <a:latin typeface="Calibri" panose="020F0502020204030204" pitchFamily="34" charset="0"/>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sz="2000" kern="1200">
          <a:solidFill>
            <a:schemeClr val="tx1"/>
          </a:solidFill>
          <a:latin typeface="Calibri" panose="020F0502020204030204" pitchFamily="34" charset="0"/>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accent2"/>
        </a:buClr>
        <a:buSzTx/>
        <a:buFont typeface="Arial" panose="020B0604020202020204" pitchFamily="34" charset="0"/>
        <a:buChar char="»"/>
        <a:tabLst/>
        <a:defRPr sz="1800" kern="1200">
          <a:solidFill>
            <a:schemeClr val="tx1"/>
          </a:solidFill>
          <a:latin typeface="Calibri" panose="020F0502020204030204" pitchFamily="34" charset="0"/>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553200"/>
            <a:ext cx="9144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7" name="Rectangle 6"/>
          <p:cNvSpPr/>
          <p:nvPr/>
        </p:nvSpPr>
        <p:spPr>
          <a:xfrm>
            <a:off x="0" y="0"/>
            <a:ext cx="9144000" cy="990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Placeholder 1"/>
          <p:cNvSpPr>
            <a:spLocks noGrp="1"/>
          </p:cNvSpPr>
          <p:nvPr>
            <p:ph type="title"/>
          </p:nvPr>
        </p:nvSpPr>
        <p:spPr>
          <a:xfrm>
            <a:off x="0" y="0"/>
            <a:ext cx="9144000" cy="990600"/>
          </a:xfrm>
          <a:prstGeom prst="rect">
            <a:avLst/>
          </a:prstGeom>
          <a:effectLst>
            <a:outerShdw blurRad="50800" dist="38100" dir="2700000" algn="tl" rotWithShape="0">
              <a:prstClr val="black">
                <a:alpha val="40000"/>
              </a:prstClr>
            </a:outerShdw>
          </a:effectLst>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584284" y="6558909"/>
            <a:ext cx="559717" cy="303846"/>
          </a:xfrm>
          <a:prstGeom prst="rect">
            <a:avLst/>
          </a:prstGeom>
        </p:spPr>
      </p:pic>
      <p:sp>
        <p:nvSpPr>
          <p:cNvPr id="11" name="Slide Number Placeholder 5"/>
          <p:cNvSpPr>
            <a:spLocks noGrp="1"/>
          </p:cNvSpPr>
          <p:nvPr>
            <p:ph type="sldNum" sz="quarter" idx="4"/>
          </p:nvPr>
        </p:nvSpPr>
        <p:spPr>
          <a:xfrm>
            <a:off x="76200" y="6492876"/>
            <a:ext cx="1295400" cy="365125"/>
          </a:xfrm>
          <a:prstGeom prst="rect">
            <a:avLst/>
          </a:prstGeom>
        </p:spPr>
        <p:txBody>
          <a:bodyPr anchor="ctr"/>
          <a:lstStyle>
            <a:lvl1pPr>
              <a:defRPr sz="1200" b="1">
                <a:solidFill>
                  <a:schemeClr val="bg1"/>
                </a:solidFill>
                <a:latin typeface="Calibri" panose="020F0502020204030204" pitchFamily="34" charset="0"/>
              </a:defRPr>
            </a:lvl1pPr>
          </a:lstStyle>
          <a:p>
            <a:fld id="{E18695A3-612B-4B2B-B01B-9890B4364E2E}" type="slidenum">
              <a:rPr lang="en-US" smtClean="0"/>
              <a:pPr/>
              <a:t>‹#›</a:t>
            </a:fld>
            <a:endParaRPr lang="en-US" dirty="0"/>
          </a:p>
        </p:txBody>
      </p:sp>
    </p:spTree>
    <p:extLst>
      <p:ext uri="{BB962C8B-B14F-4D97-AF65-F5344CB8AC3E}">
        <p14:creationId xmlns:p14="http://schemas.microsoft.com/office/powerpoint/2010/main" val="406752940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hf hdr="0" ftr="0" dt="0"/>
  <p:txStyles>
    <p:titleStyle>
      <a:lvl1pPr algn="l" defTabSz="914377" rtl="0" eaLnBrk="1" latinLnBrk="0" hangingPunct="1">
        <a:spcBef>
          <a:spcPct val="0"/>
        </a:spcBef>
        <a:buNone/>
        <a:defRPr sz="3800" b="1" kern="1200" cap="none" baseline="0">
          <a:solidFill>
            <a:schemeClr val="bg1"/>
          </a:solidFill>
          <a:latin typeface="Calibri" panose="020F0502020204030204" pitchFamily="34" charset="0"/>
          <a:ea typeface="Dotum" panose="020B0600000101010101" pitchFamily="34" charset="-127"/>
          <a:cs typeface="+mj-cs"/>
        </a:defRPr>
      </a:lvl1pPr>
    </p:titleStyle>
    <p:bodyStyle>
      <a:lvl1pPr marL="342891" marR="0" indent="-342891" algn="l" defTabSz="914377" rtl="0" eaLnBrk="1" fontAlgn="auto" latinLnBrk="0" hangingPunct="1">
        <a:lnSpc>
          <a:spcPct val="100000"/>
        </a:lnSpc>
        <a:spcBef>
          <a:spcPct val="20000"/>
        </a:spcBef>
        <a:spcAft>
          <a:spcPts val="0"/>
        </a:spcAft>
        <a:buClr>
          <a:schemeClr val="accent1"/>
        </a:buClr>
        <a:buSzPct val="100000"/>
        <a:buFont typeface="Arial" panose="020B0604020202020204" pitchFamily="34" charset="0"/>
        <a:buChar char="•"/>
        <a:tabLst/>
        <a:defRPr sz="3200" kern="1200">
          <a:solidFill>
            <a:schemeClr val="tx1"/>
          </a:solidFill>
          <a:latin typeface="Calibri" panose="020F0502020204030204" pitchFamily="34" charset="0"/>
          <a:ea typeface="+mn-ea"/>
          <a:cs typeface="+mn-cs"/>
        </a:defRPr>
      </a:lvl1pPr>
      <a:lvl2pPr marL="742932" marR="0" indent="-285744" algn="l" defTabSz="914377" rtl="0" eaLnBrk="1" fontAlgn="auto" latinLnBrk="0" hangingPunct="1">
        <a:lnSpc>
          <a:spcPct val="100000"/>
        </a:lnSpc>
        <a:spcBef>
          <a:spcPct val="20000"/>
        </a:spcBef>
        <a:spcAft>
          <a:spcPts val="0"/>
        </a:spcAft>
        <a:buClr>
          <a:schemeClr val="accent2"/>
        </a:buClr>
        <a:buSzPct val="85000"/>
        <a:buFont typeface="Wingdings" panose="05000000000000000000" pitchFamily="2" charset="2"/>
        <a:buChar char="§"/>
        <a:tabLst/>
        <a:defRPr sz="2800" kern="1200">
          <a:solidFill>
            <a:schemeClr val="tx1"/>
          </a:solidFill>
          <a:latin typeface="Calibri" panose="020F0502020204030204" pitchFamily="34" charset="0"/>
          <a:ea typeface="+mn-ea"/>
          <a:cs typeface="+mn-cs"/>
        </a:defRPr>
      </a:lvl2pPr>
      <a:lvl3pPr marL="1142971" marR="0" indent="-228594" algn="l" defTabSz="914377" rtl="0" eaLnBrk="1" fontAlgn="auto" latinLnBrk="0" hangingPunct="1">
        <a:lnSpc>
          <a:spcPct val="100000"/>
        </a:lnSpc>
        <a:spcBef>
          <a:spcPct val="20000"/>
        </a:spcBef>
        <a:spcAft>
          <a:spcPts val="0"/>
        </a:spcAft>
        <a:buClr>
          <a:schemeClr val="tx2"/>
        </a:buClr>
        <a:buSzTx/>
        <a:buFont typeface="Arial" panose="020B0604020202020204" pitchFamily="34" charset="0"/>
        <a:buChar char="•"/>
        <a:tabLst/>
        <a:defRPr sz="2400" kern="1200">
          <a:solidFill>
            <a:schemeClr val="tx1"/>
          </a:solidFill>
          <a:latin typeface="Calibri" panose="020F0502020204030204" pitchFamily="34" charset="0"/>
          <a:ea typeface="+mn-ea"/>
          <a:cs typeface="+mn-cs"/>
        </a:defRPr>
      </a:lvl3pPr>
      <a:lvl4pPr marL="1600160" marR="0" indent="-228594" algn="l" defTabSz="914377"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sz="2000" kern="1200">
          <a:solidFill>
            <a:schemeClr val="tx1"/>
          </a:solidFill>
          <a:latin typeface="Calibri" panose="020F0502020204030204" pitchFamily="34" charset="0"/>
          <a:ea typeface="+mn-ea"/>
          <a:cs typeface="+mn-cs"/>
        </a:defRPr>
      </a:lvl4pPr>
      <a:lvl5pPr marL="2057349" marR="0" indent="-228594" algn="l" defTabSz="914377" rtl="0" eaLnBrk="1" fontAlgn="auto" latinLnBrk="0" hangingPunct="1">
        <a:lnSpc>
          <a:spcPct val="100000"/>
        </a:lnSpc>
        <a:spcBef>
          <a:spcPct val="20000"/>
        </a:spcBef>
        <a:spcAft>
          <a:spcPts val="0"/>
        </a:spcAft>
        <a:buClr>
          <a:schemeClr val="accent2"/>
        </a:buClr>
        <a:buSzTx/>
        <a:buFont typeface="Arial" panose="020B0604020202020204" pitchFamily="34" charset="0"/>
        <a:buChar char="»"/>
        <a:tabLst/>
        <a:defRPr sz="1800" kern="1200">
          <a:solidFill>
            <a:schemeClr val="tx1"/>
          </a:solidFill>
          <a:latin typeface="Calibri" panose="020F0502020204030204" pitchFamily="34" charset="0"/>
          <a:ea typeface="+mn-ea"/>
          <a:cs typeface="+mn-cs"/>
        </a:defRPr>
      </a:lvl5pPr>
      <a:lvl6pPr marL="2285943" indent="0" algn="l" defTabSz="914377"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6.gif"/><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hyperlink" Target="http://www.coverva.org/"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hyperlink" Target="http://www.coverva.org/"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3" Type="http://schemas.openxmlformats.org/officeDocument/2006/relationships/hyperlink" Target="http://www.coverva.or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505" y="1446298"/>
            <a:ext cx="7972295" cy="3581400"/>
          </a:xfrm>
          <a:prstGeom prst="rect">
            <a:avLst/>
          </a:prstGeom>
        </p:spPr>
      </p:pic>
      <p:sp>
        <p:nvSpPr>
          <p:cNvPr id="6" name="Slide Number Placeholder 5"/>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E18695A3-612B-4B2B-B01B-9890B4364E2E}" type="slidenum">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a:t>
            </a:fld>
            <a:endParaRPr kumimoji="0" 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10197"/>
          <a:stretch/>
        </p:blipFill>
        <p:spPr>
          <a:xfrm>
            <a:off x="1606209" y="1705590"/>
            <a:ext cx="6182136" cy="3552210"/>
          </a:xfrm>
          <a:prstGeom prst="rect">
            <a:avLst/>
          </a:prstGeom>
        </p:spPr>
      </p:pic>
      <p:sp>
        <p:nvSpPr>
          <p:cNvPr id="8" name="Title 1"/>
          <p:cNvSpPr txBox="1">
            <a:spLocks/>
          </p:cNvSpPr>
          <p:nvPr/>
        </p:nvSpPr>
        <p:spPr>
          <a:xfrm>
            <a:off x="0" y="0"/>
            <a:ext cx="9144000" cy="1058159"/>
          </a:xfrm>
          <a:prstGeom prst="rect">
            <a:avLst/>
          </a:prstGeom>
          <a:ln>
            <a:solidFill>
              <a:sysClr val="window" lastClr="FFFFFF"/>
            </a:solidFill>
          </a:ln>
          <a:effectLst>
            <a:outerShdw blurRad="50800" dist="38100" dir="2700000" algn="tl" rotWithShape="0">
              <a:sysClr val="window" lastClr="FFFFFF">
                <a:lumMod val="75000"/>
                <a:alpha val="40000"/>
              </a:sysClr>
            </a:outerShdw>
          </a:effectLst>
        </p:spPr>
        <p:txBody>
          <a:bodyPr wrap="square"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ysClr val="window" lastClr="FFFFFF"/>
                </a:solidFill>
                <a:effectLst>
                  <a:outerShdw blurRad="50800" dist="38100" dir="2700000" algn="tl" rotWithShape="0">
                    <a:prstClr val="black">
                      <a:alpha val="40000"/>
                    </a:prstClr>
                  </a:outerShdw>
                </a:effectLst>
                <a:uLnTx/>
                <a:uFillTx/>
                <a:latin typeface="Calibri"/>
                <a:ea typeface="+mj-ea"/>
                <a:cs typeface="Calibri"/>
              </a:rPr>
              <a:t>New Health Coverage for Virginia Adults</a:t>
            </a:r>
            <a:endParaRPr kumimoji="0" lang="en-US" sz="3400" b="0" i="0" u="none" strike="noStrike" kern="1200" cap="none" spc="0" normalizeH="0" baseline="0" noProof="0" dirty="0">
              <a:ln>
                <a:noFill/>
              </a:ln>
              <a:solidFill>
                <a:sysClr val="windowText" lastClr="000000"/>
              </a:solidFill>
              <a:effectLst>
                <a:outerShdw blurRad="50800" dist="38100" dir="2700000" algn="tl" rotWithShape="0">
                  <a:prstClr val="black">
                    <a:alpha val="40000"/>
                  </a:prstClr>
                </a:outerShdw>
              </a:effectLst>
              <a:uLnTx/>
              <a:uFillTx/>
              <a:latin typeface="Calibri"/>
              <a:ea typeface="+mj-ea"/>
              <a:cs typeface="+mj-cs"/>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1" y="990601"/>
            <a:ext cx="3505200" cy="1377866"/>
          </a:xfrm>
          <a:prstGeom prst="rect">
            <a:avLst/>
          </a:prstGeom>
        </p:spPr>
      </p:pic>
      <p:sp>
        <p:nvSpPr>
          <p:cNvPr id="10" name="Title 1"/>
          <p:cNvSpPr txBox="1">
            <a:spLocks/>
          </p:cNvSpPr>
          <p:nvPr/>
        </p:nvSpPr>
        <p:spPr>
          <a:xfrm>
            <a:off x="2378548" y="228600"/>
            <a:ext cx="4876800" cy="871162"/>
          </a:xfrm>
          <a:prstGeom prst="rect">
            <a:avLst/>
          </a:prstGeom>
        </p:spPr>
        <p:txBody>
          <a:bodyPr wrap="square" lIns="0" tIns="0" rIns="0" bIns="0">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3200" b="0" i="0" u="none" strike="noStrike" kern="1200" cap="none" spc="0" normalizeH="0" baseline="0" noProof="0" dirty="0">
                <a:ln>
                  <a:noFill/>
                </a:ln>
                <a:solidFill>
                  <a:prstClr val="black"/>
                </a:solidFill>
                <a:effectLst/>
                <a:uLnTx/>
                <a:uFillTx/>
                <a:latin typeface="Calibri"/>
                <a:ea typeface="+mj-ea"/>
                <a:cs typeface="Calibri"/>
              </a:rPr>
            </a:br>
            <a:endParaRPr kumimoji="0" lang="en-US" sz="3400" b="0" i="0" u="none" strike="noStrike" kern="1200" cap="none" spc="0" normalizeH="0" baseline="0" noProof="0" dirty="0">
              <a:ln>
                <a:noFill/>
              </a:ln>
              <a:solidFill>
                <a:prstClr val="black"/>
              </a:solidFill>
              <a:effectLst/>
              <a:uLnTx/>
              <a:uFillTx/>
              <a:latin typeface="Calibri"/>
              <a:ea typeface="+mj-ea"/>
              <a:cs typeface="+mj-cs"/>
            </a:endParaRPr>
          </a:p>
        </p:txBody>
      </p:sp>
      <p:sp>
        <p:nvSpPr>
          <p:cNvPr id="13" name="Rectangle 12"/>
          <p:cNvSpPr/>
          <p:nvPr/>
        </p:nvSpPr>
        <p:spPr>
          <a:xfrm>
            <a:off x="3429000" y="6000690"/>
            <a:ext cx="5638800" cy="40011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11B53"/>
                </a:solidFill>
                <a:effectLst/>
                <a:uLnTx/>
                <a:uFillTx/>
                <a:latin typeface="Calibri"/>
                <a:ea typeface="+mn-ea"/>
                <a:cs typeface="+mn-cs"/>
              </a:rPr>
              <a:t> </a:t>
            </a:r>
          </a:p>
        </p:txBody>
      </p:sp>
      <p:sp>
        <p:nvSpPr>
          <p:cNvPr id="2" name="Rectangle 1"/>
          <p:cNvSpPr/>
          <p:nvPr/>
        </p:nvSpPr>
        <p:spPr>
          <a:xfrm>
            <a:off x="3200400" y="5464482"/>
            <a:ext cx="5791200" cy="936318"/>
          </a:xfrm>
          <a:prstGeom prst="rect">
            <a:avLst/>
          </a:prstGeom>
          <a:noFill/>
          <a:ln>
            <a:noFill/>
          </a:ln>
        </p:spPr>
        <p:style>
          <a:lnRef idx="0">
            <a:scrgbClr r="0" g="0" b="0"/>
          </a:lnRef>
          <a:fillRef idx="0">
            <a:scrgbClr r="0" g="0" b="0"/>
          </a:fillRef>
          <a:effectRef idx="0">
            <a:scrgbClr r="0" g="0" b="0"/>
          </a:effectRef>
          <a:fontRef idx="minor">
            <a:schemeClr val="accent4"/>
          </a:fontRef>
        </p:style>
        <p:txBody>
          <a:bodyPr rtlCol="0" anchor="ctr"/>
          <a:lstStyle/>
          <a:p>
            <a:pPr algn="r"/>
            <a:r>
              <a:rPr lang="en-US" sz="2400" b="1" dirty="0">
                <a:latin typeface="Calibri" panose="020F0502020204030204" pitchFamily="34" charset="0"/>
                <a:cs typeface="Calibri" panose="020F0502020204030204" pitchFamily="34" charset="0"/>
              </a:rPr>
              <a:t>Karen </a:t>
            </a:r>
            <a:r>
              <a:rPr lang="en-US" sz="2400" b="1" dirty="0" err="1">
                <a:latin typeface="Calibri" panose="020F0502020204030204" pitchFamily="34" charset="0"/>
                <a:cs typeface="Calibri" panose="020F0502020204030204" pitchFamily="34" charset="0"/>
              </a:rPr>
              <a:t>Kimsey</a:t>
            </a:r>
            <a:r>
              <a:rPr lang="en-US" sz="2400" b="1" dirty="0">
                <a:latin typeface="Calibri" panose="020F0502020204030204" pitchFamily="34" charset="0"/>
                <a:cs typeface="Calibri" panose="020F0502020204030204" pitchFamily="34" charset="0"/>
              </a:rPr>
              <a:t>, M.S.W.</a:t>
            </a:r>
          </a:p>
          <a:p>
            <a:pPr algn="r"/>
            <a:r>
              <a:rPr lang="en-US" sz="2400" b="1" dirty="0">
                <a:latin typeface="Calibri" panose="020F0502020204030204" pitchFamily="34" charset="0"/>
                <a:cs typeface="Calibri" panose="020F0502020204030204" pitchFamily="34" charset="0"/>
              </a:rPr>
              <a:t>Chief Deputy Director,</a:t>
            </a:r>
          </a:p>
          <a:p>
            <a:pPr algn="r"/>
            <a:r>
              <a:rPr lang="en-US" sz="2400" b="1" dirty="0">
                <a:latin typeface="Calibri" panose="020F0502020204030204" pitchFamily="34" charset="0"/>
                <a:cs typeface="Calibri" panose="020F0502020204030204" pitchFamily="34" charset="0"/>
              </a:rPr>
              <a:t>Department of Medical Assistance Services</a:t>
            </a:r>
          </a:p>
        </p:txBody>
      </p:sp>
    </p:spTree>
    <p:extLst>
      <p:ext uri="{BB962C8B-B14F-4D97-AF65-F5344CB8AC3E}">
        <p14:creationId xmlns:p14="http://schemas.microsoft.com/office/powerpoint/2010/main" val="2723780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FFFF"/>
                </a:solidFill>
              </a:rPr>
              <a:t>Future Medicaid Reforms (Under </a:t>
            </a:r>
            <a:r>
              <a:rPr lang="en-US" sz="3200" dirty="0">
                <a:solidFill>
                  <a:srgbClr val="FFFFFF"/>
                </a:solidFill>
                <a:cs typeface="Calibri" panose="020F0502020204030204" pitchFamily="34" charset="0"/>
              </a:rPr>
              <a:t>§ 1115 Waiver</a:t>
            </a:r>
            <a:r>
              <a:rPr lang="en-US" sz="3200" dirty="0">
                <a:solidFill>
                  <a:srgbClr val="FFFFFF"/>
                </a:solidFill>
              </a:rPr>
              <a:t>)</a:t>
            </a:r>
            <a:endParaRPr lang="en-US" sz="3200" dirty="0"/>
          </a:p>
        </p:txBody>
      </p:sp>
      <p:sp>
        <p:nvSpPr>
          <p:cNvPr id="3" name="Content Placeholder 2"/>
          <p:cNvSpPr>
            <a:spLocks noGrp="1"/>
          </p:cNvSpPr>
          <p:nvPr>
            <p:ph idx="1"/>
          </p:nvPr>
        </p:nvSpPr>
        <p:spPr>
          <a:xfrm>
            <a:off x="4800600" y="4267200"/>
            <a:ext cx="4191000" cy="1414991"/>
          </a:xfrm>
        </p:spPr>
        <p:txBody>
          <a:bodyPr>
            <a:noAutofit/>
          </a:bodyPr>
          <a:lstStyle/>
          <a:p>
            <a:pPr indent="-225425"/>
            <a:r>
              <a:rPr lang="en-US" sz="1550" dirty="0"/>
              <a:t>Monthly premiums, copayments, and deductibles</a:t>
            </a:r>
          </a:p>
          <a:p>
            <a:pPr indent="-225425"/>
            <a:r>
              <a:rPr lang="en-US" sz="1550" dirty="0">
                <a:solidFill>
                  <a:srgbClr val="000000"/>
                </a:solidFill>
              </a:rPr>
              <a:t>Cost-sharing to encourage accountability for service utilization (e.g. appropriate ED use)</a:t>
            </a:r>
          </a:p>
          <a:p>
            <a:pPr indent="-225425"/>
            <a:r>
              <a:rPr lang="en-US" sz="1550" dirty="0"/>
              <a:t>Waiting period prior to re-enrollment if premium not paid</a:t>
            </a:r>
          </a:p>
          <a:p>
            <a:pPr indent="-225425"/>
            <a:endParaRPr lang="en-US" sz="1600" dirty="0"/>
          </a:p>
          <a:p>
            <a:pPr marL="0" indent="0" algn="ctr">
              <a:buNone/>
            </a:pPr>
            <a:endParaRPr lang="en-US" sz="1600" dirty="0"/>
          </a:p>
        </p:txBody>
      </p:sp>
      <p:sp>
        <p:nvSpPr>
          <p:cNvPr id="4" name="Slide Number Placeholder 3"/>
          <p:cNvSpPr>
            <a:spLocks noGrp="1"/>
          </p:cNvSpPr>
          <p:nvPr>
            <p:ph type="sldNum" sz="quarter" idx="4294967295"/>
          </p:nvPr>
        </p:nvSpPr>
        <p:spPr>
          <a:xfrm>
            <a:off x="0" y="6492875"/>
            <a:ext cx="1295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8695A3-612B-4B2B-B01B-9890B4364E2E}" type="slidenum">
              <a:rPr kumimoji="0" lang="en-US" sz="1200" b="1"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7" name="Content Placeholder 2"/>
          <p:cNvSpPr txBox="1">
            <a:spLocks/>
          </p:cNvSpPr>
          <p:nvPr/>
        </p:nvSpPr>
        <p:spPr>
          <a:xfrm>
            <a:off x="0" y="4267200"/>
            <a:ext cx="4572000" cy="1371600"/>
          </a:xfrm>
          <a:prstGeom prst="rect">
            <a:avLst/>
          </a:prstGeom>
        </p:spPr>
        <p:txBody>
          <a:bodyPr vert="horz" lIns="91440" tIns="45720" rIns="91440" bIns="45720" numCol="1" rtlCol="0">
            <a:noAutofit/>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Arial" panose="020B0604020202020204" pitchFamily="34" charset="0"/>
              <a:buChar char="•"/>
              <a:tabLst/>
              <a:defRPr sz="2800" kern="1200">
                <a:solidFill>
                  <a:schemeClr val="tx1"/>
                </a:solidFill>
                <a:latin typeface="Calibri" panose="020F0502020204030204" pitchFamily="34" charset="0"/>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accent2"/>
              </a:buClr>
              <a:buSzPct val="85000"/>
              <a:buFont typeface="Wingdings" panose="05000000000000000000" pitchFamily="2" charset="2"/>
              <a:buChar char="§"/>
              <a:tabLst/>
              <a:defRPr sz="2600" kern="1200">
                <a:solidFill>
                  <a:schemeClr val="tx1"/>
                </a:solidFill>
                <a:latin typeface="Calibri" panose="020F0502020204030204" pitchFamily="34" charset="0"/>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accent3"/>
              </a:buClr>
              <a:buSzTx/>
              <a:buFont typeface="Arial" panose="020B0604020202020204" pitchFamily="34" charset="0"/>
              <a:buChar char="•"/>
              <a:tabLst/>
              <a:defRPr sz="2400" kern="1200">
                <a:solidFill>
                  <a:schemeClr val="tx1"/>
                </a:solidFill>
                <a:latin typeface="Calibri" panose="020F0502020204030204" pitchFamily="34" charset="0"/>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sz="2200" kern="1200">
                <a:solidFill>
                  <a:schemeClr val="tx1"/>
                </a:solidFill>
                <a:latin typeface="Calibri" panose="020F0502020204030204" pitchFamily="34" charset="0"/>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accent5"/>
              </a:buClr>
              <a:buSzTx/>
              <a:buFont typeface="Arial" panose="020B0604020202020204" pitchFamily="34" charset="0"/>
              <a:buChar char="»"/>
              <a:tabLst/>
              <a:defRPr sz="1800" kern="1200">
                <a:solidFill>
                  <a:schemeClr val="tx1"/>
                </a:solidFill>
                <a:latin typeface="Calibri" panose="020F0502020204030204" pitchFamily="34" charset="0"/>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9250" marR="0" lvl="0" indent="-225425" algn="l" defTabSz="914400" rtl="0" eaLnBrk="1" fontAlgn="auto" latinLnBrk="0" hangingPunct="1">
              <a:lnSpc>
                <a:spcPct val="100000"/>
              </a:lnSpc>
              <a:spcBef>
                <a:spcPct val="20000"/>
              </a:spcBef>
              <a:spcAft>
                <a:spcPts val="0"/>
              </a:spcAft>
              <a:buClr>
                <a:srgbClr val="00B0F0"/>
              </a:buClr>
              <a:buSzPct val="100000"/>
              <a:buFont typeface="Arial" panose="020B0604020202020204" pitchFamily="34" charset="0"/>
              <a:buChar char="•"/>
              <a:tabLst/>
              <a:defRPr/>
            </a:pPr>
            <a:r>
              <a:rPr kumimoji="0" lang="en-US" sz="15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Health and Wellness Accounts comprised of participant contributions and state funds to be used to fund premiums, cover out-of-pocket expenses for the deductible, and the ability to roll over funds into succeeding years if not fully used </a:t>
            </a:r>
          </a:p>
          <a:p>
            <a:pPr marL="349250" marR="0" lvl="0" indent="-225425" algn="l" defTabSz="914400" rtl="0" eaLnBrk="1" fontAlgn="auto" latinLnBrk="0" hangingPunct="1">
              <a:lnSpc>
                <a:spcPct val="100000"/>
              </a:lnSpc>
              <a:spcBef>
                <a:spcPct val="20000"/>
              </a:spcBef>
              <a:spcAft>
                <a:spcPts val="0"/>
              </a:spcAft>
              <a:buClr>
                <a:srgbClr val="00B0F0"/>
              </a:buClr>
              <a:buSzPct val="100000"/>
              <a:buFont typeface="Arial" panose="020B0604020202020204" pitchFamily="34" charset="0"/>
              <a:buChar char="•"/>
              <a:tabLst/>
              <a:defRPr/>
            </a:pPr>
            <a:r>
              <a:rPr kumimoji="0" lang="en-US" sz="15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Cost-sharing to promote healthy behaviors (e.g. avoidance of tobacco use) </a:t>
            </a:r>
          </a:p>
          <a:p>
            <a:pPr marL="349250" marR="0" lvl="0" indent="-225425" algn="l" defTabSz="914400" rtl="0" eaLnBrk="1" fontAlgn="auto" latinLnBrk="0" hangingPunct="1">
              <a:lnSpc>
                <a:spcPct val="100000"/>
              </a:lnSpc>
              <a:spcBef>
                <a:spcPct val="20000"/>
              </a:spcBef>
              <a:spcAft>
                <a:spcPts val="0"/>
              </a:spcAft>
              <a:buClr>
                <a:srgbClr val="00B0F0"/>
              </a:buClr>
              <a:buSzPct val="100000"/>
              <a:buFont typeface="Arial" panose="020B0604020202020204" pitchFamily="34" charset="0"/>
              <a:buChar char="•"/>
              <a:tabLst/>
              <a:defRPr/>
            </a:pPr>
            <a:r>
              <a:rPr kumimoji="0" lang="en-US" sz="15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Cost-sharing reductions for compliance with healthy behaviors</a:t>
            </a:r>
          </a:p>
        </p:txBody>
      </p:sp>
      <p:cxnSp>
        <p:nvCxnSpPr>
          <p:cNvPr id="10" name="Straight Connector 9"/>
          <p:cNvCxnSpPr/>
          <p:nvPr/>
        </p:nvCxnSpPr>
        <p:spPr>
          <a:xfrm>
            <a:off x="4572000" y="2286000"/>
            <a:ext cx="0" cy="32766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 Placeholder 4"/>
          <p:cNvSpPr>
            <a:spLocks noGrp="1"/>
          </p:cNvSpPr>
          <p:nvPr>
            <p:ph type="body" sz="quarter" idx="13"/>
          </p:nvPr>
        </p:nvSpPr>
        <p:spPr>
          <a:xfrm>
            <a:off x="0" y="990600"/>
            <a:ext cx="9144000" cy="685800"/>
          </a:xfrm>
        </p:spPr>
        <p:txBody>
          <a:bodyPr>
            <a:noAutofit/>
          </a:bodyPr>
          <a:lstStyle/>
          <a:p>
            <a:r>
              <a:rPr lang="en-US" sz="2100" b="1" dirty="0"/>
              <a:t>Required Medicaid reforms for populations earning 100-138% FPL will promote healthy behaviors and foster personal responsibility </a:t>
            </a:r>
          </a:p>
          <a:p>
            <a:pPr marL="58738"/>
            <a:endParaRPr lang="en-US" sz="2000" b="1" dirty="0"/>
          </a:p>
          <a:p>
            <a:pPr marL="58738"/>
            <a:endParaRPr lang="en-US" sz="2200" b="1" dirty="0"/>
          </a:p>
        </p:txBody>
      </p:sp>
      <p:sp>
        <p:nvSpPr>
          <p:cNvPr id="29" name="Rectangle 28"/>
          <p:cNvSpPr/>
          <p:nvPr/>
        </p:nvSpPr>
        <p:spPr>
          <a:xfrm>
            <a:off x="1" y="1905000"/>
            <a:ext cx="457200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B0F0"/>
              </a:buClr>
              <a:buSzTx/>
              <a:buFontTx/>
              <a:buNone/>
              <a:tabLst/>
              <a:defRPr/>
            </a:pPr>
            <a:r>
              <a:rPr kumimoji="0" lang="en-US" sz="2000" b="1" i="0" u="none" strike="noStrike" kern="1200" cap="none" spc="0" normalizeH="0" baseline="0" noProof="0" dirty="0">
                <a:ln>
                  <a:noFill/>
                </a:ln>
                <a:solidFill>
                  <a:srgbClr val="811B53"/>
                </a:solidFill>
                <a:effectLst/>
                <a:uLnTx/>
                <a:uFillTx/>
                <a:latin typeface="Calibri" panose="020F0502020204030204"/>
                <a:ea typeface="+mn-ea"/>
                <a:cs typeface="+mn-cs"/>
              </a:rPr>
              <a:t>Healthy Behavior Incentives</a:t>
            </a:r>
          </a:p>
        </p:txBody>
      </p:sp>
      <p:sp>
        <p:nvSpPr>
          <p:cNvPr id="31" name="Rectangle 30"/>
          <p:cNvSpPr/>
          <p:nvPr/>
        </p:nvSpPr>
        <p:spPr>
          <a:xfrm>
            <a:off x="4572000" y="1919097"/>
            <a:ext cx="457200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11B53"/>
                </a:solidFill>
                <a:effectLst/>
                <a:uLnTx/>
                <a:uFillTx/>
                <a:latin typeface="Calibri" panose="020F0502020204030204"/>
                <a:ea typeface="+mn-ea"/>
                <a:cs typeface="+mn-cs"/>
              </a:rPr>
              <a:t>Personal Responsibility</a:t>
            </a:r>
          </a:p>
        </p:txBody>
      </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2508" y="2438400"/>
            <a:ext cx="1547184" cy="1679602"/>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2417" y="2504564"/>
            <a:ext cx="1867165" cy="1613438"/>
          </a:xfrm>
          <a:prstGeom prst="rect">
            <a:avLst/>
          </a:prstGeom>
        </p:spPr>
      </p:pic>
    </p:spTree>
    <p:extLst>
      <p:ext uri="{BB962C8B-B14F-4D97-AF65-F5344CB8AC3E}">
        <p14:creationId xmlns:p14="http://schemas.microsoft.com/office/powerpoint/2010/main" val="521663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FFFF"/>
                </a:solidFill>
              </a:rPr>
              <a:t>Future Medicaid Reforms (Under </a:t>
            </a:r>
            <a:r>
              <a:rPr lang="en-US" sz="3200" dirty="0">
                <a:solidFill>
                  <a:srgbClr val="FFFFFF"/>
                </a:solidFill>
                <a:cs typeface="Calibri" panose="020F0502020204030204" pitchFamily="34" charset="0"/>
              </a:rPr>
              <a:t>§ 1115 Waiver</a:t>
            </a:r>
            <a:r>
              <a:rPr lang="en-US" sz="3200" dirty="0">
                <a:solidFill>
                  <a:srgbClr val="FFFFFF"/>
                </a:solidFill>
              </a:rPr>
              <a:t>)</a:t>
            </a:r>
            <a:endParaRPr lang="en-US" sz="2400" dirty="0"/>
          </a:p>
        </p:txBody>
      </p:sp>
      <p:sp>
        <p:nvSpPr>
          <p:cNvPr id="3" name="Content Placeholder 2"/>
          <p:cNvSpPr>
            <a:spLocks noGrp="1"/>
          </p:cNvSpPr>
          <p:nvPr>
            <p:ph idx="1"/>
          </p:nvPr>
        </p:nvSpPr>
        <p:spPr>
          <a:xfrm>
            <a:off x="253389" y="4965768"/>
            <a:ext cx="2514600" cy="825432"/>
          </a:xfrm>
        </p:spPr>
        <p:txBody>
          <a:bodyPr>
            <a:noAutofit/>
          </a:bodyPr>
          <a:lstStyle/>
          <a:p>
            <a:pPr marL="176213" indent="-163513"/>
            <a:r>
              <a:rPr lang="en-US" sz="1550" dirty="0"/>
              <a:t>Participation in community engagement activities increases gradually to at least 80 hours per month</a:t>
            </a:r>
          </a:p>
          <a:p>
            <a:pPr marL="0" indent="0" algn="ctr">
              <a:buNone/>
            </a:pPr>
            <a:endParaRPr lang="en-US" sz="1600" dirty="0"/>
          </a:p>
        </p:txBody>
      </p:sp>
      <p:sp>
        <p:nvSpPr>
          <p:cNvPr id="4" name="Slide Number Placeholder 3"/>
          <p:cNvSpPr>
            <a:spLocks noGrp="1"/>
          </p:cNvSpPr>
          <p:nvPr>
            <p:ph type="sldNum" sz="quarter" idx="4294967295"/>
          </p:nvPr>
        </p:nvSpPr>
        <p:spPr>
          <a:xfrm>
            <a:off x="0" y="6492875"/>
            <a:ext cx="1295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8695A3-612B-4B2B-B01B-9890B4364E2E}" type="slidenum">
              <a:rPr kumimoji="0" lang="en-US" sz="1200" b="1"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6" name="Content Placeholder 2"/>
          <p:cNvSpPr txBox="1">
            <a:spLocks/>
          </p:cNvSpPr>
          <p:nvPr/>
        </p:nvSpPr>
        <p:spPr>
          <a:xfrm>
            <a:off x="3352800" y="4953000"/>
            <a:ext cx="1447801" cy="1066800"/>
          </a:xfrm>
          <a:prstGeom prst="rect">
            <a:avLst/>
          </a:prstGeom>
        </p:spPr>
        <p:txBody>
          <a:bodyPr vert="horz" lIns="91440" tIns="45720" rIns="91440" bIns="45720" numCol="1" rtlCol="0">
            <a:noAutofit/>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Arial" panose="020B0604020202020204" pitchFamily="34" charset="0"/>
              <a:buChar char="•"/>
              <a:tabLst/>
              <a:defRPr sz="2800" kern="1200">
                <a:solidFill>
                  <a:schemeClr val="tx1"/>
                </a:solidFill>
                <a:latin typeface="Calibri" panose="020F0502020204030204" pitchFamily="34" charset="0"/>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accent2"/>
              </a:buClr>
              <a:buSzPct val="85000"/>
              <a:buFont typeface="Wingdings" panose="05000000000000000000" pitchFamily="2" charset="2"/>
              <a:buChar char="§"/>
              <a:tabLst/>
              <a:defRPr sz="2600" kern="1200">
                <a:solidFill>
                  <a:schemeClr val="tx1"/>
                </a:solidFill>
                <a:latin typeface="Calibri" panose="020F0502020204030204" pitchFamily="34" charset="0"/>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accent3"/>
              </a:buClr>
              <a:buSzTx/>
              <a:buFont typeface="Arial" panose="020B0604020202020204" pitchFamily="34" charset="0"/>
              <a:buChar char="•"/>
              <a:tabLst/>
              <a:defRPr sz="2400" kern="1200">
                <a:solidFill>
                  <a:schemeClr val="tx1"/>
                </a:solidFill>
                <a:latin typeface="Calibri" panose="020F0502020204030204" pitchFamily="34" charset="0"/>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sz="2200" kern="1200">
                <a:solidFill>
                  <a:schemeClr val="tx1"/>
                </a:solidFill>
                <a:latin typeface="Calibri" panose="020F0502020204030204" pitchFamily="34" charset="0"/>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accent5"/>
              </a:buClr>
              <a:buSzTx/>
              <a:buFont typeface="Arial" panose="020B0604020202020204" pitchFamily="34" charset="0"/>
              <a:buChar char="»"/>
              <a:tabLst/>
              <a:defRPr sz="1800" kern="1200">
                <a:solidFill>
                  <a:schemeClr val="tx1"/>
                </a:solidFill>
                <a:latin typeface="Calibri" panose="020F0502020204030204" pitchFamily="34" charset="0"/>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6213" marR="0" lvl="0" indent="-176213" algn="l" defTabSz="1195388" rtl="0" eaLnBrk="1" fontAlgn="auto" latinLnBrk="0" hangingPunct="1">
              <a:lnSpc>
                <a:spcPct val="100000"/>
              </a:lnSpc>
              <a:spcBef>
                <a:spcPct val="20000"/>
              </a:spcBef>
              <a:spcAft>
                <a:spcPts val="0"/>
              </a:spcAft>
              <a:buClr>
                <a:srgbClr val="00B0F0"/>
              </a:buClr>
              <a:buSzPct val="100000"/>
              <a:buFont typeface="Arial" panose="020B0604020202020204" pitchFamily="34" charset="0"/>
              <a:buChar char="•"/>
              <a:tabLst/>
              <a:defRPr/>
            </a:pPr>
            <a:r>
              <a:rPr kumimoji="0" lang="en-US" sz="15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Employment</a:t>
            </a:r>
          </a:p>
          <a:p>
            <a:pPr marL="176213" marR="0" lvl="0" indent="-176213" algn="l" defTabSz="1195388" rtl="0" eaLnBrk="1" fontAlgn="auto" latinLnBrk="0" hangingPunct="1">
              <a:lnSpc>
                <a:spcPct val="100000"/>
              </a:lnSpc>
              <a:spcBef>
                <a:spcPct val="20000"/>
              </a:spcBef>
              <a:spcAft>
                <a:spcPts val="0"/>
              </a:spcAft>
              <a:buClr>
                <a:srgbClr val="00B0F0"/>
              </a:buClr>
              <a:buSzPct val="100000"/>
              <a:buFont typeface="Arial" panose="020B0604020202020204" pitchFamily="34" charset="0"/>
              <a:buChar char="•"/>
              <a:tabLst/>
              <a:defRPr/>
            </a:pPr>
            <a:r>
              <a:rPr kumimoji="0" lang="en-US" sz="15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Job Skills Training</a:t>
            </a:r>
          </a:p>
          <a:p>
            <a:pPr marL="176213" marR="0" lvl="0" indent="-176213" algn="l" defTabSz="1195388" rtl="0" eaLnBrk="1" fontAlgn="auto" latinLnBrk="0" hangingPunct="1">
              <a:lnSpc>
                <a:spcPct val="100000"/>
              </a:lnSpc>
              <a:spcBef>
                <a:spcPct val="20000"/>
              </a:spcBef>
              <a:spcAft>
                <a:spcPts val="0"/>
              </a:spcAft>
              <a:buClr>
                <a:srgbClr val="00B0F0"/>
              </a:buClr>
              <a:buSzPct val="100000"/>
              <a:buFont typeface="Arial" panose="020B0604020202020204" pitchFamily="34" charset="0"/>
              <a:buChar char="•"/>
              <a:tabLst/>
              <a:defRPr/>
            </a:pPr>
            <a:r>
              <a:rPr kumimoji="0" lang="en-US" sz="15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Education</a:t>
            </a:r>
          </a:p>
          <a:p>
            <a:pPr marL="176213" marR="0" lvl="0" indent="-176213" algn="l" defTabSz="1195388" rtl="0" eaLnBrk="1" fontAlgn="auto" latinLnBrk="0" hangingPunct="1">
              <a:lnSpc>
                <a:spcPct val="100000"/>
              </a:lnSpc>
              <a:spcBef>
                <a:spcPct val="20000"/>
              </a:spcBef>
              <a:spcAft>
                <a:spcPts val="0"/>
              </a:spcAft>
              <a:buClr>
                <a:srgbClr val="00B0F0"/>
              </a:buClr>
              <a:buSzPct val="100000"/>
              <a:buFont typeface="Arial" panose="020B0604020202020204" pitchFamily="34" charset="0"/>
              <a:buChar char="•"/>
              <a:tabLst/>
              <a:defRPr/>
            </a:pPr>
            <a:endParaRPr kumimoji="0" lang="en-US" sz="15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76213" marR="0" lvl="0" indent="-176213" algn="l" defTabSz="1195388" rtl="0" eaLnBrk="1" fontAlgn="auto" latinLnBrk="0" hangingPunct="1">
              <a:lnSpc>
                <a:spcPct val="100000"/>
              </a:lnSpc>
              <a:spcBef>
                <a:spcPct val="20000"/>
              </a:spcBef>
              <a:spcAft>
                <a:spcPts val="0"/>
              </a:spcAft>
              <a:buClr>
                <a:srgbClr val="00B0F0"/>
              </a:buClr>
              <a:buSzPct val="100000"/>
              <a:buFont typeface="Arial" panose="020B0604020202020204" pitchFamily="34" charset="0"/>
              <a:buChar char="•"/>
              <a:tabLst/>
              <a:defRPr/>
            </a:pPr>
            <a:endParaRPr kumimoji="0" lang="en-US" sz="15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76213" marR="0" lvl="0" indent="-176213" algn="l" defTabSz="914400" rtl="0" eaLnBrk="1" fontAlgn="auto" latinLnBrk="0" hangingPunct="1">
              <a:lnSpc>
                <a:spcPct val="100000"/>
              </a:lnSpc>
              <a:spcBef>
                <a:spcPct val="20000"/>
              </a:spcBef>
              <a:spcAft>
                <a:spcPts val="0"/>
              </a:spcAft>
              <a:buClr>
                <a:srgbClr val="00B0F0"/>
              </a:buClr>
              <a:buSzPct val="100000"/>
              <a:buFont typeface="Arial" panose="020B0604020202020204" pitchFamily="34" charset="0"/>
              <a:buChar char="•"/>
              <a:tabLst/>
              <a:defRPr/>
            </a:pPr>
            <a:endParaRPr kumimoji="0" lang="en-US" sz="15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
                <a:srgbClr val="00B0F0"/>
              </a:buClr>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
                <a:srgbClr val="00B0F0"/>
              </a:buClr>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7" name="Content Placeholder 2"/>
          <p:cNvSpPr txBox="1">
            <a:spLocks/>
          </p:cNvSpPr>
          <p:nvPr/>
        </p:nvSpPr>
        <p:spPr>
          <a:xfrm>
            <a:off x="6330463" y="4860925"/>
            <a:ext cx="2737337" cy="1692275"/>
          </a:xfrm>
          <a:prstGeom prst="rect">
            <a:avLst/>
          </a:prstGeom>
        </p:spPr>
        <p:txBody>
          <a:bodyPr vert="horz" lIns="91440" tIns="45720" rIns="91440" bIns="45720" numCol="1" rtlCol="0">
            <a:noAutofit/>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Arial" panose="020B0604020202020204" pitchFamily="34" charset="0"/>
              <a:buChar char="•"/>
              <a:tabLst/>
              <a:defRPr sz="2800" kern="1200">
                <a:solidFill>
                  <a:schemeClr val="tx1"/>
                </a:solidFill>
                <a:latin typeface="Calibri" panose="020F0502020204030204" pitchFamily="34" charset="0"/>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accent2"/>
              </a:buClr>
              <a:buSzPct val="85000"/>
              <a:buFont typeface="Wingdings" panose="05000000000000000000" pitchFamily="2" charset="2"/>
              <a:buChar char="§"/>
              <a:tabLst/>
              <a:defRPr sz="2600" kern="1200">
                <a:solidFill>
                  <a:schemeClr val="tx1"/>
                </a:solidFill>
                <a:latin typeface="Calibri" panose="020F0502020204030204" pitchFamily="34" charset="0"/>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accent3"/>
              </a:buClr>
              <a:buSzTx/>
              <a:buFont typeface="Arial" panose="020B0604020202020204" pitchFamily="34" charset="0"/>
              <a:buChar char="•"/>
              <a:tabLst/>
              <a:defRPr sz="2400" kern="1200">
                <a:solidFill>
                  <a:schemeClr val="tx1"/>
                </a:solidFill>
                <a:latin typeface="Calibri" panose="020F0502020204030204" pitchFamily="34" charset="0"/>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sz="2200" kern="1200">
                <a:solidFill>
                  <a:schemeClr val="tx1"/>
                </a:solidFill>
                <a:latin typeface="Calibri" panose="020F0502020204030204" pitchFamily="34" charset="0"/>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accent5"/>
              </a:buClr>
              <a:buSzTx/>
              <a:buFont typeface="Arial" panose="020B0604020202020204" pitchFamily="34" charset="0"/>
              <a:buChar char="»"/>
              <a:tabLst/>
              <a:defRPr sz="1800" kern="1200">
                <a:solidFill>
                  <a:schemeClr val="tx1"/>
                </a:solidFill>
                <a:latin typeface="Calibri" panose="020F0502020204030204" pitchFamily="34" charset="0"/>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98463" marR="0" lvl="0" indent="-217488" algn="l" defTabSz="914400" rtl="0" eaLnBrk="1" fontAlgn="auto" latinLnBrk="0" hangingPunct="1">
              <a:lnSpc>
                <a:spcPct val="100000"/>
              </a:lnSpc>
              <a:spcBef>
                <a:spcPct val="20000"/>
              </a:spcBef>
              <a:spcAft>
                <a:spcPts val="0"/>
              </a:spcAft>
              <a:buClr>
                <a:srgbClr val="00B0F0"/>
              </a:buClr>
              <a:buSzPct val="100000"/>
              <a:buFont typeface="Arial" panose="020B0604020202020204" pitchFamily="34" charset="0"/>
              <a:buChar char="•"/>
              <a:tabLst/>
              <a:defRPr/>
            </a:pPr>
            <a:r>
              <a:rPr kumimoji="0" lang="en-US" sz="15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Medically Complex</a:t>
            </a:r>
          </a:p>
          <a:p>
            <a:pPr marL="398463" marR="0" lvl="0" indent="-217488" algn="l" defTabSz="914400" rtl="0" eaLnBrk="1" fontAlgn="auto" latinLnBrk="0" hangingPunct="1">
              <a:lnSpc>
                <a:spcPct val="100000"/>
              </a:lnSpc>
              <a:spcBef>
                <a:spcPct val="20000"/>
              </a:spcBef>
              <a:spcAft>
                <a:spcPts val="0"/>
              </a:spcAft>
              <a:buClr>
                <a:srgbClr val="00B0F0"/>
              </a:buClr>
              <a:buSzPct val="100000"/>
              <a:buFont typeface="Arial" panose="020B0604020202020204" pitchFamily="34" charset="0"/>
              <a:buChar char="•"/>
              <a:tabLst/>
              <a:defRPr/>
            </a:pPr>
            <a:r>
              <a:rPr kumimoji="0" lang="en-US" sz="15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Children &lt; Age 18</a:t>
            </a:r>
          </a:p>
          <a:p>
            <a:pPr marL="398463" marR="0" lvl="0" indent="-217488" algn="l" defTabSz="914400" rtl="0" eaLnBrk="1" fontAlgn="auto" latinLnBrk="0" hangingPunct="1">
              <a:lnSpc>
                <a:spcPct val="100000"/>
              </a:lnSpc>
              <a:spcBef>
                <a:spcPct val="20000"/>
              </a:spcBef>
              <a:spcAft>
                <a:spcPts val="0"/>
              </a:spcAft>
              <a:buClr>
                <a:srgbClr val="00B0F0"/>
              </a:buClr>
              <a:buSzPct val="100000"/>
              <a:buFont typeface="Arial" panose="020B0604020202020204" pitchFamily="34" charset="0"/>
              <a:buChar char="•"/>
              <a:tabLst/>
              <a:defRPr/>
            </a:pPr>
            <a:r>
              <a:rPr kumimoji="0" lang="en-US" sz="15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Individuals &gt; Age 65</a:t>
            </a:r>
          </a:p>
          <a:p>
            <a:pPr marL="398463" marR="0" lvl="0" indent="-217488" algn="l" defTabSz="914400" rtl="0" eaLnBrk="1" fontAlgn="auto" latinLnBrk="0" hangingPunct="1">
              <a:lnSpc>
                <a:spcPct val="100000"/>
              </a:lnSpc>
              <a:spcBef>
                <a:spcPct val="20000"/>
              </a:spcBef>
              <a:spcAft>
                <a:spcPts val="0"/>
              </a:spcAft>
              <a:buClr>
                <a:srgbClr val="00B0F0"/>
              </a:buClr>
              <a:buSzPct val="100000"/>
              <a:buFont typeface="Arial" panose="020B0604020202020204" pitchFamily="34" charset="0"/>
              <a:buChar char="•"/>
              <a:tabLst/>
              <a:defRPr/>
            </a:pPr>
            <a:r>
              <a:rPr kumimoji="0" lang="en-US" sz="15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Primary Caregivers with a Dependent Child &lt; Age 18</a:t>
            </a:r>
          </a:p>
          <a:p>
            <a:pPr marL="398463" marR="0" lvl="0" indent="-217488" algn="l" defTabSz="914400" rtl="0" eaLnBrk="1" fontAlgn="auto" latinLnBrk="0" hangingPunct="1">
              <a:lnSpc>
                <a:spcPct val="100000"/>
              </a:lnSpc>
              <a:spcBef>
                <a:spcPct val="20000"/>
              </a:spcBef>
              <a:spcAft>
                <a:spcPts val="0"/>
              </a:spcAft>
              <a:buClr>
                <a:srgbClr val="00B0F0"/>
              </a:buClr>
              <a:buSzPct val="100000"/>
              <a:buFont typeface="Arial" panose="020B0604020202020204" pitchFamily="34" charset="0"/>
              <a:buChar char="•"/>
              <a:tabLst/>
              <a:defRPr/>
            </a:pPr>
            <a:r>
              <a:rPr kumimoji="0" lang="en-US" sz="15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Others</a:t>
            </a:r>
          </a:p>
          <a:p>
            <a:pPr marL="398463" marR="0" lvl="0" indent="-217488" algn="l" defTabSz="914400" rtl="0" eaLnBrk="1" fontAlgn="auto" latinLnBrk="0" hangingPunct="1">
              <a:lnSpc>
                <a:spcPct val="100000"/>
              </a:lnSpc>
              <a:spcBef>
                <a:spcPct val="20000"/>
              </a:spcBef>
              <a:spcAft>
                <a:spcPts val="0"/>
              </a:spcAft>
              <a:buClr>
                <a:srgbClr val="00B0F0"/>
              </a:buClr>
              <a:buSzPct val="100000"/>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5" name="Text Placeholder 4"/>
          <p:cNvSpPr>
            <a:spLocks noGrp="1"/>
          </p:cNvSpPr>
          <p:nvPr>
            <p:ph type="body" sz="quarter" idx="13"/>
          </p:nvPr>
        </p:nvSpPr>
        <p:spPr>
          <a:xfrm>
            <a:off x="0" y="990600"/>
            <a:ext cx="9144000" cy="685800"/>
          </a:xfrm>
        </p:spPr>
        <p:txBody>
          <a:bodyPr>
            <a:noAutofit/>
          </a:bodyPr>
          <a:lstStyle/>
          <a:p>
            <a:r>
              <a:rPr lang="en-US" sz="2100" b="1" dirty="0"/>
              <a:t>The Training, Enrollment, Education, Employment and Opportunity Program (TEEOP) will increase the health and well-being of able-bodied adults through community engagement</a:t>
            </a:r>
          </a:p>
        </p:txBody>
      </p:sp>
      <p:cxnSp>
        <p:nvCxnSpPr>
          <p:cNvPr id="28" name="Straight Connector 27"/>
          <p:cNvCxnSpPr/>
          <p:nvPr/>
        </p:nvCxnSpPr>
        <p:spPr>
          <a:xfrm flipH="1">
            <a:off x="3200400" y="2412831"/>
            <a:ext cx="1" cy="2692569"/>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533943" y="2133600"/>
            <a:ext cx="2582716"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B0F0"/>
              </a:buClr>
              <a:buSzTx/>
              <a:buFontTx/>
              <a:buNone/>
              <a:tabLst/>
              <a:defRPr/>
            </a:pPr>
            <a:r>
              <a:rPr kumimoji="0" lang="en-US" sz="2000" b="1" i="0" u="none" strike="noStrike" kern="1200" cap="none" spc="0" normalizeH="0" baseline="0" noProof="0" dirty="0">
                <a:ln>
                  <a:noFill/>
                </a:ln>
                <a:solidFill>
                  <a:srgbClr val="811B53"/>
                </a:solidFill>
                <a:effectLst/>
                <a:uLnTx/>
                <a:uFillTx/>
                <a:latin typeface="Calibri" panose="020F0502020204030204"/>
                <a:ea typeface="+mn-ea"/>
                <a:cs typeface="+mn-cs"/>
              </a:rPr>
              <a:t>Community Engagement Activities</a:t>
            </a:r>
          </a:p>
        </p:txBody>
      </p:sp>
      <p:sp>
        <p:nvSpPr>
          <p:cNvPr id="30" name="Rectangle 29"/>
          <p:cNvSpPr/>
          <p:nvPr/>
        </p:nvSpPr>
        <p:spPr>
          <a:xfrm>
            <a:off x="6400800" y="2133600"/>
            <a:ext cx="251459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B0F0"/>
              </a:buClr>
              <a:buSzTx/>
              <a:buFontTx/>
              <a:buNone/>
              <a:tabLst/>
              <a:defRPr/>
            </a:pPr>
            <a:r>
              <a:rPr kumimoji="0" lang="en-US" sz="2000" b="1" i="0" u="none" strike="noStrike" kern="1200" cap="none" spc="0" normalizeH="0" baseline="0" noProof="0" dirty="0">
                <a:ln>
                  <a:noFill/>
                </a:ln>
                <a:solidFill>
                  <a:srgbClr val="811B53"/>
                </a:solidFill>
                <a:effectLst/>
                <a:uLnTx/>
                <a:uFillTx/>
                <a:latin typeface="Calibri" panose="020F0502020204030204"/>
                <a:ea typeface="+mn-ea"/>
                <a:cs typeface="+mn-cs"/>
              </a:rPr>
              <a:t>Certain Populations Are Exempt</a:t>
            </a:r>
          </a:p>
        </p:txBody>
      </p:sp>
      <p:sp>
        <p:nvSpPr>
          <p:cNvPr id="31" name="Rectangle 30"/>
          <p:cNvSpPr/>
          <p:nvPr/>
        </p:nvSpPr>
        <p:spPr>
          <a:xfrm>
            <a:off x="191561" y="2133600"/>
            <a:ext cx="278024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11B53"/>
                </a:solidFill>
                <a:effectLst/>
                <a:uLnTx/>
                <a:uFillTx/>
                <a:latin typeface="Calibri" panose="020F0502020204030204"/>
                <a:ea typeface="+mn-ea"/>
                <a:cs typeface="+mn-cs"/>
              </a:rPr>
              <a:t>Gradually Increasing Participation</a:t>
            </a: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059958"/>
            <a:ext cx="1497379" cy="1684553"/>
          </a:xfrm>
          <a:prstGeom prst="rect">
            <a:avLst/>
          </a:prstGeom>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2980188"/>
            <a:ext cx="1219200" cy="1688123"/>
          </a:xfrm>
          <a:prstGeom prst="rect">
            <a:avLst/>
          </a:prstGeom>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7401" y="2971800"/>
            <a:ext cx="1092199" cy="1696511"/>
          </a:xfrm>
          <a:prstGeom prst="rect">
            <a:avLst/>
          </a:prstGeom>
        </p:spPr>
      </p:pic>
      <p:cxnSp>
        <p:nvCxnSpPr>
          <p:cNvPr id="50" name="Straight Connector 49"/>
          <p:cNvCxnSpPr/>
          <p:nvPr/>
        </p:nvCxnSpPr>
        <p:spPr>
          <a:xfrm flipH="1">
            <a:off x="6324600" y="2412831"/>
            <a:ext cx="1" cy="2692569"/>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724400" y="4953000"/>
            <a:ext cx="1600200" cy="104644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B0F0"/>
              </a:buClr>
              <a:buSzTx/>
              <a:buFont typeface="Arial"/>
              <a:buChar char="•"/>
              <a:tabLst/>
              <a:defRPr/>
            </a:pPr>
            <a:r>
              <a:rPr kumimoji="0" lang="en-US" sz="1550" b="0" i="0" u="none" strike="noStrike" kern="1200" cap="none" spc="0" normalizeH="0" baseline="0" noProof="0" dirty="0">
                <a:ln>
                  <a:noFill/>
                </a:ln>
                <a:solidFill>
                  <a:srgbClr val="000000"/>
                </a:solidFill>
                <a:effectLst/>
                <a:uLnTx/>
                <a:uFillTx/>
                <a:latin typeface="Calibri"/>
                <a:ea typeface="+mn-ea"/>
                <a:cs typeface="+mn-cs"/>
              </a:rPr>
              <a:t>Volunteering</a:t>
            </a:r>
          </a:p>
          <a:p>
            <a:pPr marL="285750" marR="0" lvl="0" indent="-285750" algn="l" defTabSz="914400" rtl="0" eaLnBrk="1" fontAlgn="auto" latinLnBrk="0" hangingPunct="1">
              <a:lnSpc>
                <a:spcPct val="100000"/>
              </a:lnSpc>
              <a:spcBef>
                <a:spcPts val="0"/>
              </a:spcBef>
              <a:spcAft>
                <a:spcPts val="0"/>
              </a:spcAft>
              <a:buClr>
                <a:srgbClr val="00B0F0"/>
              </a:buClr>
              <a:buSzTx/>
              <a:buFont typeface="Arial"/>
              <a:buChar char="•"/>
              <a:tabLst/>
              <a:defRPr/>
            </a:pPr>
            <a:r>
              <a:rPr kumimoji="0" lang="en-US" sz="1550" b="0" i="0" u="none" strike="noStrike" kern="1200" cap="none" spc="0" normalizeH="0" baseline="0" noProof="0" dirty="0">
                <a:ln>
                  <a:noFill/>
                </a:ln>
                <a:solidFill>
                  <a:srgbClr val="000000"/>
                </a:solidFill>
                <a:effectLst/>
                <a:uLnTx/>
                <a:uFillTx/>
                <a:latin typeface="Calibri"/>
                <a:ea typeface="+mn-ea"/>
                <a:cs typeface="+mn-cs"/>
              </a:rPr>
              <a:t>Job Search Activities</a:t>
            </a:r>
          </a:p>
          <a:p>
            <a:pPr marL="285750" marR="0" lvl="0" indent="-285750" algn="l" defTabSz="914400" rtl="0" eaLnBrk="1" fontAlgn="auto" latinLnBrk="0" hangingPunct="1">
              <a:lnSpc>
                <a:spcPct val="100000"/>
              </a:lnSpc>
              <a:spcBef>
                <a:spcPts val="0"/>
              </a:spcBef>
              <a:spcAft>
                <a:spcPts val="0"/>
              </a:spcAft>
              <a:buClr>
                <a:srgbClr val="00B0F0"/>
              </a:buClr>
              <a:buSzTx/>
              <a:buFont typeface="Arial"/>
              <a:buChar char="•"/>
              <a:tabLst/>
              <a:defRPr/>
            </a:pPr>
            <a:r>
              <a:rPr kumimoji="0" lang="en-US" sz="1550" b="0" i="0" u="none" strike="noStrike" kern="1200" cap="none" spc="0" normalizeH="0" baseline="0" noProof="0" dirty="0">
                <a:ln>
                  <a:noFill/>
                </a:ln>
                <a:solidFill>
                  <a:srgbClr val="000000"/>
                </a:solidFill>
                <a:effectLst/>
                <a:uLnTx/>
                <a:uFillTx/>
                <a:latin typeface="Calibri"/>
                <a:ea typeface="+mn-ea"/>
                <a:cs typeface="+mn-cs"/>
              </a:rPr>
              <a:t>Caregiving</a:t>
            </a:r>
          </a:p>
        </p:txBody>
      </p:sp>
    </p:spTree>
    <p:extLst>
      <p:ext uri="{BB962C8B-B14F-4D97-AF65-F5344CB8AC3E}">
        <p14:creationId xmlns:p14="http://schemas.microsoft.com/office/powerpoint/2010/main" val="1803635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FFFF"/>
                </a:solidFill>
              </a:rPr>
              <a:t>Future Medicaid Reforms (Under </a:t>
            </a:r>
            <a:r>
              <a:rPr lang="en-US" sz="3200" dirty="0">
                <a:solidFill>
                  <a:srgbClr val="FFFFFF"/>
                </a:solidFill>
                <a:cs typeface="Calibri" panose="020F0502020204030204" pitchFamily="34" charset="0"/>
              </a:rPr>
              <a:t>§ 1115 Waiver</a:t>
            </a:r>
            <a:r>
              <a:rPr lang="en-US" sz="3200" dirty="0">
                <a:solidFill>
                  <a:srgbClr val="FFFFFF"/>
                </a:solidFill>
              </a:rPr>
              <a:t>)</a:t>
            </a:r>
            <a:endParaRPr lang="en-US" dirty="0"/>
          </a:p>
        </p:txBody>
      </p:sp>
      <p:sp>
        <p:nvSpPr>
          <p:cNvPr id="3" name="Content Placeholder 2"/>
          <p:cNvSpPr>
            <a:spLocks noGrp="1"/>
          </p:cNvSpPr>
          <p:nvPr>
            <p:ph idx="1"/>
          </p:nvPr>
        </p:nvSpPr>
        <p:spPr>
          <a:xfrm>
            <a:off x="0" y="4618078"/>
            <a:ext cx="3124199" cy="1798598"/>
          </a:xfrm>
        </p:spPr>
        <p:txBody>
          <a:bodyPr>
            <a:noAutofit/>
          </a:bodyPr>
          <a:lstStyle/>
          <a:p>
            <a:pPr marL="0" indent="0">
              <a:spcBef>
                <a:spcPts val="0"/>
              </a:spcBef>
              <a:spcAft>
                <a:spcPts val="200"/>
              </a:spcAft>
              <a:buNone/>
            </a:pPr>
            <a:r>
              <a:rPr lang="en-US" sz="1550" dirty="0"/>
              <a:t>Targeting high-risk beneficiaries:</a:t>
            </a:r>
          </a:p>
          <a:p>
            <a:pPr marL="231775" indent="-177800">
              <a:spcBef>
                <a:spcPts val="0"/>
              </a:spcBef>
              <a:spcAft>
                <a:spcPts val="200"/>
              </a:spcAft>
            </a:pPr>
            <a:r>
              <a:rPr lang="en-US" sz="1550" dirty="0"/>
              <a:t>With mental illness, substance use disorder, or other complex, chronic conditions </a:t>
            </a:r>
          </a:p>
          <a:p>
            <a:pPr marL="231775" indent="-177800">
              <a:spcBef>
                <a:spcPts val="0"/>
              </a:spcBef>
              <a:spcAft>
                <a:spcPts val="200"/>
              </a:spcAft>
            </a:pPr>
            <a:r>
              <a:rPr lang="en-US" sz="1550" dirty="0"/>
              <a:t>Who need intensive, ongoing support to obtain and maintain employment and stable housing</a:t>
            </a:r>
            <a:endParaRPr lang="en-US" sz="1600" dirty="0"/>
          </a:p>
        </p:txBody>
      </p:sp>
      <p:sp>
        <p:nvSpPr>
          <p:cNvPr id="4" name="Slide Number Placeholder 3"/>
          <p:cNvSpPr>
            <a:spLocks noGrp="1"/>
          </p:cNvSpPr>
          <p:nvPr>
            <p:ph type="sldNum" sz="quarter" idx="4294967295"/>
          </p:nvPr>
        </p:nvSpPr>
        <p:spPr>
          <a:xfrm>
            <a:off x="0" y="6492875"/>
            <a:ext cx="1295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8695A3-612B-4B2B-B01B-9890B4364E2E}" type="slidenum">
              <a:rPr kumimoji="0" lang="en-US" sz="1200" b="1"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6" name="Content Placeholder 2"/>
          <p:cNvSpPr txBox="1">
            <a:spLocks/>
          </p:cNvSpPr>
          <p:nvPr/>
        </p:nvSpPr>
        <p:spPr>
          <a:xfrm>
            <a:off x="3253327" y="4602200"/>
            <a:ext cx="3018345" cy="1814476"/>
          </a:xfrm>
          <a:prstGeom prst="rect">
            <a:avLst/>
          </a:prstGeom>
        </p:spPr>
        <p:txBody>
          <a:bodyPr vert="horz" lIns="91440" tIns="45720" rIns="91440" bIns="45720" numCol="1" rtlCol="0">
            <a:noAutofit/>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Arial" panose="020B0604020202020204" pitchFamily="34" charset="0"/>
              <a:buChar char="•"/>
              <a:tabLst/>
              <a:defRPr sz="2800" kern="1200">
                <a:solidFill>
                  <a:schemeClr val="tx1"/>
                </a:solidFill>
                <a:latin typeface="Calibri" panose="020F0502020204030204" pitchFamily="34" charset="0"/>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accent2"/>
              </a:buClr>
              <a:buSzPct val="85000"/>
              <a:buFont typeface="Wingdings" panose="05000000000000000000" pitchFamily="2" charset="2"/>
              <a:buChar char="§"/>
              <a:tabLst/>
              <a:defRPr sz="2600" kern="1200">
                <a:solidFill>
                  <a:schemeClr val="tx1"/>
                </a:solidFill>
                <a:latin typeface="Calibri" panose="020F0502020204030204" pitchFamily="34" charset="0"/>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accent3"/>
              </a:buClr>
              <a:buSzTx/>
              <a:buFont typeface="Arial" panose="020B0604020202020204" pitchFamily="34" charset="0"/>
              <a:buChar char="•"/>
              <a:tabLst/>
              <a:defRPr sz="2400" kern="1200">
                <a:solidFill>
                  <a:schemeClr val="tx1"/>
                </a:solidFill>
                <a:latin typeface="Calibri" panose="020F0502020204030204" pitchFamily="34" charset="0"/>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sz="2200" kern="1200">
                <a:solidFill>
                  <a:schemeClr val="tx1"/>
                </a:solidFill>
                <a:latin typeface="Calibri" panose="020F0502020204030204" pitchFamily="34" charset="0"/>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accent5"/>
              </a:buClr>
              <a:buSzTx/>
              <a:buFont typeface="Arial" panose="020B0604020202020204" pitchFamily="34" charset="0"/>
              <a:buChar char="»"/>
              <a:tabLst/>
              <a:defRPr sz="1800" kern="1200">
                <a:solidFill>
                  <a:schemeClr val="tx1"/>
                </a:solidFill>
                <a:latin typeface="Calibri" panose="020F0502020204030204" pitchFamily="34" charset="0"/>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195388" rtl="0" eaLnBrk="1" fontAlgn="auto" latinLnBrk="0" hangingPunct="1">
              <a:lnSpc>
                <a:spcPct val="100000"/>
              </a:lnSpc>
              <a:spcBef>
                <a:spcPts val="0"/>
              </a:spcBef>
              <a:spcAft>
                <a:spcPts val="200"/>
              </a:spcAft>
              <a:buClr>
                <a:srgbClr val="00B0F0"/>
              </a:buClr>
              <a:buSzPct val="100000"/>
              <a:buFont typeface="Arial" panose="020B0604020202020204" pitchFamily="34" charset="0"/>
              <a:buNone/>
              <a:tabLst/>
              <a:defRPr/>
            </a:pPr>
            <a:r>
              <a:rPr kumimoji="0" lang="en-US" sz="155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*Possible</a:t>
            </a:r>
            <a:r>
              <a:rPr kumimoji="0" lang="en-US" sz="15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services could include: </a:t>
            </a:r>
          </a:p>
          <a:p>
            <a:pPr marL="231775" marR="0" lvl="0" indent="-176213" algn="l" defTabSz="1195388" rtl="0" eaLnBrk="1" fontAlgn="auto" latinLnBrk="0" hangingPunct="1">
              <a:lnSpc>
                <a:spcPct val="100000"/>
              </a:lnSpc>
              <a:spcBef>
                <a:spcPts val="0"/>
              </a:spcBef>
              <a:spcAft>
                <a:spcPts val="200"/>
              </a:spcAft>
              <a:buClr>
                <a:srgbClr val="00B0F0"/>
              </a:buClr>
              <a:buSzPct val="100000"/>
              <a:buFont typeface="Arial" panose="020B0604020202020204" pitchFamily="34" charset="0"/>
              <a:buChar char="•"/>
              <a:tabLst/>
              <a:defRPr/>
            </a:pPr>
            <a:r>
              <a:rPr kumimoji="0" lang="en-US" sz="15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Vocational/job-related discovery or assessment; </a:t>
            </a:r>
          </a:p>
          <a:p>
            <a:pPr marL="231775" marR="0" lvl="0" indent="-176213" algn="l" defTabSz="1195388" rtl="0" eaLnBrk="1" fontAlgn="auto" latinLnBrk="0" hangingPunct="1">
              <a:lnSpc>
                <a:spcPct val="100000"/>
              </a:lnSpc>
              <a:spcBef>
                <a:spcPts val="0"/>
              </a:spcBef>
              <a:spcAft>
                <a:spcPts val="200"/>
              </a:spcAft>
              <a:buClr>
                <a:srgbClr val="00B0F0"/>
              </a:buClr>
              <a:buSzPct val="100000"/>
              <a:buFont typeface="Arial" panose="020B0604020202020204" pitchFamily="34" charset="0"/>
              <a:buChar char="•"/>
              <a:tabLst/>
              <a:defRPr/>
            </a:pPr>
            <a:r>
              <a:rPr kumimoji="0" lang="en-US" sz="15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Person-centered employment planning;</a:t>
            </a:r>
          </a:p>
          <a:p>
            <a:pPr marL="231775" marR="0" lvl="0" indent="-176213" algn="l" defTabSz="1195388" rtl="0" eaLnBrk="1" fontAlgn="auto" latinLnBrk="0" hangingPunct="1">
              <a:lnSpc>
                <a:spcPct val="100000"/>
              </a:lnSpc>
              <a:spcBef>
                <a:spcPts val="0"/>
              </a:spcBef>
              <a:spcAft>
                <a:spcPts val="200"/>
              </a:spcAft>
              <a:buClr>
                <a:srgbClr val="00B0F0"/>
              </a:buClr>
              <a:buSzPct val="100000"/>
              <a:buFont typeface="Arial" panose="020B0604020202020204" pitchFamily="34" charset="0"/>
              <a:buChar char="•"/>
              <a:tabLst/>
              <a:defRPr/>
            </a:pPr>
            <a:r>
              <a:rPr kumimoji="0" lang="en-US" sz="15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Job placement or development;</a:t>
            </a:r>
          </a:p>
          <a:p>
            <a:pPr marL="231775" marR="0" lvl="0" indent="-176213" algn="l" defTabSz="1195388" rtl="0" eaLnBrk="1" fontAlgn="auto" latinLnBrk="0" hangingPunct="1">
              <a:lnSpc>
                <a:spcPct val="100000"/>
              </a:lnSpc>
              <a:spcBef>
                <a:spcPts val="0"/>
              </a:spcBef>
              <a:spcAft>
                <a:spcPts val="200"/>
              </a:spcAft>
              <a:buClr>
                <a:srgbClr val="00B0F0"/>
              </a:buClr>
              <a:buSzPct val="100000"/>
              <a:buFont typeface="Arial" panose="020B0604020202020204" pitchFamily="34" charset="0"/>
              <a:buChar char="•"/>
              <a:tabLst/>
              <a:defRPr/>
            </a:pPr>
            <a:r>
              <a:rPr kumimoji="0" lang="en-US" sz="15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Other services</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5" name="Text Placeholder 4"/>
          <p:cNvSpPr>
            <a:spLocks noGrp="1"/>
          </p:cNvSpPr>
          <p:nvPr>
            <p:ph type="body" sz="quarter" idx="13"/>
          </p:nvPr>
        </p:nvSpPr>
        <p:spPr>
          <a:xfrm>
            <a:off x="0" y="990600"/>
            <a:ext cx="9144000" cy="685800"/>
          </a:xfrm>
        </p:spPr>
        <p:txBody>
          <a:bodyPr>
            <a:noAutofit/>
          </a:bodyPr>
          <a:lstStyle/>
          <a:p>
            <a:r>
              <a:rPr lang="en-US" sz="2100" b="1" dirty="0"/>
              <a:t>The Supportive Employment and Housing Benefit will help high-risk Medicaid beneficiaries obtain and maintain employment and stable housing</a:t>
            </a:r>
          </a:p>
          <a:p>
            <a:endParaRPr lang="en-US" sz="2100" b="1" dirty="0"/>
          </a:p>
        </p:txBody>
      </p:sp>
      <p:cxnSp>
        <p:nvCxnSpPr>
          <p:cNvPr id="28" name="Straight Connector 27"/>
          <p:cNvCxnSpPr/>
          <p:nvPr/>
        </p:nvCxnSpPr>
        <p:spPr>
          <a:xfrm flipH="1">
            <a:off x="3124200" y="2184231"/>
            <a:ext cx="1" cy="2692569"/>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200400" y="1882914"/>
            <a:ext cx="311833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B0F0"/>
              </a:buClr>
              <a:buSzTx/>
              <a:buFontTx/>
              <a:buNone/>
              <a:tabLst/>
              <a:defRPr/>
            </a:pPr>
            <a:r>
              <a:rPr kumimoji="0" lang="en-US" sz="2000" b="1" i="0" u="none" strike="noStrike" kern="1200" cap="none" spc="0" normalizeH="0" baseline="0" noProof="0" dirty="0">
                <a:ln>
                  <a:noFill/>
                </a:ln>
                <a:solidFill>
                  <a:srgbClr val="811B53"/>
                </a:solidFill>
                <a:effectLst/>
                <a:uLnTx/>
                <a:uFillTx/>
                <a:latin typeface="Calibri" panose="020F0502020204030204"/>
                <a:ea typeface="+mn-ea"/>
                <a:cs typeface="+mn-cs"/>
              </a:rPr>
              <a:t>Supportive </a:t>
            </a:r>
          </a:p>
          <a:p>
            <a:pPr marL="0" marR="0" lvl="0" indent="0" algn="ctr" defTabSz="914400" rtl="0" eaLnBrk="1" fontAlgn="auto" latinLnBrk="0" hangingPunct="1">
              <a:lnSpc>
                <a:spcPct val="100000"/>
              </a:lnSpc>
              <a:spcBef>
                <a:spcPts val="0"/>
              </a:spcBef>
              <a:spcAft>
                <a:spcPts val="0"/>
              </a:spcAft>
              <a:buClr>
                <a:srgbClr val="00B0F0"/>
              </a:buClr>
              <a:buSzTx/>
              <a:buFontTx/>
              <a:buNone/>
              <a:tabLst/>
              <a:defRPr/>
            </a:pPr>
            <a:r>
              <a:rPr kumimoji="0" lang="en-US" sz="2000" b="1" i="0" u="none" strike="noStrike" kern="1200" cap="none" spc="0" normalizeH="0" baseline="0" noProof="0" dirty="0">
                <a:ln>
                  <a:noFill/>
                </a:ln>
                <a:solidFill>
                  <a:srgbClr val="811B53"/>
                </a:solidFill>
                <a:effectLst/>
                <a:uLnTx/>
                <a:uFillTx/>
                <a:latin typeface="Calibri" panose="020F0502020204030204"/>
                <a:ea typeface="+mn-ea"/>
                <a:cs typeface="+mn-cs"/>
              </a:rPr>
              <a:t>Employment Services</a:t>
            </a:r>
          </a:p>
        </p:txBody>
      </p:sp>
      <p:sp>
        <p:nvSpPr>
          <p:cNvPr id="30" name="Rectangle 29"/>
          <p:cNvSpPr/>
          <p:nvPr/>
        </p:nvSpPr>
        <p:spPr>
          <a:xfrm>
            <a:off x="6400801" y="1882914"/>
            <a:ext cx="281939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B0F0"/>
              </a:buClr>
              <a:buSzTx/>
              <a:buFontTx/>
              <a:buNone/>
              <a:tabLst/>
              <a:defRPr/>
            </a:pPr>
            <a:r>
              <a:rPr kumimoji="0" lang="en-US" sz="2000" b="1" i="0" u="none" strike="noStrike" kern="1200" cap="none" spc="0" normalizeH="0" baseline="0" noProof="0" dirty="0">
                <a:ln>
                  <a:noFill/>
                </a:ln>
                <a:solidFill>
                  <a:srgbClr val="811B53"/>
                </a:solidFill>
                <a:effectLst/>
                <a:uLnTx/>
                <a:uFillTx/>
                <a:latin typeface="Calibri" panose="020F0502020204030204"/>
                <a:ea typeface="+mn-ea"/>
                <a:cs typeface="+mn-cs"/>
              </a:rPr>
              <a:t>Supportive </a:t>
            </a:r>
          </a:p>
          <a:p>
            <a:pPr marL="0" marR="0" lvl="0" indent="0" algn="ctr" defTabSz="914400" rtl="0" eaLnBrk="1" fontAlgn="auto" latinLnBrk="0" hangingPunct="1">
              <a:lnSpc>
                <a:spcPct val="100000"/>
              </a:lnSpc>
              <a:spcBef>
                <a:spcPts val="0"/>
              </a:spcBef>
              <a:spcAft>
                <a:spcPts val="0"/>
              </a:spcAft>
              <a:buClr>
                <a:srgbClr val="00B0F0"/>
              </a:buClr>
              <a:buSzTx/>
              <a:buFontTx/>
              <a:buNone/>
              <a:tabLst/>
              <a:defRPr/>
            </a:pPr>
            <a:r>
              <a:rPr kumimoji="0" lang="en-US" sz="2000" b="1" i="0" u="none" strike="noStrike" kern="1200" cap="none" spc="0" normalizeH="0" baseline="0" noProof="0" dirty="0">
                <a:ln>
                  <a:noFill/>
                </a:ln>
                <a:solidFill>
                  <a:srgbClr val="811B53"/>
                </a:solidFill>
                <a:effectLst/>
                <a:uLnTx/>
                <a:uFillTx/>
                <a:latin typeface="Calibri" panose="020F0502020204030204"/>
                <a:ea typeface="+mn-ea"/>
                <a:cs typeface="+mn-cs"/>
              </a:rPr>
              <a:t>Housing Services</a:t>
            </a:r>
          </a:p>
        </p:txBody>
      </p:sp>
      <p:sp>
        <p:nvSpPr>
          <p:cNvPr id="31" name="Rectangle 30"/>
          <p:cNvSpPr/>
          <p:nvPr/>
        </p:nvSpPr>
        <p:spPr>
          <a:xfrm>
            <a:off x="0" y="1882914"/>
            <a:ext cx="319453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11B53"/>
                </a:solidFill>
                <a:effectLst/>
                <a:uLnTx/>
                <a:uFillTx/>
                <a:latin typeface="Calibri" panose="020F0502020204030204"/>
                <a:ea typeface="+mn-ea"/>
                <a:cs typeface="+mn-cs"/>
              </a:rPr>
              <a:t>High-Risk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11B53"/>
                </a:solidFill>
                <a:effectLst/>
                <a:uLnTx/>
                <a:uFillTx/>
                <a:latin typeface="Calibri" panose="020F0502020204030204"/>
                <a:ea typeface="+mn-ea"/>
                <a:cs typeface="+mn-cs"/>
              </a:rPr>
              <a:t>Medicaid Beneficiaries</a:t>
            </a:r>
          </a:p>
        </p:txBody>
      </p:sp>
      <p:cxnSp>
        <p:nvCxnSpPr>
          <p:cNvPr id="50" name="Straight Connector 49"/>
          <p:cNvCxnSpPr/>
          <p:nvPr/>
        </p:nvCxnSpPr>
        <p:spPr>
          <a:xfrm flipH="1">
            <a:off x="6400799" y="2184231"/>
            <a:ext cx="1" cy="2692569"/>
          </a:xfrm>
          <a:prstGeom prst="line">
            <a:avLst/>
          </a:prstGeom>
        </p:spPr>
        <p:style>
          <a:lnRef idx="1">
            <a:schemeClr val="accent1"/>
          </a:lnRef>
          <a:fillRef idx="0">
            <a:schemeClr val="accent1"/>
          </a:fillRef>
          <a:effectRef idx="0">
            <a:schemeClr val="accent1"/>
          </a:effectRef>
          <a:fontRef idx="minor">
            <a:schemeClr val="tx1"/>
          </a:fontRef>
        </p:style>
      </p:cxnSp>
      <p:sp>
        <p:nvSpPr>
          <p:cNvPr id="18" name="Content Placeholder 2"/>
          <p:cNvSpPr txBox="1">
            <a:spLocks/>
          </p:cNvSpPr>
          <p:nvPr/>
        </p:nvSpPr>
        <p:spPr>
          <a:xfrm>
            <a:off x="6400800" y="4602200"/>
            <a:ext cx="2756848" cy="1951000"/>
          </a:xfrm>
          <a:prstGeom prst="rect">
            <a:avLst/>
          </a:prstGeom>
        </p:spPr>
        <p:txBody>
          <a:bodyPr vert="horz" lIns="91440" tIns="45720" rIns="91440" bIns="45720" numCol="1" rtlCol="0">
            <a:noAutofit/>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Arial" panose="020B0604020202020204" pitchFamily="34" charset="0"/>
              <a:buChar char="•"/>
              <a:tabLst/>
              <a:defRPr sz="2800" kern="1200">
                <a:solidFill>
                  <a:schemeClr val="tx1"/>
                </a:solidFill>
                <a:latin typeface="Calibri" panose="020F0502020204030204" pitchFamily="34" charset="0"/>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accent2"/>
              </a:buClr>
              <a:buSzPct val="85000"/>
              <a:buFont typeface="Wingdings" panose="05000000000000000000" pitchFamily="2" charset="2"/>
              <a:buChar char="§"/>
              <a:tabLst/>
              <a:defRPr sz="2600" kern="1200">
                <a:solidFill>
                  <a:schemeClr val="tx1"/>
                </a:solidFill>
                <a:latin typeface="Calibri" panose="020F0502020204030204" pitchFamily="34" charset="0"/>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accent3"/>
              </a:buClr>
              <a:buSzTx/>
              <a:buFont typeface="Arial" panose="020B0604020202020204" pitchFamily="34" charset="0"/>
              <a:buChar char="•"/>
              <a:tabLst/>
              <a:defRPr sz="2400" kern="1200">
                <a:solidFill>
                  <a:schemeClr val="tx1"/>
                </a:solidFill>
                <a:latin typeface="Calibri" panose="020F0502020204030204" pitchFamily="34" charset="0"/>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sz="2200" kern="1200">
                <a:solidFill>
                  <a:schemeClr val="tx1"/>
                </a:solidFill>
                <a:latin typeface="Calibri" panose="020F0502020204030204" pitchFamily="34" charset="0"/>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accent5"/>
              </a:buClr>
              <a:buSzTx/>
              <a:buFont typeface="Arial" panose="020B0604020202020204" pitchFamily="34" charset="0"/>
              <a:buChar char="»"/>
              <a:tabLst/>
              <a:defRPr sz="1800" kern="1200">
                <a:solidFill>
                  <a:schemeClr val="tx1"/>
                </a:solidFill>
                <a:latin typeface="Calibri" panose="020F0502020204030204" pitchFamily="34" charset="0"/>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195388" rtl="0" eaLnBrk="1" fontAlgn="auto" latinLnBrk="0" hangingPunct="1">
              <a:lnSpc>
                <a:spcPct val="100000"/>
              </a:lnSpc>
              <a:spcBef>
                <a:spcPts val="0"/>
              </a:spcBef>
              <a:spcAft>
                <a:spcPts val="200"/>
              </a:spcAft>
              <a:buClr>
                <a:srgbClr val="00B0F0"/>
              </a:buClr>
              <a:buSzPct val="100000"/>
              <a:buFont typeface="Arial" panose="020B0604020202020204" pitchFamily="34" charset="0"/>
              <a:buNone/>
              <a:tabLst/>
              <a:defRPr/>
            </a:pPr>
            <a:r>
              <a:rPr kumimoji="0" lang="en-US" sz="155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*Possible </a:t>
            </a:r>
            <a:r>
              <a:rPr kumimoji="0" lang="en-US" sz="15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services could include: </a:t>
            </a:r>
          </a:p>
          <a:p>
            <a:pPr marL="287338" marR="0" lvl="0" indent="-165100" algn="l" defTabSz="1195388" rtl="0" eaLnBrk="1" fontAlgn="auto" latinLnBrk="0" hangingPunct="1">
              <a:lnSpc>
                <a:spcPct val="100000"/>
              </a:lnSpc>
              <a:spcBef>
                <a:spcPts val="0"/>
              </a:spcBef>
              <a:spcAft>
                <a:spcPts val="200"/>
              </a:spcAft>
              <a:buClr>
                <a:srgbClr val="00B0F0"/>
              </a:buClr>
              <a:buSzPct val="100000"/>
              <a:buFont typeface="Arial" panose="020B0604020202020204" pitchFamily="34" charset="0"/>
              <a:buChar char="•"/>
              <a:tabLst/>
              <a:defRPr/>
            </a:pPr>
            <a:r>
              <a:rPr kumimoji="0" lang="en-US" sz="15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Screening and housing assessment;</a:t>
            </a:r>
          </a:p>
          <a:p>
            <a:pPr marL="287338" marR="0" lvl="0" indent="-165100" algn="l" defTabSz="1195388" rtl="0" eaLnBrk="1" fontAlgn="auto" latinLnBrk="0" hangingPunct="1">
              <a:lnSpc>
                <a:spcPct val="100000"/>
              </a:lnSpc>
              <a:spcBef>
                <a:spcPts val="0"/>
              </a:spcBef>
              <a:spcAft>
                <a:spcPts val="200"/>
              </a:spcAft>
              <a:buClr>
                <a:srgbClr val="00B0F0"/>
              </a:buClr>
              <a:buSzPct val="100000"/>
              <a:buFont typeface="Arial" panose="020B0604020202020204" pitchFamily="34" charset="0"/>
              <a:buChar char="•"/>
              <a:tabLst/>
              <a:defRPr/>
            </a:pPr>
            <a:r>
              <a:rPr kumimoji="0" lang="en-US" sz="15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Developing an individual housing support plan; </a:t>
            </a:r>
          </a:p>
          <a:p>
            <a:pPr marL="287338" marR="0" lvl="0" indent="-165100" algn="l" defTabSz="1195388" rtl="0" eaLnBrk="1" fontAlgn="auto" latinLnBrk="0" hangingPunct="1">
              <a:lnSpc>
                <a:spcPct val="100000"/>
              </a:lnSpc>
              <a:spcBef>
                <a:spcPts val="0"/>
              </a:spcBef>
              <a:spcAft>
                <a:spcPts val="200"/>
              </a:spcAft>
              <a:buClr>
                <a:srgbClr val="00B0F0"/>
              </a:buClr>
              <a:buSzPct val="100000"/>
              <a:buFont typeface="Arial" panose="020B0604020202020204" pitchFamily="34" charset="0"/>
              <a:buChar char="•"/>
              <a:tabLst/>
              <a:defRPr/>
            </a:pPr>
            <a:r>
              <a:rPr kumimoji="0" lang="en-US" sz="15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Other services</a:t>
            </a:r>
          </a:p>
          <a:p>
            <a:pPr marL="176213" marR="0" lvl="0" indent="-176213" algn="l" defTabSz="914400" rtl="0" eaLnBrk="1" fontAlgn="auto" latinLnBrk="0" hangingPunct="1">
              <a:lnSpc>
                <a:spcPct val="100000"/>
              </a:lnSpc>
              <a:spcBef>
                <a:spcPts val="0"/>
              </a:spcBef>
              <a:spcAft>
                <a:spcPts val="200"/>
              </a:spcAft>
              <a:buClr>
                <a:srgbClr val="00B0F0"/>
              </a:buClr>
              <a:buSzPct val="100000"/>
              <a:buFont typeface="Arial" panose="020B0604020202020204" pitchFamily="34" charset="0"/>
              <a:buChar char="•"/>
              <a:tabLst/>
              <a:defRPr/>
            </a:pPr>
            <a:endParaRPr kumimoji="0" lang="en-US" sz="15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200"/>
              </a:spcAft>
              <a:buClr>
                <a:srgbClr val="00B0F0"/>
              </a:buClr>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200"/>
              </a:spcAft>
              <a:buClr>
                <a:srgbClr val="00B0F0"/>
              </a:buClr>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0" name="TextBox 9"/>
          <p:cNvSpPr txBox="1"/>
          <p:nvPr/>
        </p:nvSpPr>
        <p:spPr>
          <a:xfrm>
            <a:off x="304800" y="6477000"/>
            <a:ext cx="8305800" cy="425450"/>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wrap="non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*Services listed are examples of Medicaid-covered services; the Supportive Employment and Housing Benefit is under development</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7131" y="2710722"/>
            <a:ext cx="1673469" cy="1691859"/>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837" y="2743200"/>
            <a:ext cx="1371600" cy="1708126"/>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872" y="2861795"/>
            <a:ext cx="2519394" cy="1378809"/>
          </a:xfrm>
          <a:prstGeom prst="rect">
            <a:avLst/>
          </a:prstGeom>
        </p:spPr>
      </p:pic>
    </p:spTree>
    <p:extLst>
      <p:ext uri="{BB962C8B-B14F-4D97-AF65-F5344CB8AC3E}">
        <p14:creationId xmlns:p14="http://schemas.microsoft.com/office/powerpoint/2010/main" val="539562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8695A3-612B-4B2B-B01B-9890B4364E2E}" type="slidenum">
              <a:rPr kumimoji="0" lang="en-US" sz="1200" b="1"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 name="Text Placeholder 4"/>
          <p:cNvSpPr>
            <a:spLocks noGrp="1"/>
          </p:cNvSpPr>
          <p:nvPr>
            <p:ph type="body" sz="quarter" idx="13"/>
          </p:nvPr>
        </p:nvSpPr>
        <p:spPr>
          <a:xfrm>
            <a:off x="0" y="979813"/>
            <a:ext cx="9144000" cy="492441"/>
          </a:xfrm>
        </p:spPr>
        <p:txBody>
          <a:bodyPr>
            <a:noAutofit/>
          </a:bodyPr>
          <a:lstStyle/>
          <a:p>
            <a:r>
              <a:rPr lang="en-US" sz="2200" b="1" dirty="0">
                <a:cs typeface="Calibri" panose="020F0502020204030204" pitchFamily="34" charset="0"/>
              </a:rPr>
              <a:t>Medicaid Expansion has positive impacts for states across several domains</a:t>
            </a:r>
          </a:p>
        </p:txBody>
      </p:sp>
      <p:sp>
        <p:nvSpPr>
          <p:cNvPr id="9" name="Title 1"/>
          <p:cNvSpPr>
            <a:spLocks noGrp="1"/>
          </p:cNvSpPr>
          <p:nvPr>
            <p:ph type="title"/>
          </p:nvPr>
        </p:nvSpPr>
        <p:spPr/>
        <p:txBody>
          <a:bodyPr>
            <a:normAutofit/>
          </a:bodyPr>
          <a:lstStyle/>
          <a:p>
            <a:r>
              <a:rPr lang="en-US" sz="3200" dirty="0"/>
              <a:t>Examining the Impacts of Expansion in Other States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276" y="1620779"/>
            <a:ext cx="1083637" cy="1062602"/>
          </a:xfrm>
          <a:prstGeom prst="rect">
            <a:avLst/>
          </a:prstGeom>
        </p:spPr>
      </p:pic>
      <p:sp>
        <p:nvSpPr>
          <p:cNvPr id="12" name="Rectangle 11"/>
          <p:cNvSpPr/>
          <p:nvPr/>
        </p:nvSpPr>
        <p:spPr>
          <a:xfrm>
            <a:off x="1862260" y="1676400"/>
            <a:ext cx="6824540" cy="337562"/>
          </a:xfrm>
          <a:prstGeom prst="rect">
            <a:avLst/>
          </a:prstGeom>
        </p:spPr>
        <p:txBody>
          <a:bodyPr wrap="square">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2"/>
                </a:solidFill>
                <a:effectLst/>
                <a:uLnTx/>
                <a:uFillTx/>
                <a:latin typeface="Calibri" panose="020F0502020204030204"/>
                <a:ea typeface="+mn-ea"/>
                <a:cs typeface="+mn-cs"/>
              </a:rPr>
              <a:t>Coverage Gains</a:t>
            </a:r>
          </a:p>
        </p:txBody>
      </p:sp>
      <p:sp>
        <p:nvSpPr>
          <p:cNvPr id="13" name="Rectangle 12"/>
          <p:cNvSpPr/>
          <p:nvPr/>
        </p:nvSpPr>
        <p:spPr>
          <a:xfrm>
            <a:off x="1862260" y="3048000"/>
            <a:ext cx="6824540" cy="364625"/>
          </a:xfrm>
          <a:prstGeom prst="rect">
            <a:avLst/>
          </a:prstGeom>
        </p:spPr>
        <p:txBody>
          <a:bodyPr wrap="square">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11B53"/>
                </a:solidFill>
                <a:effectLst/>
                <a:uLnTx/>
                <a:uFillTx/>
                <a:latin typeface="Calibri" panose="020F0502020204030204"/>
                <a:ea typeface="+mn-ea"/>
                <a:cs typeface="+mn-cs"/>
              </a:rPr>
              <a:t>Improved Access to Care &amp; Appropriate</a:t>
            </a:r>
            <a:r>
              <a:rPr kumimoji="0" lang="en-US" sz="2000" b="1" i="0" u="none" strike="noStrike" kern="1200" cap="none" spc="0" normalizeH="0" noProof="0" dirty="0">
                <a:ln>
                  <a:noFill/>
                </a:ln>
                <a:solidFill>
                  <a:srgbClr val="811B53"/>
                </a:solidFill>
                <a:effectLst/>
                <a:uLnTx/>
                <a:uFillTx/>
                <a:latin typeface="Calibri" panose="020F0502020204030204"/>
                <a:ea typeface="+mn-ea"/>
                <a:cs typeface="+mn-cs"/>
              </a:rPr>
              <a:t> Utilization</a:t>
            </a:r>
            <a:endParaRPr kumimoji="0" lang="en-US" sz="2000" b="1" i="0" u="none" strike="noStrike" kern="1200" cap="none" spc="0" normalizeH="0" baseline="0" noProof="0" dirty="0">
              <a:ln>
                <a:noFill/>
              </a:ln>
              <a:solidFill>
                <a:srgbClr val="811B53"/>
              </a:solidFill>
              <a:effectLst/>
              <a:uLnTx/>
              <a:uFillTx/>
              <a:latin typeface="Calibri" panose="020F0502020204030204"/>
              <a:ea typeface="+mn-ea"/>
              <a:cs typeface="+mn-cs"/>
            </a:endParaRPr>
          </a:p>
        </p:txBody>
      </p:sp>
      <p:sp>
        <p:nvSpPr>
          <p:cNvPr id="15" name="TextBox 14"/>
          <p:cNvSpPr txBox="1"/>
          <p:nvPr/>
        </p:nvSpPr>
        <p:spPr>
          <a:xfrm>
            <a:off x="1862260" y="2013962"/>
            <a:ext cx="7053140" cy="904091"/>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wrap="square" lIns="91440" tIns="45720" rIns="91440" bIns="45720" rtlCol="0" anchor="t">
            <a:noAutofit/>
          </a:bodyPr>
          <a:lstStyle/>
          <a:p>
            <a:r>
              <a:rPr lang="en-US" sz="2200" dirty="0">
                <a:solidFill>
                  <a:schemeClr val="tx1"/>
                </a:solidFill>
                <a:latin typeface="Calibri" panose="020F0502020204030204" pitchFamily="34" charset="0"/>
                <a:cs typeface="Calibri" panose="020F0502020204030204" pitchFamily="34" charset="0"/>
              </a:rPr>
              <a:t>Significant coverage gains and reductions in uninsured rates</a:t>
            </a:r>
          </a:p>
        </p:txBody>
      </p:sp>
      <p:sp>
        <p:nvSpPr>
          <p:cNvPr id="17" name="TextBox 16"/>
          <p:cNvSpPr txBox="1"/>
          <p:nvPr/>
        </p:nvSpPr>
        <p:spPr>
          <a:xfrm>
            <a:off x="1862260" y="3429000"/>
            <a:ext cx="6824540" cy="1229986"/>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wrap="square" lIns="91440" tIns="45720" rIns="91440" bIns="45720" rtlCol="0" anchor="t">
            <a:noAutofit/>
          </a:bodyPr>
          <a:lstStyle/>
          <a:p>
            <a:pPr>
              <a:spcAft>
                <a:spcPts val="1200"/>
              </a:spcAft>
            </a:pPr>
            <a:r>
              <a:rPr lang="en-US" sz="2200" dirty="0">
                <a:solidFill>
                  <a:schemeClr val="tx1"/>
                </a:solidFill>
                <a:latin typeface="Calibri" panose="020F0502020204030204" pitchFamily="34" charset="0"/>
                <a:cs typeface="Calibri" panose="020F0502020204030204" pitchFamily="34" charset="0"/>
              </a:rPr>
              <a:t>Improvements in access to medications and services for the treatment of behavioral and mental health conditions</a:t>
            </a:r>
          </a:p>
          <a:p>
            <a:pPr>
              <a:spcAft>
                <a:spcPts val="1200"/>
              </a:spcAft>
            </a:pPr>
            <a:endParaRPr lang="en-US" dirty="0">
              <a:solidFill>
                <a:schemeClr val="tx1"/>
              </a:solidFill>
              <a:latin typeface="Calibri" panose="020F0502020204030204" pitchFamily="34" charset="0"/>
              <a:cs typeface="Calibri" panose="020F0502020204030204" pitchFamily="34" charset="0"/>
            </a:endParaRPr>
          </a:p>
          <a:p>
            <a:pPr>
              <a:spcAft>
                <a:spcPts val="1200"/>
              </a:spcAft>
            </a:pPr>
            <a:endParaRPr lang="en-US" dirty="0">
              <a:solidFill>
                <a:schemeClr val="tx1"/>
              </a:solidFill>
              <a:latin typeface="Calibri" panose="020F0502020204030204" pitchFamily="34" charset="0"/>
              <a:cs typeface="Calibri" panose="020F0502020204030204" pitchFamily="34" charset="0"/>
            </a:endParaRP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332" y="3129490"/>
            <a:ext cx="975524" cy="1215127"/>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291" y="4731238"/>
            <a:ext cx="1223605" cy="978140"/>
          </a:xfrm>
          <a:prstGeom prst="rect">
            <a:avLst/>
          </a:prstGeom>
        </p:spPr>
      </p:pic>
      <p:sp>
        <p:nvSpPr>
          <p:cNvPr id="27" name="Rectangle 26"/>
          <p:cNvSpPr/>
          <p:nvPr/>
        </p:nvSpPr>
        <p:spPr>
          <a:xfrm>
            <a:off x="1862260" y="4495800"/>
            <a:ext cx="6976940" cy="546527"/>
          </a:xfrm>
          <a:prstGeom prst="rect">
            <a:avLst/>
          </a:prstGeom>
        </p:spPr>
        <p:txBody>
          <a:bodyPr wrap="square">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noProof="0" dirty="0">
                <a:ln>
                  <a:noFill/>
                </a:ln>
                <a:solidFill>
                  <a:srgbClr val="811B53"/>
                </a:solidFill>
                <a:effectLst/>
                <a:uLnTx/>
                <a:uFillTx/>
                <a:latin typeface="Calibri" panose="020F0502020204030204"/>
                <a:ea typeface="+mn-ea"/>
                <a:cs typeface="+mn-cs"/>
              </a:rPr>
              <a:t>Better Health &amp; Health Outcomes</a:t>
            </a:r>
            <a:r>
              <a:rPr kumimoji="0" lang="en-US" sz="2000" b="1" i="0" u="none" strike="noStrike" kern="1200" cap="none" spc="0" normalizeH="0" baseline="0" noProof="0" dirty="0">
                <a:ln>
                  <a:noFill/>
                </a:ln>
                <a:solidFill>
                  <a:srgbClr val="811B53"/>
                </a:solidFill>
                <a:effectLst/>
                <a:uLnTx/>
                <a:uFillTx/>
                <a:latin typeface="Calibri" panose="020F0502020204030204"/>
                <a:ea typeface="+mn-ea"/>
                <a:cs typeface="+mn-cs"/>
              </a:rPr>
              <a:t> </a:t>
            </a:r>
          </a:p>
        </p:txBody>
      </p:sp>
      <p:sp>
        <p:nvSpPr>
          <p:cNvPr id="28" name="TextBox 27"/>
          <p:cNvSpPr txBox="1"/>
          <p:nvPr/>
        </p:nvSpPr>
        <p:spPr>
          <a:xfrm>
            <a:off x="1862260" y="4876800"/>
            <a:ext cx="7281740" cy="72064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wrap="square" lIns="91440" tIns="45720" rIns="91440" bIns="45720" rtlCol="0" anchor="t">
            <a:noAutofit/>
          </a:bodyPr>
          <a:lstStyle/>
          <a:p>
            <a:pPr marL="236538" indent="-236538">
              <a:spcAft>
                <a:spcPts val="600"/>
              </a:spcAft>
              <a:buFont typeface="Arial" panose="020B0604020202020204" pitchFamily="34" charset="0"/>
              <a:buChar char="•"/>
            </a:pPr>
            <a:r>
              <a:rPr lang="en-US" sz="2200" dirty="0">
                <a:solidFill>
                  <a:schemeClr val="tx1"/>
                </a:solidFill>
                <a:latin typeface="Calibri" panose="020F0502020204030204" pitchFamily="34" charset="0"/>
                <a:cs typeface="Calibri" panose="020F0502020204030204" pitchFamily="34" charset="0"/>
              </a:rPr>
              <a:t>Improved self-reported health following expansion</a:t>
            </a:r>
          </a:p>
          <a:p>
            <a:pPr marL="236538" indent="-236538" algn="l">
              <a:spcAft>
                <a:spcPts val="600"/>
              </a:spcAft>
              <a:buFont typeface="Arial" panose="020B0604020202020204" pitchFamily="34" charset="0"/>
              <a:buChar char="•"/>
            </a:pPr>
            <a:r>
              <a:rPr lang="en-US" sz="2200" dirty="0">
                <a:solidFill>
                  <a:schemeClr val="tx1"/>
                </a:solidFill>
                <a:latin typeface="Calibri" panose="020F0502020204030204" pitchFamily="34" charset="0"/>
                <a:cs typeface="Calibri" panose="020F0502020204030204" pitchFamily="34" charset="0"/>
              </a:rPr>
              <a:t>Decline in infant mortality rate between 2014-2016 in expansion states</a:t>
            </a:r>
          </a:p>
        </p:txBody>
      </p:sp>
      <p:sp>
        <p:nvSpPr>
          <p:cNvPr id="2" name="Rectangle 1"/>
          <p:cNvSpPr/>
          <p:nvPr/>
        </p:nvSpPr>
        <p:spPr>
          <a:xfrm>
            <a:off x="0" y="6096000"/>
            <a:ext cx="9144000" cy="523220"/>
          </a:xfrm>
          <a:prstGeom prst="rect">
            <a:avLst/>
          </a:prstGeom>
        </p:spPr>
        <p:txBody>
          <a:bodyPr wrap="square">
            <a:spAutoFit/>
          </a:bodyPr>
          <a:lstStyle/>
          <a:p>
            <a:r>
              <a:rPr lang="en-US" sz="1400" i="1" u="sng" dirty="0"/>
              <a:t>Source</a:t>
            </a:r>
            <a:r>
              <a:rPr lang="en-US" sz="1400" i="1" dirty="0"/>
              <a:t>: Kaiser Family Foundation Issue Brief (March 2018). “The Effects of Medicaid Expansion Under the ACA: Updated Findings from a Literature Review.” </a:t>
            </a:r>
            <a:endParaRPr lang="en-US" sz="14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780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8695A3-612B-4B2B-B01B-9890B4364E2E}" type="slidenum">
              <a:rPr kumimoji="0" lang="en-US" sz="1200" b="1"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 name="Text Placeholder 4"/>
          <p:cNvSpPr>
            <a:spLocks noGrp="1"/>
          </p:cNvSpPr>
          <p:nvPr>
            <p:ph type="body" sz="quarter" idx="13"/>
          </p:nvPr>
        </p:nvSpPr>
        <p:spPr>
          <a:xfrm>
            <a:off x="0" y="1066800"/>
            <a:ext cx="9144000" cy="609600"/>
          </a:xfrm>
        </p:spPr>
        <p:txBody>
          <a:bodyPr>
            <a:noAutofit/>
          </a:bodyPr>
          <a:lstStyle/>
          <a:p>
            <a:r>
              <a:rPr lang="en-US" sz="2200" b="1" dirty="0"/>
              <a:t>Analyses find positive effects of expansion on multiple economic measures</a:t>
            </a:r>
          </a:p>
        </p:txBody>
      </p:sp>
      <p:sp>
        <p:nvSpPr>
          <p:cNvPr id="9" name="Title 1"/>
          <p:cNvSpPr>
            <a:spLocks noGrp="1"/>
          </p:cNvSpPr>
          <p:nvPr>
            <p:ph type="title"/>
          </p:nvPr>
        </p:nvSpPr>
        <p:spPr/>
        <p:txBody>
          <a:bodyPr>
            <a:normAutofit/>
          </a:bodyPr>
          <a:lstStyle/>
          <a:p>
            <a:r>
              <a:rPr lang="en-US" sz="3200" dirty="0"/>
              <a:t>Examining the Impacts of Expansion in Other States</a:t>
            </a:r>
          </a:p>
        </p:txBody>
      </p:sp>
      <p:sp>
        <p:nvSpPr>
          <p:cNvPr id="14" name="Rectangle 13"/>
          <p:cNvSpPr/>
          <p:nvPr/>
        </p:nvSpPr>
        <p:spPr>
          <a:xfrm>
            <a:off x="2003750" y="3772388"/>
            <a:ext cx="6530650" cy="423275"/>
          </a:xfrm>
          <a:prstGeom prst="rect">
            <a:avLst/>
          </a:prstGeom>
        </p:spPr>
        <p:txBody>
          <a:bodyPr wrap="square">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b="1" dirty="0">
                <a:solidFill>
                  <a:srgbClr val="811B53"/>
                </a:solidFill>
                <a:latin typeface="Calibri" panose="020F0502020204030204"/>
              </a:rPr>
              <a:t>Job Growth &amp; Employment</a:t>
            </a:r>
            <a:endParaRPr kumimoji="0" lang="en-US" sz="2000" b="1" i="0" u="none" strike="noStrike" kern="1200" cap="none" spc="0" normalizeH="0" baseline="0" noProof="0" dirty="0">
              <a:ln>
                <a:noFill/>
              </a:ln>
              <a:solidFill>
                <a:srgbClr val="811B53"/>
              </a:solidFill>
              <a:effectLst/>
              <a:uLnTx/>
              <a:uFillTx/>
              <a:latin typeface="Calibri" panose="020F0502020204030204"/>
              <a:ea typeface="+mn-ea"/>
              <a:cs typeface="+mn-cs"/>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928" y="4148725"/>
            <a:ext cx="1433777" cy="1371600"/>
          </a:xfrm>
          <a:prstGeom prst="rect">
            <a:avLst/>
          </a:prstGeom>
        </p:spPr>
      </p:pic>
      <p:sp>
        <p:nvSpPr>
          <p:cNvPr id="16" name="TextBox 15"/>
          <p:cNvSpPr txBox="1"/>
          <p:nvPr/>
        </p:nvSpPr>
        <p:spPr>
          <a:xfrm>
            <a:off x="2003750" y="4148725"/>
            <a:ext cx="7003892" cy="1718675"/>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wrap="square" lIns="91440" tIns="45720" rIns="91440" bIns="45720" rtlCol="0" anchor="t">
            <a:noAutofit/>
          </a:bodyPr>
          <a:lstStyle/>
          <a:p>
            <a:pPr marL="236538" indent="-236538">
              <a:spcAft>
                <a:spcPts val="1000"/>
              </a:spcAft>
              <a:buFont typeface="Arial" panose="020B0604020202020204" pitchFamily="34" charset="0"/>
              <a:buChar char="•"/>
            </a:pPr>
            <a:r>
              <a:rPr lang="en-US" sz="2150" dirty="0">
                <a:solidFill>
                  <a:schemeClr val="tx1"/>
                </a:solidFill>
                <a:latin typeface="Calibri" panose="020F0502020204030204" pitchFamily="34" charset="0"/>
                <a:cs typeface="Calibri" panose="020F0502020204030204" pitchFamily="34" charset="0"/>
              </a:rPr>
              <a:t>Colorado supports 31,074 additional jobs due to expansion</a:t>
            </a:r>
          </a:p>
          <a:p>
            <a:pPr marL="236538" indent="-236538">
              <a:spcAft>
                <a:spcPts val="1000"/>
              </a:spcAft>
              <a:buFont typeface="Arial" panose="020B0604020202020204" pitchFamily="34" charset="0"/>
              <a:buChar char="•"/>
            </a:pPr>
            <a:r>
              <a:rPr lang="en-US" sz="2150" dirty="0">
                <a:solidFill>
                  <a:schemeClr val="tx1"/>
                </a:solidFill>
                <a:latin typeface="Calibri" panose="020F0502020204030204" pitchFamily="34" charset="0"/>
                <a:cs typeface="Calibri" panose="020F0502020204030204" pitchFamily="34" charset="0"/>
              </a:rPr>
              <a:t>Over 40,000 new jobs estimated in Kentucky through 2021</a:t>
            </a:r>
          </a:p>
          <a:p>
            <a:pPr marL="236538" indent="-236538">
              <a:spcAft>
                <a:spcPts val="1000"/>
              </a:spcAft>
              <a:buFont typeface="Arial" panose="020B0604020202020204" pitchFamily="34" charset="0"/>
              <a:buChar char="•"/>
            </a:pPr>
            <a:r>
              <a:rPr lang="en-US" sz="2150" dirty="0">
                <a:solidFill>
                  <a:schemeClr val="tx1"/>
                </a:solidFill>
                <a:latin typeface="Calibri" panose="020F0502020204030204" pitchFamily="34" charset="0"/>
                <a:cs typeface="Calibri" panose="020F0502020204030204" pitchFamily="34" charset="0"/>
              </a:rPr>
              <a:t>Most expansion enrollees in Ohio reported that Medicaid enrollment made it easier to seek employment</a:t>
            </a:r>
          </a:p>
        </p:txBody>
      </p:sp>
      <p:sp>
        <p:nvSpPr>
          <p:cNvPr id="18" name="Rectangle 17"/>
          <p:cNvSpPr/>
          <p:nvPr/>
        </p:nvSpPr>
        <p:spPr>
          <a:xfrm>
            <a:off x="1992475" y="1752600"/>
            <a:ext cx="6858000" cy="426004"/>
          </a:xfrm>
          <a:prstGeom prst="rect">
            <a:avLst/>
          </a:prstGeom>
        </p:spPr>
        <p:txBody>
          <a:bodyPr wrap="square">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b="1" noProof="0" dirty="0">
                <a:solidFill>
                  <a:srgbClr val="811B53"/>
                </a:solidFill>
                <a:latin typeface="Calibri" panose="020F0502020204030204"/>
              </a:rPr>
              <a:t>Budget</a:t>
            </a:r>
            <a:endParaRPr kumimoji="0" lang="en-US" sz="2000" b="1" i="0" u="none" strike="noStrike" kern="1200" cap="none" spc="0" normalizeH="0" baseline="0" noProof="0" dirty="0">
              <a:ln>
                <a:noFill/>
              </a:ln>
              <a:solidFill>
                <a:srgbClr val="811B53"/>
              </a:solidFill>
              <a:effectLst/>
              <a:uLnTx/>
              <a:uFillTx/>
              <a:latin typeface="Calibri" panose="020F0502020204030204"/>
              <a:ea typeface="+mn-ea"/>
              <a:cs typeface="+mn-cs"/>
            </a:endParaRPr>
          </a:p>
        </p:txBody>
      </p:sp>
      <p:sp>
        <p:nvSpPr>
          <p:cNvPr id="19" name="TextBox 18"/>
          <p:cNvSpPr txBox="1"/>
          <p:nvPr/>
        </p:nvSpPr>
        <p:spPr>
          <a:xfrm>
            <a:off x="2003750" y="2099675"/>
            <a:ext cx="6858000" cy="1176925"/>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wrap="square" lIns="91440" tIns="45720" rIns="91440" bIns="45720" rtlCol="0" anchor="ctr">
            <a:noAutofit/>
          </a:bodyPr>
          <a:lstStyle/>
          <a:p>
            <a:pPr>
              <a:spcAft>
                <a:spcPts val="1200"/>
              </a:spcAft>
            </a:pPr>
            <a:r>
              <a:rPr lang="en-US" sz="2150" dirty="0">
                <a:solidFill>
                  <a:schemeClr val="tx1"/>
                </a:solidFill>
                <a:latin typeface="Calibri" panose="020F0502020204030204" pitchFamily="34" charset="0"/>
                <a:cs typeface="Calibri" panose="020F0502020204030204" pitchFamily="34" charset="0"/>
              </a:rPr>
              <a:t>Results in state savings by offsetting state costs in other areas, including behavioral health services, criminal justice system, and SSI program costs.</a:t>
            </a:r>
          </a:p>
        </p:txBody>
      </p:sp>
      <p:pic>
        <p:nvPicPr>
          <p:cNvPr id="2" name="Picture 1" descr="unnamed.png"/>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7069" y="2102542"/>
            <a:ext cx="1651508" cy="1174058"/>
          </a:xfrm>
          <a:prstGeom prst="rect">
            <a:avLst/>
          </a:prstGeom>
        </p:spPr>
      </p:pic>
      <p:sp>
        <p:nvSpPr>
          <p:cNvPr id="11" name="Rectangle 10"/>
          <p:cNvSpPr/>
          <p:nvPr/>
        </p:nvSpPr>
        <p:spPr>
          <a:xfrm>
            <a:off x="0" y="6096000"/>
            <a:ext cx="9144000" cy="523220"/>
          </a:xfrm>
          <a:prstGeom prst="rect">
            <a:avLst/>
          </a:prstGeom>
        </p:spPr>
        <p:txBody>
          <a:bodyPr wrap="square">
            <a:spAutoFit/>
          </a:bodyPr>
          <a:lstStyle/>
          <a:p>
            <a:r>
              <a:rPr lang="en-US" sz="1400" i="1" u="sng" dirty="0"/>
              <a:t>Source</a:t>
            </a:r>
            <a:r>
              <a:rPr lang="en-US" sz="1400" i="1" dirty="0"/>
              <a:t>: Kaiser Family Foundation Issue Brief (March 2018). “The Effects of Medicaid Expansion Under the ACA: Updated Findings from a Literature Review.” </a:t>
            </a:r>
            <a:endParaRPr lang="en-US" sz="14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1519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Regular Updates About Adult Coverage</a:t>
            </a:r>
          </a:p>
        </p:txBody>
      </p:sp>
      <p:sp>
        <p:nvSpPr>
          <p:cNvPr id="3" name="Content Placeholder 2"/>
          <p:cNvSpPr>
            <a:spLocks noGrp="1"/>
          </p:cNvSpPr>
          <p:nvPr>
            <p:ph idx="1"/>
          </p:nvPr>
        </p:nvSpPr>
        <p:spPr>
          <a:xfrm>
            <a:off x="457200" y="1295400"/>
            <a:ext cx="8229600" cy="3657599"/>
          </a:xfrm>
        </p:spPr>
        <p:txBody>
          <a:bodyPr>
            <a:noAutofit/>
          </a:bodyPr>
          <a:lstStyle/>
          <a:p>
            <a:pPr marL="0" indent="0" algn="ctr">
              <a:spcAft>
                <a:spcPts val="600"/>
              </a:spcAft>
              <a:buNone/>
            </a:pPr>
            <a:r>
              <a:rPr lang="en-US" sz="3100" dirty="0"/>
              <a:t>Please visit </a:t>
            </a:r>
            <a:r>
              <a:rPr lang="en-US" b="1" dirty="0">
                <a:hlinkClick r:id="rId3"/>
              </a:rPr>
              <a:t>www.coverva.org</a:t>
            </a:r>
            <a:r>
              <a:rPr lang="en-US" sz="3100" dirty="0"/>
              <a:t> regularly for updates or call Cover Virginia at </a:t>
            </a:r>
            <a:r>
              <a:rPr lang="en-US" b="1" dirty="0"/>
              <a:t>1-855-242-8282</a:t>
            </a:r>
            <a:r>
              <a:rPr lang="en-US" sz="3100" dirty="0"/>
              <a:t>.</a:t>
            </a:r>
          </a:p>
          <a:p>
            <a:pPr marL="0" indent="0" algn="ctr">
              <a:spcAft>
                <a:spcPts val="600"/>
              </a:spcAft>
              <a:buNone/>
            </a:pPr>
            <a:r>
              <a:rPr lang="en-US" sz="3100" dirty="0"/>
              <a:t>More information will be coming soon on the timing and process for enrollment. Outreach materials will be posted on the website so that our partners can share them in their communities.</a:t>
            </a:r>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8695A3-612B-4B2B-B01B-9890B4364E2E}" type="slidenum">
              <a:rPr kumimoji="0" lang="en-US" sz="1200" b="1"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4926723"/>
            <a:ext cx="3200400" cy="1202064"/>
          </a:xfrm>
          <a:prstGeom prst="rect">
            <a:avLst/>
          </a:prstGeom>
        </p:spPr>
      </p:pic>
      <p:sp>
        <p:nvSpPr>
          <p:cNvPr id="6" name="Rectangle 5"/>
          <p:cNvSpPr/>
          <p:nvPr/>
        </p:nvSpPr>
        <p:spPr>
          <a:xfrm>
            <a:off x="457200" y="6534090"/>
            <a:ext cx="8153400" cy="323910"/>
          </a:xfrm>
          <a:prstGeom prst="rect">
            <a:avLst/>
          </a:prstGeom>
        </p:spPr>
        <p:txBody>
          <a:bodyPr wrap="square" anchor="ctr">
            <a:noAutofit/>
          </a:bodyPr>
          <a:lstStyle/>
          <a:p>
            <a:pPr algn="ctr"/>
            <a:r>
              <a:rPr lang="en-US" sz="2000" dirty="0">
                <a:solidFill>
                  <a:schemeClr val="accent6"/>
                </a:solidFill>
              </a:rPr>
              <a:t>Visit www.coverva.org   |   Call 1-855-242-8282   |  TDD: 1-888-221-1590</a:t>
            </a:r>
          </a:p>
        </p:txBody>
      </p:sp>
    </p:spTree>
    <p:extLst>
      <p:ext uri="{BB962C8B-B14F-4D97-AF65-F5344CB8AC3E}">
        <p14:creationId xmlns:p14="http://schemas.microsoft.com/office/powerpoint/2010/main" val="1597853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Partner With Us</a:t>
            </a:r>
          </a:p>
        </p:txBody>
      </p:sp>
      <p:sp>
        <p:nvSpPr>
          <p:cNvPr id="3" name="Content Placeholder 2"/>
          <p:cNvSpPr>
            <a:spLocks noGrp="1"/>
          </p:cNvSpPr>
          <p:nvPr>
            <p:ph idx="1"/>
          </p:nvPr>
        </p:nvSpPr>
        <p:spPr>
          <a:xfrm>
            <a:off x="457200" y="1650832"/>
            <a:ext cx="8458200" cy="1745762"/>
          </a:xfrm>
        </p:spPr>
        <p:txBody>
          <a:bodyPr>
            <a:noAutofit/>
          </a:bodyPr>
          <a:lstStyle/>
          <a:p>
            <a:r>
              <a:rPr lang="en-US" sz="2200" dirty="0"/>
              <a:t>Talk to your family, friends and neighbors about new adult coverage</a:t>
            </a:r>
          </a:p>
          <a:p>
            <a:r>
              <a:rPr lang="en-US" sz="2200" dirty="0"/>
              <a:t>Visit the Cover VA website for information and updates</a:t>
            </a:r>
          </a:p>
          <a:p>
            <a:r>
              <a:rPr lang="en-US" sz="2200" dirty="0"/>
              <a:t>Access the eligibility tool on </a:t>
            </a:r>
            <a:r>
              <a:rPr lang="en-US" sz="2200" dirty="0">
                <a:hlinkClick r:id="rId3"/>
              </a:rPr>
              <a:t>www.coverva.org</a:t>
            </a:r>
            <a:r>
              <a:rPr lang="en-US" sz="2200" dirty="0"/>
              <a:t> to see if you or someone you know may be eligible for coverage</a:t>
            </a:r>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8695A3-612B-4B2B-B01B-9890B4364E2E}" type="slidenum">
              <a:rPr kumimoji="0" lang="en-US" sz="1200" b="1"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 name="Rectangle 4"/>
          <p:cNvSpPr/>
          <p:nvPr/>
        </p:nvSpPr>
        <p:spPr>
          <a:xfrm>
            <a:off x="0" y="1048434"/>
            <a:ext cx="91440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F0"/>
                </a:solidFill>
                <a:effectLst/>
                <a:uLnTx/>
                <a:uFillTx/>
                <a:latin typeface="Calibri" panose="020F0502020204030204"/>
                <a:ea typeface="+mn-ea"/>
                <a:cs typeface="+mn-cs"/>
              </a:rPr>
              <a:t>You can help spread the word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850" y="3429000"/>
            <a:ext cx="7734300" cy="2879068"/>
          </a:xfrm>
          <a:prstGeom prst="rect">
            <a:avLst/>
          </a:prstGeom>
        </p:spPr>
      </p:pic>
      <p:sp>
        <p:nvSpPr>
          <p:cNvPr id="9" name="Rectangle 8"/>
          <p:cNvSpPr/>
          <p:nvPr/>
        </p:nvSpPr>
        <p:spPr>
          <a:xfrm>
            <a:off x="457200" y="6534090"/>
            <a:ext cx="8153400" cy="323910"/>
          </a:xfrm>
          <a:prstGeom prst="rect">
            <a:avLst/>
          </a:prstGeom>
        </p:spPr>
        <p:txBody>
          <a:bodyPr wrap="square" anchor="ctr">
            <a:noAutofit/>
          </a:bodyPr>
          <a:lstStyle/>
          <a:p>
            <a:pPr algn="ctr"/>
            <a:r>
              <a:rPr lang="en-US" sz="2000" dirty="0">
                <a:solidFill>
                  <a:schemeClr val="accent6"/>
                </a:solidFill>
              </a:rPr>
              <a:t>Visit www.coverva.org   |   Call 1-855-242-8282   |  TDD: 1-888-221-1590</a:t>
            </a:r>
          </a:p>
        </p:txBody>
      </p:sp>
    </p:spTree>
    <p:extLst>
      <p:ext uri="{BB962C8B-B14F-4D97-AF65-F5344CB8AC3E}">
        <p14:creationId xmlns:p14="http://schemas.microsoft.com/office/powerpoint/2010/main" val="2623745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81000" y="0"/>
            <a:ext cx="9396172" cy="946404"/>
          </a:xfrm>
          <a:prstGeom prst="rect">
            <a:avLst/>
          </a:prstGeom>
        </p:spPr>
        <p:txBody>
          <a:bodyPr vert="horz" wrap="square" lIns="0" tIns="148082" rIns="0" bIns="0" rtlCol="0">
            <a:noAutofit/>
          </a:bodyPr>
          <a:lstStyle/>
          <a:p>
            <a:pPr marL="12700">
              <a:lnSpc>
                <a:spcPct val="100000"/>
              </a:lnSpc>
            </a:pPr>
            <a:r>
              <a:rPr lang="en-US" sz="3600" b="1" dirty="0">
                <a:solidFill>
                  <a:srgbClr val="FFFFFF"/>
                </a:solidFill>
                <a:effectLst>
                  <a:outerShdw blurRad="38100" dist="38100" dir="2700000" algn="tl">
                    <a:srgbClr val="000000">
                      <a:alpha val="43137"/>
                    </a:srgbClr>
                  </a:outerShdw>
                </a:effectLst>
                <a:latin typeface="Calibri"/>
                <a:cs typeface="Calibri"/>
              </a:rPr>
              <a:t> Agenda</a:t>
            </a:r>
            <a:endParaRPr sz="3600" dirty="0">
              <a:effectLst>
                <a:outerShdw blurRad="38100" dist="38100" dir="2700000" algn="tl">
                  <a:srgbClr val="000000">
                    <a:alpha val="43137"/>
                  </a:srgbClr>
                </a:outerShdw>
              </a:effectLst>
              <a:latin typeface="Calibri"/>
              <a:cs typeface="Calibri"/>
            </a:endParaRPr>
          </a:p>
        </p:txBody>
      </p:sp>
      <p:sp>
        <p:nvSpPr>
          <p:cNvPr id="4" name="object 4"/>
          <p:cNvSpPr txBox="1"/>
          <p:nvPr/>
        </p:nvSpPr>
        <p:spPr>
          <a:xfrm>
            <a:off x="685800" y="1371600"/>
            <a:ext cx="8001000" cy="4572000"/>
          </a:xfrm>
          <a:prstGeom prst="rect">
            <a:avLst/>
          </a:prstGeom>
        </p:spPr>
        <p:txBody>
          <a:bodyPr vert="horz" wrap="square" lIns="0" tIns="0" rIns="0" bIns="0" rtlCol="0">
            <a:noAutofit/>
          </a:bodyPr>
          <a:lstStyle/>
          <a:p>
            <a:pPr marL="0" marR="0" lvl="0" indent="0" algn="l" defTabSz="914400" rtl="0" eaLnBrk="1" fontAlgn="auto" latinLnBrk="0" hangingPunct="1">
              <a:lnSpc>
                <a:spcPts val="550"/>
              </a:lnSpc>
              <a:spcBef>
                <a:spcPts val="37"/>
              </a:spcBef>
              <a:spcAft>
                <a:spcPts val="0"/>
              </a:spcAft>
              <a:buClrTx/>
              <a:buSzTx/>
              <a:buFontTx/>
              <a:buNone/>
              <a:tabLst/>
              <a:defRPr/>
            </a:pPr>
            <a:endParaRPr kumimoji="0" sz="550" b="0" i="0" u="none" strike="noStrike" kern="1200" cap="none" spc="0" normalizeH="0" baseline="0" noProof="0" dirty="0">
              <a:ln>
                <a:noFill/>
              </a:ln>
              <a:effectLst/>
              <a:uLnTx/>
              <a:uFillTx/>
              <a:latin typeface="Calibri"/>
              <a:ea typeface="+mn-ea"/>
              <a:cs typeface="+mn-cs"/>
            </a:endParaRPr>
          </a:p>
          <a:p>
            <a:pPr marL="585216" indent="-457200">
              <a:spcBef>
                <a:spcPts val="600"/>
              </a:spcBef>
              <a:spcAft>
                <a:spcPts val="600"/>
              </a:spcAft>
              <a:buClr>
                <a:srgbClr val="00B0F0"/>
              </a:buClr>
              <a:buFont typeface="Wingdings" panose="05000000000000000000" pitchFamily="2" charset="2"/>
              <a:buChar char="q"/>
            </a:pPr>
            <a:r>
              <a:rPr lang="en-US" sz="2600" dirty="0">
                <a:latin typeface="Calibri" panose="020F0502020204030204" pitchFamily="34" charset="0"/>
              </a:rPr>
              <a:t>Overview</a:t>
            </a:r>
          </a:p>
          <a:p>
            <a:pPr marL="585216" indent="-457200">
              <a:spcBef>
                <a:spcPts val="600"/>
              </a:spcBef>
              <a:spcAft>
                <a:spcPts val="600"/>
              </a:spcAft>
              <a:buClr>
                <a:srgbClr val="00B0F0"/>
              </a:buClr>
              <a:buFont typeface="Wingdings" panose="05000000000000000000" pitchFamily="2" charset="2"/>
              <a:buChar char="q"/>
            </a:pPr>
            <a:r>
              <a:rPr sz="2600" dirty="0">
                <a:latin typeface="Calibri" panose="020F0502020204030204" pitchFamily="34" charset="0"/>
              </a:rPr>
              <a:t>Who </a:t>
            </a:r>
            <a:r>
              <a:rPr lang="en-US" sz="2600" dirty="0">
                <a:latin typeface="Calibri" panose="020F0502020204030204" pitchFamily="34" charset="0"/>
              </a:rPr>
              <a:t>is E</a:t>
            </a:r>
            <a:r>
              <a:rPr sz="2600" dirty="0">
                <a:latin typeface="Calibri" panose="020F0502020204030204" pitchFamily="34" charset="0"/>
              </a:rPr>
              <a:t>ligible?</a:t>
            </a:r>
            <a:endParaRPr lang="en-US" sz="2600" dirty="0">
              <a:latin typeface="Calibri" panose="020F0502020204030204" pitchFamily="34" charset="0"/>
            </a:endParaRPr>
          </a:p>
          <a:p>
            <a:pPr marL="585216" indent="-457200">
              <a:spcBef>
                <a:spcPts val="600"/>
              </a:spcBef>
              <a:spcAft>
                <a:spcPts val="600"/>
              </a:spcAft>
              <a:buClr>
                <a:srgbClr val="00B0F0"/>
              </a:buClr>
              <a:buFont typeface="Wingdings" panose="05000000000000000000" pitchFamily="2" charset="2"/>
              <a:buChar char="q"/>
            </a:pPr>
            <a:r>
              <a:rPr lang="en-US" sz="2600" dirty="0">
                <a:latin typeface="Calibri" panose="020F0502020204030204" pitchFamily="34" charset="0"/>
              </a:rPr>
              <a:t>What Services will be Covered?  </a:t>
            </a:r>
            <a:endParaRPr sz="2600" dirty="0">
              <a:latin typeface="Calibri" panose="020F0502020204030204" pitchFamily="34" charset="0"/>
            </a:endParaRPr>
          </a:p>
          <a:p>
            <a:pPr marL="585216" indent="-457200">
              <a:spcBef>
                <a:spcPts val="600"/>
              </a:spcBef>
              <a:spcAft>
                <a:spcPts val="600"/>
              </a:spcAft>
              <a:buClr>
                <a:srgbClr val="00B0F0"/>
              </a:buClr>
              <a:buFont typeface="Wingdings" panose="05000000000000000000" pitchFamily="2" charset="2"/>
              <a:buChar char="q"/>
            </a:pPr>
            <a:r>
              <a:rPr lang="en-US" sz="2600" dirty="0">
                <a:latin typeface="Calibri" panose="020F0502020204030204" pitchFamily="34" charset="0"/>
              </a:rPr>
              <a:t>New Adult Coverage </a:t>
            </a:r>
            <a:r>
              <a:rPr sz="2600" dirty="0">
                <a:latin typeface="Calibri" panose="020F0502020204030204" pitchFamily="34" charset="0"/>
              </a:rPr>
              <a:t>Uses Current </a:t>
            </a:r>
            <a:r>
              <a:rPr lang="en-US" sz="2600" dirty="0">
                <a:latin typeface="Calibri" panose="020F0502020204030204" pitchFamily="34" charset="0"/>
              </a:rPr>
              <a:t>Programs</a:t>
            </a:r>
          </a:p>
          <a:p>
            <a:pPr marL="585216" indent="-457200">
              <a:spcBef>
                <a:spcPts val="600"/>
              </a:spcBef>
              <a:spcAft>
                <a:spcPts val="600"/>
              </a:spcAft>
              <a:buClr>
                <a:srgbClr val="00B0F0"/>
              </a:buClr>
              <a:buFont typeface="Wingdings" panose="05000000000000000000" pitchFamily="2" charset="2"/>
              <a:buChar char="q"/>
            </a:pPr>
            <a:r>
              <a:rPr lang="en-US" sz="2600" dirty="0">
                <a:latin typeface="Calibri" panose="020F0502020204030204" pitchFamily="34" charset="0"/>
              </a:rPr>
              <a:t>Overview of New Adult Coverage Requirements</a:t>
            </a:r>
          </a:p>
          <a:p>
            <a:pPr marL="585216" indent="-457200">
              <a:spcBef>
                <a:spcPts val="600"/>
              </a:spcBef>
              <a:spcAft>
                <a:spcPts val="600"/>
              </a:spcAft>
              <a:buClr>
                <a:srgbClr val="00B0F0"/>
              </a:buClr>
              <a:buFont typeface="Wingdings" panose="05000000000000000000" pitchFamily="2" charset="2"/>
              <a:buChar char="q"/>
            </a:pPr>
            <a:r>
              <a:rPr lang="en-US" sz="2600" dirty="0">
                <a:latin typeface="Calibri" panose="020F0502020204030204" pitchFamily="34" charset="0"/>
              </a:rPr>
              <a:t>Positive Outcomes from Medicaid Expansion</a:t>
            </a:r>
          </a:p>
          <a:p>
            <a:pPr marL="585216" indent="-457200">
              <a:spcBef>
                <a:spcPts val="600"/>
              </a:spcBef>
              <a:spcAft>
                <a:spcPts val="600"/>
              </a:spcAft>
              <a:buClr>
                <a:srgbClr val="00B0F0"/>
              </a:buClr>
              <a:buFont typeface="Wingdings" panose="05000000000000000000" pitchFamily="2" charset="2"/>
              <a:buChar char="q"/>
            </a:pPr>
            <a:r>
              <a:rPr lang="en-US" sz="2600" dirty="0">
                <a:latin typeface="Calibri" panose="020F0502020204030204" pitchFamily="34" charset="0"/>
              </a:rPr>
              <a:t>Visit </a:t>
            </a:r>
            <a:r>
              <a:rPr lang="en-US" sz="2800" dirty="0">
                <a:latin typeface="Calibri" panose="020F0502020204030204" pitchFamily="34" charset="0"/>
                <a:hlinkClick r:id="rId3"/>
              </a:rPr>
              <a:t>www.coverva.org</a:t>
            </a:r>
            <a:r>
              <a:rPr lang="en-US" sz="2600" dirty="0">
                <a:latin typeface="Calibri" panose="020F0502020204030204" pitchFamily="34" charset="0"/>
              </a:rPr>
              <a:t> &amp; Partner With Us</a:t>
            </a:r>
          </a:p>
        </p:txBody>
      </p:sp>
      <p:sp>
        <p:nvSpPr>
          <p:cNvPr id="5" name="object 5"/>
          <p:cNvSpPr txBox="1"/>
          <p:nvPr/>
        </p:nvSpPr>
        <p:spPr>
          <a:xfrm>
            <a:off x="154939" y="6576669"/>
            <a:ext cx="102870" cy="20320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1" i="0" u="none" strike="noStrike" kern="1200" cap="none" spc="-10" normalizeH="0" baseline="0" noProof="0" dirty="0">
                <a:ln>
                  <a:noFill/>
                </a:ln>
                <a:solidFill>
                  <a:srgbClr val="FFFFFF"/>
                </a:solidFill>
                <a:effectLst/>
                <a:uLnTx/>
                <a:uFillTx/>
                <a:latin typeface="Calibri"/>
                <a:ea typeface="+mn-ea"/>
                <a:cs typeface="Calibri"/>
              </a:rPr>
              <a:t>2</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2059703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69158" y="140044"/>
            <a:ext cx="9109711" cy="1037753"/>
          </a:xfrm>
          <a:prstGeom prst="rect">
            <a:avLst/>
          </a:prstGeom>
        </p:spPr>
        <p:txBody>
          <a:bodyPr vert="horz" wrap="square" lIns="0" tIns="148082" rIns="0" bIns="0" rtlCol="0">
            <a:noAutofit/>
          </a:bodyPr>
          <a:lstStyle/>
          <a:p>
            <a:pPr marL="12700">
              <a:lnSpc>
                <a:spcPct val="100000"/>
              </a:lnSpc>
            </a:pPr>
            <a:r>
              <a:rPr lang="en-US" sz="3200" b="1" spc="5" dirty="0">
                <a:solidFill>
                  <a:srgbClr val="FFFFFF"/>
                </a:solidFill>
                <a:effectLst>
                  <a:outerShdw blurRad="38100" dist="38100" dir="2700000" algn="tl">
                    <a:srgbClr val="000000">
                      <a:alpha val="43137"/>
                    </a:srgbClr>
                  </a:outerShdw>
                </a:effectLst>
                <a:latin typeface="Calibri"/>
                <a:cs typeface="Calibri"/>
              </a:rPr>
              <a:t> </a:t>
            </a:r>
            <a:r>
              <a:rPr sz="3200" b="1" spc="5" dirty="0">
                <a:solidFill>
                  <a:srgbClr val="FFFFFF"/>
                </a:solidFill>
                <a:effectLst>
                  <a:outerShdw blurRad="38100" dist="38100" dir="2700000" algn="tl">
                    <a:srgbClr val="000000">
                      <a:alpha val="43137"/>
                    </a:srgbClr>
                  </a:outerShdw>
                </a:effectLst>
                <a:latin typeface="Calibri"/>
                <a:cs typeface="Calibri"/>
              </a:rPr>
              <a:t>O</a:t>
            </a:r>
            <a:r>
              <a:rPr sz="3200" b="1" spc="-40" dirty="0">
                <a:solidFill>
                  <a:srgbClr val="FFFFFF"/>
                </a:solidFill>
                <a:effectLst>
                  <a:outerShdw blurRad="38100" dist="38100" dir="2700000" algn="tl">
                    <a:srgbClr val="000000">
                      <a:alpha val="43137"/>
                    </a:srgbClr>
                  </a:outerShdw>
                </a:effectLst>
                <a:latin typeface="Calibri"/>
                <a:cs typeface="Calibri"/>
              </a:rPr>
              <a:t>v</a:t>
            </a:r>
            <a:r>
              <a:rPr sz="3200" b="1" spc="0" dirty="0">
                <a:solidFill>
                  <a:srgbClr val="FFFFFF"/>
                </a:solidFill>
                <a:effectLst>
                  <a:outerShdw blurRad="38100" dist="38100" dir="2700000" algn="tl">
                    <a:srgbClr val="000000">
                      <a:alpha val="43137"/>
                    </a:srgbClr>
                  </a:outerShdw>
                </a:effectLst>
                <a:latin typeface="Calibri"/>
                <a:cs typeface="Calibri"/>
              </a:rPr>
              <a:t>e</a:t>
            </a:r>
            <a:r>
              <a:rPr sz="3200" b="1" spc="35" dirty="0">
                <a:solidFill>
                  <a:srgbClr val="FFFFFF"/>
                </a:solidFill>
                <a:effectLst>
                  <a:outerShdw blurRad="38100" dist="38100" dir="2700000" algn="tl">
                    <a:srgbClr val="000000">
                      <a:alpha val="43137"/>
                    </a:srgbClr>
                  </a:outerShdw>
                </a:effectLst>
                <a:latin typeface="Calibri"/>
                <a:cs typeface="Calibri"/>
              </a:rPr>
              <a:t>r</a:t>
            </a:r>
            <a:r>
              <a:rPr sz="3200" b="1" spc="0" dirty="0">
                <a:solidFill>
                  <a:srgbClr val="FFFFFF"/>
                </a:solidFill>
                <a:effectLst>
                  <a:outerShdw blurRad="38100" dist="38100" dir="2700000" algn="tl">
                    <a:srgbClr val="000000">
                      <a:alpha val="43137"/>
                    </a:srgbClr>
                  </a:outerShdw>
                </a:effectLst>
                <a:latin typeface="Calibri"/>
                <a:cs typeface="Calibri"/>
              </a:rPr>
              <a:t>view</a:t>
            </a:r>
            <a:r>
              <a:rPr lang="en-US" sz="3200" b="1" spc="0" dirty="0">
                <a:solidFill>
                  <a:srgbClr val="FFFFFF"/>
                </a:solidFill>
                <a:effectLst>
                  <a:outerShdw blurRad="38100" dist="38100" dir="2700000" algn="tl">
                    <a:srgbClr val="000000">
                      <a:alpha val="43137"/>
                    </a:srgbClr>
                  </a:outerShdw>
                </a:effectLst>
                <a:latin typeface="Calibri"/>
                <a:cs typeface="Calibri"/>
              </a:rPr>
              <a:t> of Adult Coverage</a:t>
            </a:r>
            <a:endParaRPr sz="3200" dirty="0">
              <a:effectLst>
                <a:outerShdw blurRad="38100" dist="38100" dir="2700000" algn="tl">
                  <a:srgbClr val="000000">
                    <a:alpha val="43137"/>
                  </a:srgbClr>
                </a:outerShdw>
              </a:effectLst>
              <a:latin typeface="Calibri"/>
              <a:cs typeface="Calibri"/>
            </a:endParaRPr>
          </a:p>
        </p:txBody>
      </p:sp>
      <p:sp>
        <p:nvSpPr>
          <p:cNvPr id="4" name="object 4"/>
          <p:cNvSpPr txBox="1"/>
          <p:nvPr/>
        </p:nvSpPr>
        <p:spPr>
          <a:xfrm>
            <a:off x="564591" y="1177797"/>
            <a:ext cx="7719695" cy="4994403"/>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5" name="object 5"/>
          <p:cNvSpPr txBox="1"/>
          <p:nvPr/>
        </p:nvSpPr>
        <p:spPr>
          <a:xfrm>
            <a:off x="154939" y="6576669"/>
            <a:ext cx="102870" cy="20320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10" normalizeH="0" baseline="0" noProof="0" dirty="0">
                <a:ln>
                  <a:noFill/>
                </a:ln>
                <a:solidFill>
                  <a:srgbClr val="FFFFFF"/>
                </a:solidFill>
                <a:effectLst/>
                <a:uLnTx/>
                <a:uFillTx/>
                <a:latin typeface="Calibri"/>
                <a:ea typeface="+mn-ea"/>
                <a:cs typeface="Calibri"/>
              </a:rPr>
              <a:t>3</a:t>
            </a:r>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6" name="Content Placeholder 2"/>
          <p:cNvSpPr txBox="1">
            <a:spLocks/>
          </p:cNvSpPr>
          <p:nvPr/>
        </p:nvSpPr>
        <p:spPr>
          <a:xfrm>
            <a:off x="685800" y="1371600"/>
            <a:ext cx="8077200" cy="4648199"/>
          </a:xfrm>
          <a:prstGeom prst="rect">
            <a:avLst/>
          </a:prstGeom>
        </p:spPr>
        <p:txBody>
          <a:bodyPr wrap="square" lIns="0" tIns="0" rIns="0" bIns="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rules have changed. Virginians who may have applied for Medicaid in the past and been denied may be eligible beginning </a:t>
            </a:r>
            <a:r>
              <a:rPr kumimoji="0" lang="en-US" sz="2800" b="1" i="0" u="none" strike="noStrike" kern="1200" cap="none" spc="0" normalizeH="0" baseline="0" noProof="0" dirty="0">
                <a:ln>
                  <a:noFill/>
                </a:ln>
                <a:solidFill>
                  <a:prstClr val="black"/>
                </a:solidFill>
                <a:effectLst/>
                <a:uLnTx/>
                <a:uFillTx/>
                <a:latin typeface="Calibri"/>
                <a:ea typeface="+mn-ea"/>
                <a:cs typeface="+mn-cs"/>
              </a:rPr>
              <a:t>January 1, 2019</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Approximately 400,000 more Virginia adults will enroll in quality, low-cost health coverage.</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People working in retail, construction, childcare, landscaping, food service or other jobs that do not offer health insurance may be eligible for this low-cost health insurance in Virginia.</a:t>
            </a:r>
          </a:p>
        </p:txBody>
      </p:sp>
    </p:spTree>
    <p:extLst>
      <p:ext uri="{BB962C8B-B14F-4D97-AF65-F5344CB8AC3E}">
        <p14:creationId xmlns:p14="http://schemas.microsoft.com/office/powerpoint/2010/main" val="2207489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587"/>
            <a:ext cx="8916954" cy="990600"/>
          </a:xfrm>
        </p:spPr>
        <p:txBody>
          <a:bodyPr>
            <a:normAutofit/>
          </a:bodyPr>
          <a:lstStyle/>
          <a:p>
            <a:r>
              <a:rPr lang="en-US" sz="3200" dirty="0"/>
              <a:t>Who is Eligible?</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8695A3-612B-4B2B-B01B-9890B4364E2E}" type="slidenum">
              <a:rPr kumimoji="0" lang="en-US" sz="1200" b="1"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6" name="Content Placeholder 5"/>
          <p:cNvSpPr>
            <a:spLocks noGrp="1"/>
          </p:cNvSpPr>
          <p:nvPr>
            <p:ph idx="1"/>
          </p:nvPr>
        </p:nvSpPr>
        <p:spPr>
          <a:xfrm>
            <a:off x="609600" y="2007152"/>
            <a:ext cx="8307354" cy="588879"/>
          </a:xfrm>
          <a:prstGeom prst="rect">
            <a:avLst/>
          </a:prstGeom>
        </p:spPr>
        <p:txBody>
          <a:bodyPr wrap="square">
            <a:spAutoFit/>
          </a:bodyPr>
          <a:lstStyle/>
          <a:p>
            <a:pPr lvl="0">
              <a:lnSpc>
                <a:spcPct val="80000"/>
              </a:lnSpc>
              <a:spcBef>
                <a:spcPts val="400"/>
              </a:spcBef>
              <a:spcAft>
                <a:spcPts val="400"/>
              </a:spcAft>
              <a:buClr>
                <a:srgbClr val="00B0F0"/>
              </a:buClr>
              <a:buFont typeface="Wingdings" panose="05000000000000000000" pitchFamily="2" charset="2"/>
              <a:buChar char="Ø"/>
            </a:pPr>
            <a:r>
              <a:rPr lang="en-US" sz="1600" dirty="0">
                <a:solidFill>
                  <a:srgbClr val="000000"/>
                </a:solidFill>
                <a:ea typeface="Calibri" panose="020F0502020204030204" pitchFamily="34" charset="0"/>
                <a:cs typeface="Calibri" panose="020F0502020204030204" pitchFamily="34" charset="0"/>
              </a:rPr>
              <a:t>Adults ages 19 – 64, not Medicare eligible</a:t>
            </a:r>
          </a:p>
          <a:p>
            <a:pPr lvl="0">
              <a:lnSpc>
                <a:spcPct val="80000"/>
              </a:lnSpc>
              <a:spcBef>
                <a:spcPts val="400"/>
              </a:spcBef>
              <a:spcAft>
                <a:spcPts val="400"/>
              </a:spcAft>
              <a:buClr>
                <a:srgbClr val="00B0F0"/>
              </a:buClr>
              <a:buFont typeface="Wingdings" panose="05000000000000000000" pitchFamily="2" charset="2"/>
              <a:buChar char="Ø"/>
            </a:pPr>
            <a:r>
              <a:rPr lang="en-US" sz="1600" dirty="0">
                <a:solidFill>
                  <a:srgbClr val="000000"/>
                </a:solidFill>
                <a:ea typeface="Calibri" panose="020F0502020204030204" pitchFamily="34" charset="0"/>
                <a:cs typeface="Calibri" panose="020F0502020204030204" pitchFamily="34" charset="0"/>
              </a:rPr>
              <a:t>Income from 0% to 138% Federal Poverty Level </a:t>
            </a:r>
          </a:p>
        </p:txBody>
      </p:sp>
      <p:sp>
        <p:nvSpPr>
          <p:cNvPr id="11" name="Content Placeholder 2"/>
          <p:cNvSpPr txBox="1">
            <a:spLocks/>
          </p:cNvSpPr>
          <p:nvPr/>
        </p:nvSpPr>
        <p:spPr>
          <a:xfrm>
            <a:off x="304800" y="1070074"/>
            <a:ext cx="8458200" cy="478156"/>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Arial" panose="020B0604020202020204" pitchFamily="34" charset="0"/>
              <a:buChar char="•"/>
              <a:tabLst/>
              <a:defRPr sz="2800" kern="1200">
                <a:solidFill>
                  <a:schemeClr val="tx1"/>
                </a:solidFill>
                <a:latin typeface="Calibri" panose="020F0502020204030204" pitchFamily="34" charset="0"/>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accent2"/>
              </a:buClr>
              <a:buSzPct val="85000"/>
              <a:buFont typeface="Wingdings" panose="05000000000000000000" pitchFamily="2" charset="2"/>
              <a:buChar char="§"/>
              <a:tabLst/>
              <a:defRPr sz="2600" kern="1200">
                <a:solidFill>
                  <a:schemeClr val="tx1"/>
                </a:solidFill>
                <a:latin typeface="Calibri" panose="020F0502020204030204" pitchFamily="34" charset="0"/>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accent3"/>
              </a:buClr>
              <a:buSzTx/>
              <a:buFont typeface="Arial" panose="020B0604020202020204" pitchFamily="34" charset="0"/>
              <a:buChar char="•"/>
              <a:tabLst/>
              <a:defRPr sz="2400" kern="1200">
                <a:solidFill>
                  <a:schemeClr val="tx1"/>
                </a:solidFill>
                <a:latin typeface="Calibri" panose="020F0502020204030204" pitchFamily="34" charset="0"/>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sz="2200" kern="1200">
                <a:solidFill>
                  <a:schemeClr val="tx1"/>
                </a:solidFill>
                <a:latin typeface="Calibri" panose="020F0502020204030204" pitchFamily="34" charset="0"/>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accent5"/>
              </a:buClr>
              <a:buSzTx/>
              <a:buFont typeface="Arial" panose="020B0604020202020204" pitchFamily="34" charset="0"/>
              <a:buChar char="»"/>
              <a:tabLst/>
              <a:defRPr sz="1800" kern="1200">
                <a:solidFill>
                  <a:schemeClr val="tx1"/>
                </a:solidFill>
                <a:latin typeface="Calibri" panose="020F0502020204030204" pitchFamily="34" charset="0"/>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B0F0"/>
              </a:buClr>
              <a:buSzPct val="100000"/>
              <a:buFont typeface="Arial" panose="020B0604020202020204" pitchFamily="34" charset="0"/>
              <a:buNone/>
              <a:tabLst/>
              <a:defRPr/>
            </a:pPr>
            <a:r>
              <a:rPr kumimoji="0" lang="en-US" sz="2200" b="1" i="0" u="none" strike="noStrike" kern="1200" cap="none" spc="0" normalizeH="0" baseline="0" noProof="0" dirty="0">
                <a:ln>
                  <a:noFill/>
                </a:ln>
                <a:solidFill>
                  <a:srgbClr val="00B0F0"/>
                </a:solidFill>
                <a:effectLst/>
                <a:uLnTx/>
                <a:uFillTx/>
                <a:latin typeface="Calibri" panose="020F0502020204030204" pitchFamily="34" charset="0"/>
                <a:ea typeface="+mn-ea"/>
                <a:cs typeface="+mn-cs"/>
              </a:rPr>
              <a:t>New eligibility rules will provide quality, low-cost health care coverage to approximately 400,000 men and women</a:t>
            </a:r>
          </a:p>
          <a:p>
            <a:pPr marL="342900" marR="0" lvl="0" indent="-342900" algn="l" defTabSz="914400" rtl="0" eaLnBrk="1" fontAlgn="auto" latinLnBrk="0" hangingPunct="1">
              <a:lnSpc>
                <a:spcPct val="100000"/>
              </a:lnSpc>
              <a:spcBef>
                <a:spcPct val="20000"/>
              </a:spcBef>
              <a:spcAft>
                <a:spcPts val="0"/>
              </a:spcAft>
              <a:buClr>
                <a:srgbClr val="00B0F0"/>
              </a:buClr>
              <a:buSzPct val="100000"/>
              <a:buFont typeface="Arial" panose="020B0604020202020204" pitchFamily="34" charset="0"/>
              <a:buChar char="•"/>
              <a:tabLst/>
              <a:defRPr/>
            </a:pPr>
            <a:endParaRPr kumimoji="0" lang="en-US" sz="2200" b="1" i="0" u="none" strike="noStrike" kern="1200" cap="none" spc="0" normalizeH="0" baseline="0" noProof="0" dirty="0">
              <a:ln>
                <a:noFill/>
              </a:ln>
              <a:solidFill>
                <a:srgbClr val="00B0F0"/>
              </a:solidFill>
              <a:effectLst/>
              <a:uLnTx/>
              <a:uFillTx/>
              <a:latin typeface="Calibri" panose="020F0502020204030204" pitchFamily="34" charset="0"/>
              <a:ea typeface="+mn-ea"/>
              <a:cs typeface="+mn-cs"/>
            </a:endParaRPr>
          </a:p>
        </p:txBody>
      </p:sp>
      <p:sp>
        <p:nvSpPr>
          <p:cNvPr id="7" name="TextBox 6"/>
          <p:cNvSpPr txBox="1"/>
          <p:nvPr/>
        </p:nvSpPr>
        <p:spPr>
          <a:xfrm>
            <a:off x="1187355" y="6569075"/>
            <a:ext cx="3460845" cy="365125"/>
          </a:xfrm>
          <a:prstGeom prst="rect">
            <a:avLst/>
          </a:prstGeom>
          <a:noFill/>
        </p:spPr>
        <p:txBody>
          <a:bodyPr vert="horz" wrap="square" lIns="68580" tIns="34290" rIns="68580" bIns="34290" rtlCol="0" anchor="t">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2617076"/>
            <a:ext cx="5820922" cy="3936125"/>
          </a:xfrm>
          <a:prstGeom prst="rect">
            <a:avLst/>
          </a:prstGeom>
        </p:spPr>
      </p:pic>
    </p:spTree>
    <p:extLst>
      <p:ext uri="{BB962C8B-B14F-4D97-AF65-F5344CB8AC3E}">
        <p14:creationId xmlns:p14="http://schemas.microsoft.com/office/powerpoint/2010/main" val="1200568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4197096" y="3886200"/>
            <a:ext cx="877824" cy="1540764"/>
          </a:xfrm>
          <a:custGeom>
            <a:avLst/>
            <a:gdLst/>
            <a:ahLst/>
            <a:cxnLst/>
            <a:rect l="l" t="t" r="r" b="b"/>
            <a:pathLst>
              <a:path w="877824" h="1540764">
                <a:moveTo>
                  <a:pt x="0" y="1540764"/>
                </a:moveTo>
                <a:lnTo>
                  <a:pt x="877824" y="1540764"/>
                </a:lnTo>
                <a:lnTo>
                  <a:pt x="877824" y="0"/>
                </a:lnTo>
                <a:lnTo>
                  <a:pt x="0" y="0"/>
                </a:lnTo>
                <a:lnTo>
                  <a:pt x="0" y="1540764"/>
                </a:lnTo>
                <a:close/>
              </a:path>
            </a:pathLst>
          </a:custGeom>
          <a:solidFill>
            <a:srgbClr val="FFFFFF"/>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txBox="1">
            <a:spLocks noGrp="1"/>
          </p:cNvSpPr>
          <p:nvPr>
            <p:ph type="sldNum" sz="quarter" idx="4294967295"/>
          </p:nvPr>
        </p:nvSpPr>
        <p:spPr>
          <a:xfrm>
            <a:off x="0" y="6577013"/>
            <a:ext cx="206375" cy="203200"/>
          </a:xfrm>
          <a:prstGeom prst="rect">
            <a:avLst/>
          </a:prstGeom>
        </p:spPr>
        <p:txBody>
          <a:bodyPr vert="horz" wrap="square" lIns="0" tIns="0" rIns="0" bIns="0" rtlCol="0">
            <a:noAutofit/>
          </a:bodyPr>
          <a:lstStyle/>
          <a:p>
            <a:pPr marL="25400" marR="0" lvl="0" indent="0" algn="l" defTabSz="914400" rtl="0" eaLnBrk="1" fontAlgn="auto" latinLnBrk="0" hangingPunct="1">
              <a:lnSpc>
                <a:spcPct val="100000"/>
              </a:lnSpc>
              <a:spcBef>
                <a:spcPts val="0"/>
              </a:spcBef>
              <a:spcAft>
                <a:spcPts val="0"/>
              </a:spcAft>
              <a:buClrTx/>
              <a:buSzTx/>
              <a:buFontTx/>
              <a:buNone/>
              <a:tabLst/>
              <a:defRPr/>
            </a:pPr>
            <a:fld id="{81D60167-4931-47E6-BA6A-407CBD079E47}" type="slidenum">
              <a:rPr kumimoji="0" sz="1200" b="1" i="0" u="none" strike="noStrike" kern="1200" cap="none" spc="-10" normalizeH="0" baseline="0" noProof="0" dirty="0" smtClean="0">
                <a:ln>
                  <a:noFill/>
                </a:ln>
                <a:solidFill>
                  <a:srgbClr val="FFFFFF"/>
                </a:solidFill>
                <a:effectLst/>
                <a:uLnTx/>
                <a:uFillTx/>
                <a:latin typeface="Calibri"/>
                <a:ea typeface="+mn-ea"/>
                <a:cs typeface="Calibri"/>
              </a:rPr>
              <a:pPr marL="25400" marR="0" lvl="0" indent="0" algn="l" defTabSz="914400" rtl="0" eaLnBrk="1" fontAlgn="auto" latinLnBrk="0" hangingPunct="1">
                <a:lnSpc>
                  <a:spcPct val="100000"/>
                </a:lnSpc>
                <a:spcBef>
                  <a:spcPts val="0"/>
                </a:spcBef>
                <a:spcAft>
                  <a:spcPts val="0"/>
                </a:spcAft>
                <a:buClrTx/>
                <a:buSzTx/>
                <a:buFontTx/>
                <a:buNone/>
                <a:tabLst/>
                <a:defRPr/>
              </a:pPr>
              <a:t>5</a:t>
            </a:fld>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TextBox 3"/>
          <p:cNvSpPr txBox="1"/>
          <p:nvPr/>
        </p:nvSpPr>
        <p:spPr>
          <a:xfrm>
            <a:off x="2362200" y="1186977"/>
            <a:ext cx="4572002"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Income Eligibility Guidelines</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Adults may be eligible if they make less than: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091" y="2133600"/>
            <a:ext cx="5543834" cy="4114800"/>
          </a:xfrm>
          <a:prstGeom prst="rect">
            <a:avLst/>
          </a:prstGeom>
          <a:ln>
            <a:solidFill>
              <a:srgbClr val="0080AF"/>
            </a:solidFill>
          </a:ln>
        </p:spPr>
      </p:pic>
      <p:sp>
        <p:nvSpPr>
          <p:cNvPr id="10" name="Title 1"/>
          <p:cNvSpPr txBox="1">
            <a:spLocks/>
          </p:cNvSpPr>
          <p:nvPr/>
        </p:nvSpPr>
        <p:spPr>
          <a:xfrm>
            <a:off x="269682" y="177992"/>
            <a:ext cx="8915400" cy="990600"/>
          </a:xfrm>
          <a:prstGeom prst="rect">
            <a:avLst/>
          </a:prstGeom>
          <a:effectLst>
            <a:outerShdw blurRad="50800" dist="38100" dir="2700000" algn="tl" rotWithShape="0">
              <a:prstClr val="black">
                <a:alpha val="40000"/>
              </a:prstClr>
            </a:outerShdw>
          </a:effectLst>
        </p:spPr>
        <p:txBody>
          <a:bodyPr vert="horz" lIns="91440" tIns="45720" rIns="91440" bIns="45720" rtlCol="0" anchor="t">
            <a:normAutofit/>
          </a:bodyPr>
          <a:lstStyle>
            <a:lvl1pPr algn="l" defTabSz="914400" rtl="0" eaLnBrk="1" latinLnBrk="0" hangingPunct="1">
              <a:spcBef>
                <a:spcPct val="0"/>
              </a:spcBef>
              <a:buNone/>
              <a:defRPr sz="3800" b="1" kern="1200" cap="none" baseline="0">
                <a:solidFill>
                  <a:schemeClr val="bg1"/>
                </a:solidFill>
                <a:latin typeface="Calibri" panose="020F0502020204030204" pitchFamily="34" charset="0"/>
                <a:ea typeface="Dotum" panose="020B0600000101010101" pitchFamily="34" charset="-127"/>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pitchFamily="34" charset="0"/>
                <a:ea typeface="Dotum" panose="020B0600000101010101" pitchFamily="34" charset="-127"/>
                <a:cs typeface="+mj-cs"/>
              </a:rPr>
              <a:t>Who is Eligible?</a:t>
            </a:r>
          </a:p>
        </p:txBody>
      </p:sp>
    </p:spTree>
    <p:extLst>
      <p:ext uri="{BB962C8B-B14F-4D97-AF65-F5344CB8AC3E}">
        <p14:creationId xmlns:p14="http://schemas.microsoft.com/office/powerpoint/2010/main" val="3220990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200" dirty="0"/>
              <a:t>What Services are Covered?</a:t>
            </a:r>
          </a:p>
        </p:txBody>
      </p:sp>
      <p:sp>
        <p:nvSpPr>
          <p:cNvPr id="3" name="Content Placeholder 2"/>
          <p:cNvSpPr>
            <a:spLocks noGrp="1"/>
          </p:cNvSpPr>
          <p:nvPr>
            <p:ph idx="1"/>
          </p:nvPr>
        </p:nvSpPr>
        <p:spPr>
          <a:xfrm>
            <a:off x="457200" y="2057400"/>
            <a:ext cx="8382000" cy="4114800"/>
          </a:xfrm>
        </p:spPr>
        <p:txBody>
          <a:bodyPr numCol="1">
            <a:noAutofit/>
          </a:bodyPr>
          <a:lstStyle/>
          <a:p>
            <a:r>
              <a:rPr lang="en-US" sz="1800" dirty="0"/>
              <a:t>Doctor, hospital and emergency services, including primary and specialty care</a:t>
            </a:r>
          </a:p>
          <a:p>
            <a:r>
              <a:rPr lang="en-US" sz="1800" dirty="0"/>
              <a:t>Prescription drugs </a:t>
            </a:r>
          </a:p>
          <a:p>
            <a:r>
              <a:rPr lang="en-US" sz="1800" dirty="0"/>
              <a:t>Laboratory and X-ray services </a:t>
            </a:r>
          </a:p>
          <a:p>
            <a:r>
              <a:rPr lang="en-US" sz="1800" dirty="0"/>
              <a:t>Maternity and newborn care </a:t>
            </a:r>
          </a:p>
          <a:p>
            <a:r>
              <a:rPr lang="en-US" sz="1800" dirty="0"/>
              <a:t>Home health services </a:t>
            </a:r>
          </a:p>
          <a:p>
            <a:r>
              <a:rPr lang="en-US" sz="1800" dirty="0"/>
              <a:t>Behavioral health services, including addiction &amp; recovery treatment services </a:t>
            </a:r>
          </a:p>
          <a:p>
            <a:r>
              <a:rPr lang="en-US" sz="1800" dirty="0"/>
              <a:t>Rehabilitative services, including physical, occupational and speech therapies </a:t>
            </a:r>
          </a:p>
          <a:p>
            <a:r>
              <a:rPr lang="en-US" sz="1800" dirty="0"/>
              <a:t>Family planning services </a:t>
            </a:r>
          </a:p>
          <a:p>
            <a:r>
              <a:rPr lang="en-US" sz="1800" dirty="0"/>
              <a:t>Medical equipment and supplies </a:t>
            </a:r>
          </a:p>
          <a:p>
            <a:r>
              <a:rPr lang="en-US" sz="1800" dirty="0"/>
              <a:t>Preventive and wellness services, including annual wellness exams, immunizations, smoking cessation and nutritional counseling </a:t>
            </a:r>
          </a:p>
          <a:p>
            <a:r>
              <a:rPr lang="en-US" sz="1800" dirty="0"/>
              <a:t>And more</a:t>
            </a:r>
          </a:p>
          <a:p>
            <a:endParaRPr lang="en-US" sz="1800" dirty="0"/>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8695A3-612B-4B2B-B01B-9890B4364E2E}" type="slidenum">
              <a:rPr kumimoji="0" lang="en-US" sz="1200" b="1"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9" name="Text Placeholder 9"/>
          <p:cNvSpPr txBox="1">
            <a:spLocks/>
          </p:cNvSpPr>
          <p:nvPr/>
        </p:nvSpPr>
        <p:spPr>
          <a:xfrm>
            <a:off x="1137" y="990599"/>
            <a:ext cx="9144000" cy="746125"/>
          </a:xfrm>
          <a:prstGeom prst="rect">
            <a:avLst/>
          </a:prstGeom>
          <a:solidFill>
            <a:schemeClr val="bg1"/>
          </a:solidFill>
        </p:spPr>
        <p:txBody>
          <a:bodyPr>
            <a:noAutofit/>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Arial" panose="020B0604020202020204" pitchFamily="34" charset="0"/>
              <a:buChar char="•"/>
              <a:tabLst/>
              <a:defRPr sz="3200" kern="1200">
                <a:solidFill>
                  <a:schemeClr val="tx1"/>
                </a:solidFill>
                <a:latin typeface="Calibri" panose="020F0502020204030204" pitchFamily="34" charset="0"/>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accent2"/>
              </a:buClr>
              <a:buSzPct val="85000"/>
              <a:buFont typeface="Wingdings" panose="05000000000000000000" pitchFamily="2" charset="2"/>
              <a:buChar char="§"/>
              <a:tabLst/>
              <a:defRPr sz="2800" kern="1200">
                <a:solidFill>
                  <a:schemeClr val="tx1"/>
                </a:solidFill>
                <a:latin typeface="Calibri" panose="020F0502020204030204" pitchFamily="34" charset="0"/>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tx2"/>
              </a:buClr>
              <a:buSzTx/>
              <a:buFont typeface="Arial" panose="020B0604020202020204" pitchFamily="34" charset="0"/>
              <a:buChar char="•"/>
              <a:tabLst/>
              <a:defRPr sz="2400" kern="1200">
                <a:solidFill>
                  <a:schemeClr val="tx1"/>
                </a:solidFill>
                <a:latin typeface="Calibri" panose="020F0502020204030204" pitchFamily="34" charset="0"/>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sz="2000" kern="1200">
                <a:solidFill>
                  <a:schemeClr val="tx1"/>
                </a:solidFill>
                <a:latin typeface="Calibri" panose="020F0502020204030204" pitchFamily="34" charset="0"/>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accent2"/>
              </a:buClr>
              <a:buSzTx/>
              <a:buFont typeface="Arial" panose="020B0604020202020204" pitchFamily="34" charset="0"/>
              <a:buChar char="»"/>
              <a:tabLst/>
              <a:defRPr sz="1800" kern="1200">
                <a:solidFill>
                  <a:schemeClr val="tx1"/>
                </a:solidFill>
                <a:latin typeface="Calibri" panose="020F0502020204030204" pitchFamily="34" charset="0"/>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B0F0"/>
              </a:buClr>
              <a:buSzPct val="100000"/>
              <a:buFont typeface="Arial" panose="020B0604020202020204" pitchFamily="34" charset="0"/>
              <a:buNone/>
              <a:tabLst/>
              <a:defRPr/>
            </a:pPr>
            <a:r>
              <a:rPr kumimoji="0" lang="en-US" sz="2400" b="1"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New enrollees will receive all services available to current members including evidence-based, preventive services </a:t>
            </a:r>
          </a:p>
        </p:txBody>
      </p:sp>
    </p:spTree>
    <p:extLst>
      <p:ext uri="{BB962C8B-B14F-4D97-AF65-F5344CB8AC3E}">
        <p14:creationId xmlns:p14="http://schemas.microsoft.com/office/powerpoint/2010/main" val="302803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972771"/>
          </a:xfrm>
        </p:spPr>
        <p:txBody>
          <a:bodyPr>
            <a:noAutofit/>
          </a:bodyPr>
          <a:lstStyle/>
          <a:p>
            <a:r>
              <a:rPr lang="en-US" sz="3200" dirty="0">
                <a:cs typeface="Calibri" panose="020F0502020204030204" pitchFamily="34" charset="0"/>
              </a:rPr>
              <a:t>New Adult Coverage Uses Current Health Plans</a:t>
            </a:r>
          </a:p>
        </p:txBody>
      </p:sp>
      <p:sp>
        <p:nvSpPr>
          <p:cNvPr id="13" name="TextBox 12"/>
          <p:cNvSpPr txBox="1"/>
          <p:nvPr/>
        </p:nvSpPr>
        <p:spPr>
          <a:xfrm>
            <a:off x="1173876" y="6571040"/>
            <a:ext cx="6515100" cy="210760"/>
          </a:xfrm>
          <a:prstGeom prst="rect">
            <a:avLst/>
          </a:prstGeom>
          <a:noFill/>
        </p:spPr>
        <p:txBody>
          <a:bodyPr vert="horz" wrap="square" lIns="68580" tIns="34290" rIns="68580" bIns="34290" rtlCol="0" anchor="t">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4"/>
          </p:nvPr>
        </p:nvSpPr>
        <p:spPr>
          <a:xfrm>
            <a:off x="76200" y="6571040"/>
            <a:ext cx="1295400" cy="365125"/>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E18695A3-612B-4B2B-B01B-9890B4364E2E}" type="slidenum">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5" name="Rectangle 14"/>
          <p:cNvSpPr/>
          <p:nvPr/>
        </p:nvSpPr>
        <p:spPr>
          <a:xfrm>
            <a:off x="0" y="990600"/>
            <a:ext cx="9144000"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Coverage will be provided for most individuals through the Medallion 4.0 and Commonwealth Coordinated Care Plus (CCC Plus) managed care programs</a:t>
            </a:r>
          </a:p>
        </p:txBody>
      </p:sp>
      <p:grpSp>
        <p:nvGrpSpPr>
          <p:cNvPr id="11" name="Group 10"/>
          <p:cNvGrpSpPr>
            <a:grpSpLocks noChangeAspect="1"/>
          </p:cNvGrpSpPr>
          <p:nvPr/>
        </p:nvGrpSpPr>
        <p:grpSpPr>
          <a:xfrm>
            <a:off x="609600" y="1948395"/>
            <a:ext cx="7933174" cy="3690405"/>
            <a:chOff x="266700" y="2081318"/>
            <a:chExt cx="8398748" cy="3906984"/>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775" y="2267041"/>
              <a:ext cx="2945154" cy="1039759"/>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 y="3589557"/>
              <a:ext cx="3485358" cy="103177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862" y="5235869"/>
              <a:ext cx="2766107" cy="639726"/>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3845" y="2081318"/>
              <a:ext cx="3142111" cy="1060197"/>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90052" y="3581400"/>
              <a:ext cx="3775396" cy="1018119"/>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90052" y="4756406"/>
              <a:ext cx="3602916" cy="1231896"/>
            </a:xfrm>
            <a:prstGeom prst="rect">
              <a:avLst/>
            </a:prstGeom>
          </p:spPr>
        </p:pic>
      </p:grpSp>
      <p:cxnSp>
        <p:nvCxnSpPr>
          <p:cNvPr id="8" name="Straight Connector 7"/>
          <p:cNvCxnSpPr/>
          <p:nvPr/>
        </p:nvCxnSpPr>
        <p:spPr>
          <a:xfrm>
            <a:off x="4495800" y="2222339"/>
            <a:ext cx="0" cy="318786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6023478"/>
            <a:ext cx="9144000" cy="497085"/>
          </a:xfrm>
          <a:prstGeom prst="rect">
            <a:avLst/>
          </a:prstGeom>
          <a:solidFill>
            <a:schemeClr val="accent4"/>
          </a:solidFill>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Medicaid’s six current health plans will serve the new adult members</a:t>
            </a:r>
          </a:p>
        </p:txBody>
      </p:sp>
    </p:spTree>
    <p:extLst>
      <p:ext uri="{BB962C8B-B14F-4D97-AF65-F5344CB8AC3E}">
        <p14:creationId xmlns:p14="http://schemas.microsoft.com/office/powerpoint/2010/main" val="252842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30174" y="2378388"/>
            <a:ext cx="8618913" cy="2374626"/>
            <a:chOff x="381000" y="1997390"/>
            <a:chExt cx="8382000" cy="2454345"/>
          </a:xfrm>
        </p:grpSpPr>
        <p:sp>
          <p:nvSpPr>
            <p:cNvPr id="18" name="Freeform 17"/>
            <p:cNvSpPr/>
            <p:nvPr/>
          </p:nvSpPr>
          <p:spPr>
            <a:xfrm>
              <a:off x="381000" y="1997390"/>
              <a:ext cx="8382000" cy="1176443"/>
            </a:xfrm>
            <a:custGeom>
              <a:avLst/>
              <a:gdLst>
                <a:gd name="connsiteX0" fmla="*/ 0 w 8077200"/>
                <a:gd name="connsiteY0" fmla="*/ 294111 h 1176443"/>
                <a:gd name="connsiteX1" fmla="*/ 7488979 w 8077200"/>
                <a:gd name="connsiteY1" fmla="*/ 294111 h 1176443"/>
                <a:gd name="connsiteX2" fmla="*/ 7488979 w 8077200"/>
                <a:gd name="connsiteY2" fmla="*/ 0 h 1176443"/>
                <a:gd name="connsiteX3" fmla="*/ 8077200 w 8077200"/>
                <a:gd name="connsiteY3" fmla="*/ 588222 h 1176443"/>
                <a:gd name="connsiteX4" fmla="*/ 7488979 w 8077200"/>
                <a:gd name="connsiteY4" fmla="*/ 1176443 h 1176443"/>
                <a:gd name="connsiteX5" fmla="*/ 7488979 w 8077200"/>
                <a:gd name="connsiteY5" fmla="*/ 882332 h 1176443"/>
                <a:gd name="connsiteX6" fmla="*/ 0 w 8077200"/>
                <a:gd name="connsiteY6" fmla="*/ 882332 h 1176443"/>
                <a:gd name="connsiteX7" fmla="*/ 0 w 8077200"/>
                <a:gd name="connsiteY7" fmla="*/ 294111 h 117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7200" h="1176443">
                  <a:moveTo>
                    <a:pt x="0" y="294111"/>
                  </a:moveTo>
                  <a:lnTo>
                    <a:pt x="7488979" y="294111"/>
                  </a:lnTo>
                  <a:lnTo>
                    <a:pt x="7488979" y="0"/>
                  </a:lnTo>
                  <a:lnTo>
                    <a:pt x="8077200" y="588222"/>
                  </a:lnTo>
                  <a:lnTo>
                    <a:pt x="7488979" y="1176443"/>
                  </a:lnTo>
                  <a:lnTo>
                    <a:pt x="7488979" y="882332"/>
                  </a:lnTo>
                  <a:lnTo>
                    <a:pt x="0" y="882332"/>
                  </a:lnTo>
                  <a:lnTo>
                    <a:pt x="0" y="29411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362691" rIns="548111" bIns="480871"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State Plan Amendments, contracts, or other policy changes  </a:t>
              </a:r>
            </a:p>
          </p:txBody>
        </p:sp>
        <p:sp>
          <p:nvSpPr>
            <p:cNvPr id="19" name="Freeform 18"/>
            <p:cNvSpPr/>
            <p:nvPr/>
          </p:nvSpPr>
          <p:spPr>
            <a:xfrm>
              <a:off x="381000" y="2907515"/>
              <a:ext cx="3342829" cy="1544220"/>
            </a:xfrm>
            <a:custGeom>
              <a:avLst/>
              <a:gdLst>
                <a:gd name="connsiteX0" fmla="*/ 0 w 3731666"/>
                <a:gd name="connsiteY0" fmla="*/ 0 h 2625885"/>
                <a:gd name="connsiteX1" fmla="*/ 3731666 w 3731666"/>
                <a:gd name="connsiteY1" fmla="*/ 0 h 2625885"/>
                <a:gd name="connsiteX2" fmla="*/ 3731666 w 3731666"/>
                <a:gd name="connsiteY2" fmla="*/ 2625885 h 2625885"/>
                <a:gd name="connsiteX3" fmla="*/ 0 w 3731666"/>
                <a:gd name="connsiteY3" fmla="*/ 2625885 h 2625885"/>
                <a:gd name="connsiteX4" fmla="*/ 0 w 3731666"/>
                <a:gd name="connsiteY4" fmla="*/ 0 h 262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1666" h="2625885">
                  <a:moveTo>
                    <a:pt x="0" y="0"/>
                  </a:moveTo>
                  <a:lnTo>
                    <a:pt x="3731666" y="0"/>
                  </a:lnTo>
                  <a:lnTo>
                    <a:pt x="3731666" y="2625885"/>
                  </a:lnTo>
                  <a:lnTo>
                    <a:pt x="0" y="2625885"/>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68580" numCol="1" spcCol="1270" anchor="t" anchorCtr="0">
              <a:noAutofit/>
            </a:bodyPr>
            <a:lstStyle/>
            <a:p>
              <a:pPr marL="58738" marR="0" lvl="0" indent="0" algn="l" defTabSz="8001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Implement new coverage for adults with incomes up to 138% FPL and implement early reforms for newly eligible individuals</a:t>
              </a:r>
            </a:p>
          </p:txBody>
        </p:sp>
        <p:sp>
          <p:nvSpPr>
            <p:cNvPr id="20" name="Freeform 19"/>
            <p:cNvSpPr/>
            <p:nvPr/>
          </p:nvSpPr>
          <p:spPr>
            <a:xfrm>
              <a:off x="3723830" y="2573547"/>
              <a:ext cx="5039169" cy="1176443"/>
            </a:xfrm>
            <a:custGeom>
              <a:avLst/>
              <a:gdLst>
                <a:gd name="connsiteX0" fmla="*/ 0 w 4345533"/>
                <a:gd name="connsiteY0" fmla="*/ 294111 h 1176443"/>
                <a:gd name="connsiteX1" fmla="*/ 3757312 w 4345533"/>
                <a:gd name="connsiteY1" fmla="*/ 294111 h 1176443"/>
                <a:gd name="connsiteX2" fmla="*/ 3757312 w 4345533"/>
                <a:gd name="connsiteY2" fmla="*/ 0 h 1176443"/>
                <a:gd name="connsiteX3" fmla="*/ 4345533 w 4345533"/>
                <a:gd name="connsiteY3" fmla="*/ 588222 h 1176443"/>
                <a:gd name="connsiteX4" fmla="*/ 3757312 w 4345533"/>
                <a:gd name="connsiteY4" fmla="*/ 1176443 h 1176443"/>
                <a:gd name="connsiteX5" fmla="*/ 3757312 w 4345533"/>
                <a:gd name="connsiteY5" fmla="*/ 882332 h 1176443"/>
                <a:gd name="connsiteX6" fmla="*/ 0 w 4345533"/>
                <a:gd name="connsiteY6" fmla="*/ 882332 h 1176443"/>
                <a:gd name="connsiteX7" fmla="*/ 0 w 4345533"/>
                <a:gd name="connsiteY7" fmla="*/ 294111 h 117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533" h="1176443">
                  <a:moveTo>
                    <a:pt x="0" y="294111"/>
                  </a:moveTo>
                  <a:lnTo>
                    <a:pt x="3757312" y="294111"/>
                  </a:lnTo>
                  <a:lnTo>
                    <a:pt x="3757312" y="0"/>
                  </a:lnTo>
                  <a:lnTo>
                    <a:pt x="4345533" y="588222"/>
                  </a:lnTo>
                  <a:lnTo>
                    <a:pt x="3757312" y="1176443"/>
                  </a:lnTo>
                  <a:lnTo>
                    <a:pt x="3757312" y="882332"/>
                  </a:lnTo>
                  <a:lnTo>
                    <a:pt x="0" y="882332"/>
                  </a:lnTo>
                  <a:lnTo>
                    <a:pt x="0" y="294111"/>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362691" rIns="548111" bIns="480871"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1115 Demonstration Waiver</a:t>
              </a:r>
            </a:p>
          </p:txBody>
        </p:sp>
        <p:sp>
          <p:nvSpPr>
            <p:cNvPr id="21" name="Freeform 20"/>
            <p:cNvSpPr/>
            <p:nvPr/>
          </p:nvSpPr>
          <p:spPr>
            <a:xfrm>
              <a:off x="3723830" y="3299533"/>
              <a:ext cx="4437882" cy="1152202"/>
            </a:xfrm>
            <a:custGeom>
              <a:avLst/>
              <a:gdLst>
                <a:gd name="connsiteX0" fmla="*/ 0 w 3731666"/>
                <a:gd name="connsiteY0" fmla="*/ 0 h 2625885"/>
                <a:gd name="connsiteX1" fmla="*/ 3731666 w 3731666"/>
                <a:gd name="connsiteY1" fmla="*/ 0 h 2625885"/>
                <a:gd name="connsiteX2" fmla="*/ 3731666 w 3731666"/>
                <a:gd name="connsiteY2" fmla="*/ 2625885 h 2625885"/>
                <a:gd name="connsiteX3" fmla="*/ 0 w 3731666"/>
                <a:gd name="connsiteY3" fmla="*/ 2625885 h 2625885"/>
                <a:gd name="connsiteX4" fmla="*/ 0 w 3731666"/>
                <a:gd name="connsiteY4" fmla="*/ 0 h 262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1666" h="2625885">
                  <a:moveTo>
                    <a:pt x="0" y="0"/>
                  </a:moveTo>
                  <a:lnTo>
                    <a:pt x="3731666" y="0"/>
                  </a:lnTo>
                  <a:lnTo>
                    <a:pt x="3731666" y="2625885"/>
                  </a:lnTo>
                  <a:lnTo>
                    <a:pt x="0" y="2625885"/>
                  </a:lnTo>
                  <a:lnTo>
                    <a:pt x="0" y="0"/>
                  </a:lnTo>
                  <a:close/>
                </a:path>
              </a:pathLst>
            </a:cu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68580" numCol="1" spcCol="1270" anchor="t" anchorCtr="0">
              <a:noAutofit/>
            </a:bodyPr>
            <a:lstStyle/>
            <a:p>
              <a:pPr marL="58738" marR="0" lvl="0" indent="0" algn="l" defTabSz="8001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Implement required reforms that transform the Medicaid program for certain individuals</a:t>
              </a:r>
            </a:p>
          </p:txBody>
        </p:sp>
      </p:grpSp>
      <p:sp>
        <p:nvSpPr>
          <p:cNvPr id="2" name="Title 1"/>
          <p:cNvSpPr>
            <a:spLocks noGrp="1"/>
          </p:cNvSpPr>
          <p:nvPr>
            <p:ph type="title"/>
          </p:nvPr>
        </p:nvSpPr>
        <p:spPr>
          <a:xfrm>
            <a:off x="0" y="1"/>
            <a:ext cx="9211887" cy="1021382"/>
          </a:xfrm>
        </p:spPr>
        <p:txBody>
          <a:bodyPr>
            <a:noAutofit/>
          </a:bodyPr>
          <a:lstStyle/>
          <a:p>
            <a:r>
              <a:rPr lang="en-US" sz="3200" dirty="0">
                <a:cs typeface="Calibri" panose="020F0502020204030204" pitchFamily="34" charset="0"/>
              </a:rPr>
              <a:t>Overview of New Adult Coverage Requirements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8695A3-612B-4B2B-B01B-9890B4364E2E}" type="slidenum">
              <a:rPr kumimoji="0" lang="en-US" sz="1200" b="1"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5" name="Rectangle 14"/>
          <p:cNvSpPr/>
          <p:nvPr/>
        </p:nvSpPr>
        <p:spPr>
          <a:xfrm>
            <a:off x="0" y="1074003"/>
            <a:ext cx="9144000" cy="707886"/>
          </a:xfrm>
          <a:prstGeom prst="rect">
            <a:avLst/>
          </a:prstGeom>
        </p:spPr>
        <p:txBody>
          <a:bodyPr wrap="square">
            <a:spAutoFit/>
          </a:bodyPr>
          <a:lstStyle/>
          <a:p>
            <a:pPr marL="0" marR="0" lvl="1" indent="0" algn="l" defTabSz="914400" rtl="0" eaLnBrk="1" fontAlgn="auto" latinLnBrk="0" hangingPunct="1">
              <a:lnSpc>
                <a:spcPct val="100000"/>
              </a:lnSpc>
              <a:spcBef>
                <a:spcPts val="0"/>
              </a:spcBef>
              <a:spcAft>
                <a:spcPts val="0"/>
              </a:spcAft>
              <a:buClr>
                <a:srgbClr val="00B0F0"/>
              </a:buClr>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The 2018 Appropriations Act directs DMAS to implement new coverage for adults and transform coverage</a:t>
            </a:r>
          </a:p>
        </p:txBody>
      </p:sp>
      <p:sp>
        <p:nvSpPr>
          <p:cNvPr id="11" name="Title 4"/>
          <p:cNvSpPr txBox="1">
            <a:spLocks/>
          </p:cNvSpPr>
          <p:nvPr/>
        </p:nvSpPr>
        <p:spPr>
          <a:xfrm>
            <a:off x="0" y="5918738"/>
            <a:ext cx="9144000" cy="585870"/>
          </a:xfrm>
          <a:prstGeom prst="rect">
            <a:avLst/>
          </a:prstGeom>
          <a:solidFill>
            <a:schemeClr val="tx2"/>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3800" b="1" kern="1200" cap="none" baseline="0">
                <a:solidFill>
                  <a:schemeClr val="tx2"/>
                </a:solidFill>
                <a:latin typeface="Calibri" panose="020F0502020204030204" pitchFamily="34" charset="0"/>
                <a:ea typeface="Dotum" panose="020B0600000101010101" pitchFamily="34" charset="-127"/>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1" u="none" strike="noStrike" kern="1200" cap="none" spc="0" normalizeH="0" baseline="0" noProof="0" dirty="0">
                <a:ln>
                  <a:noFill/>
                </a:ln>
                <a:solidFill>
                  <a:srgbClr val="FFFFFF"/>
                </a:solidFill>
                <a:effectLst/>
                <a:uLnTx/>
                <a:uFillTx/>
                <a:latin typeface="Calibri" panose="020F0502020204030204" pitchFamily="34" charset="0"/>
                <a:ea typeface="Dotum" panose="020B0600000101010101" pitchFamily="34" charset="-127"/>
                <a:cs typeface="Calibri" panose="020F0502020204030204" pitchFamily="34" charset="0"/>
              </a:rPr>
              <a:t>DMAS is working in parallel to begin the process of applying for a  §  1115 waiver while submitting the State Plan Amendments to CMS</a:t>
            </a:r>
          </a:p>
        </p:txBody>
      </p:sp>
    </p:spTree>
    <p:extLst>
      <p:ext uri="{BB962C8B-B14F-4D97-AF65-F5344CB8AC3E}">
        <p14:creationId xmlns:p14="http://schemas.microsoft.com/office/powerpoint/2010/main" val="1566192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Medicaid Reforms</a:t>
            </a:r>
          </a:p>
        </p:txBody>
      </p:sp>
      <p:sp>
        <p:nvSpPr>
          <p:cNvPr id="3" name="Content Placeholder 2"/>
          <p:cNvSpPr>
            <a:spLocks noGrp="1"/>
          </p:cNvSpPr>
          <p:nvPr>
            <p:ph idx="1"/>
          </p:nvPr>
        </p:nvSpPr>
        <p:spPr>
          <a:xfrm>
            <a:off x="3150823" y="4927668"/>
            <a:ext cx="2985266" cy="825432"/>
          </a:xfrm>
        </p:spPr>
        <p:txBody>
          <a:bodyPr>
            <a:noAutofit/>
          </a:bodyPr>
          <a:lstStyle/>
          <a:p>
            <a:pPr marL="339725" indent="-222250">
              <a:spcAft>
                <a:spcPts val="600"/>
              </a:spcAft>
            </a:pPr>
            <a:r>
              <a:rPr lang="en-US" sz="1700" dirty="0"/>
              <a:t>Referrals to job training, education, and job placement assistance for all unemployed, able-bodied adults</a:t>
            </a:r>
          </a:p>
          <a:p>
            <a:pPr marL="0" indent="0" algn="ctr">
              <a:spcAft>
                <a:spcPts val="600"/>
              </a:spcAft>
              <a:buNone/>
            </a:pPr>
            <a:endParaRPr lang="en-US" sz="1600" dirty="0"/>
          </a:p>
        </p:txBody>
      </p:sp>
      <p:sp>
        <p:nvSpPr>
          <p:cNvPr id="4" name="Slide Number Placeholder 3"/>
          <p:cNvSpPr>
            <a:spLocks noGrp="1"/>
          </p:cNvSpPr>
          <p:nvPr>
            <p:ph type="sldNum" sz="quarter" idx="4294967295"/>
          </p:nvPr>
        </p:nvSpPr>
        <p:spPr>
          <a:xfrm>
            <a:off x="0" y="6492875"/>
            <a:ext cx="1295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8695A3-612B-4B2B-B01B-9890B4364E2E}" type="slidenum">
              <a:rPr kumimoji="0" lang="en-US" sz="1200" b="1"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6" name="Content Placeholder 2"/>
          <p:cNvSpPr txBox="1">
            <a:spLocks/>
          </p:cNvSpPr>
          <p:nvPr/>
        </p:nvSpPr>
        <p:spPr>
          <a:xfrm>
            <a:off x="368280" y="4921250"/>
            <a:ext cx="2362200" cy="1327150"/>
          </a:xfrm>
          <a:prstGeom prst="rect">
            <a:avLst/>
          </a:prstGeom>
        </p:spPr>
        <p:txBody>
          <a:bodyPr vert="horz" lIns="91440" tIns="45720" rIns="91440" bIns="45720" numCol="1" rtlCol="0">
            <a:noAutofit/>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Arial" panose="020B0604020202020204" pitchFamily="34" charset="0"/>
              <a:buChar char="•"/>
              <a:tabLst/>
              <a:defRPr sz="2800" kern="1200">
                <a:solidFill>
                  <a:schemeClr val="tx1"/>
                </a:solidFill>
                <a:latin typeface="Calibri" panose="020F0502020204030204" pitchFamily="34" charset="0"/>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accent2"/>
              </a:buClr>
              <a:buSzPct val="85000"/>
              <a:buFont typeface="Wingdings" panose="05000000000000000000" pitchFamily="2" charset="2"/>
              <a:buChar char="§"/>
              <a:tabLst/>
              <a:defRPr sz="2600" kern="1200">
                <a:solidFill>
                  <a:schemeClr val="tx1"/>
                </a:solidFill>
                <a:latin typeface="Calibri" panose="020F0502020204030204" pitchFamily="34" charset="0"/>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accent3"/>
              </a:buClr>
              <a:buSzTx/>
              <a:buFont typeface="Arial" panose="020B0604020202020204" pitchFamily="34" charset="0"/>
              <a:buChar char="•"/>
              <a:tabLst/>
              <a:defRPr sz="2400" kern="1200">
                <a:solidFill>
                  <a:schemeClr val="tx1"/>
                </a:solidFill>
                <a:latin typeface="Calibri" panose="020F0502020204030204" pitchFamily="34" charset="0"/>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sz="2200" kern="1200">
                <a:solidFill>
                  <a:schemeClr val="tx1"/>
                </a:solidFill>
                <a:latin typeface="Calibri" panose="020F0502020204030204" pitchFamily="34" charset="0"/>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accent5"/>
              </a:buClr>
              <a:buSzTx/>
              <a:buFont typeface="Arial" panose="020B0604020202020204" pitchFamily="34" charset="0"/>
              <a:buChar char="»"/>
              <a:tabLst/>
              <a:defRPr sz="1800" kern="1200">
                <a:solidFill>
                  <a:schemeClr val="tx1"/>
                </a:solidFill>
                <a:latin typeface="Calibri" panose="020F0502020204030204" pitchFamily="34" charset="0"/>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4950" marR="0" lvl="0" indent="-234950" algn="l" defTabSz="1195388" rtl="0" eaLnBrk="1" fontAlgn="auto" latinLnBrk="0" hangingPunct="1">
              <a:lnSpc>
                <a:spcPct val="100000"/>
              </a:lnSpc>
              <a:spcBef>
                <a:spcPct val="20000"/>
              </a:spcBef>
              <a:spcAft>
                <a:spcPts val="600"/>
              </a:spcAft>
              <a:buClr>
                <a:srgbClr val="00B0F0"/>
              </a:buClr>
              <a:buSzPct val="100000"/>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Health and Wellness Accounts</a:t>
            </a:r>
          </a:p>
          <a:p>
            <a:pPr marL="234950" marR="0" lvl="0" indent="-234950" algn="l" defTabSz="1195388" rtl="0" eaLnBrk="1" fontAlgn="auto" latinLnBrk="0" hangingPunct="1">
              <a:lnSpc>
                <a:spcPct val="100000"/>
              </a:lnSpc>
              <a:spcBef>
                <a:spcPct val="20000"/>
              </a:spcBef>
              <a:spcAft>
                <a:spcPts val="600"/>
              </a:spcAft>
              <a:buClr>
                <a:srgbClr val="00B0F0"/>
              </a:buClr>
              <a:buSzPct val="100000"/>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Healthy Behavior Incentives </a:t>
            </a:r>
          </a:p>
        </p:txBody>
      </p:sp>
      <p:sp>
        <p:nvSpPr>
          <p:cNvPr id="7" name="Content Placeholder 2"/>
          <p:cNvSpPr txBox="1">
            <a:spLocks/>
          </p:cNvSpPr>
          <p:nvPr/>
        </p:nvSpPr>
        <p:spPr>
          <a:xfrm>
            <a:off x="6530102" y="4921250"/>
            <a:ext cx="2461498" cy="1905000"/>
          </a:xfrm>
          <a:prstGeom prst="rect">
            <a:avLst/>
          </a:prstGeom>
        </p:spPr>
        <p:txBody>
          <a:bodyPr vert="horz" lIns="91440" tIns="45720" rIns="91440" bIns="45720" numCol="1" rtlCol="0">
            <a:noAutofit/>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Arial" panose="020B0604020202020204" pitchFamily="34" charset="0"/>
              <a:buChar char="•"/>
              <a:tabLst/>
              <a:defRPr sz="2800" kern="1200">
                <a:solidFill>
                  <a:schemeClr val="tx1"/>
                </a:solidFill>
                <a:latin typeface="Calibri" panose="020F0502020204030204" pitchFamily="34" charset="0"/>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accent2"/>
              </a:buClr>
              <a:buSzPct val="85000"/>
              <a:buFont typeface="Wingdings" panose="05000000000000000000" pitchFamily="2" charset="2"/>
              <a:buChar char="§"/>
              <a:tabLst/>
              <a:defRPr sz="2600" kern="1200">
                <a:solidFill>
                  <a:schemeClr val="tx1"/>
                </a:solidFill>
                <a:latin typeface="Calibri" panose="020F0502020204030204" pitchFamily="34" charset="0"/>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accent3"/>
              </a:buClr>
              <a:buSzTx/>
              <a:buFont typeface="Arial" panose="020B0604020202020204" pitchFamily="34" charset="0"/>
              <a:buChar char="•"/>
              <a:tabLst/>
              <a:defRPr sz="2400" kern="1200">
                <a:solidFill>
                  <a:schemeClr val="tx1"/>
                </a:solidFill>
                <a:latin typeface="Calibri" panose="020F0502020204030204" pitchFamily="34" charset="0"/>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sz="2200" kern="1200">
                <a:solidFill>
                  <a:schemeClr val="tx1"/>
                </a:solidFill>
                <a:latin typeface="Calibri" panose="020F0502020204030204" pitchFamily="34" charset="0"/>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accent5"/>
              </a:buClr>
              <a:buSzTx/>
              <a:buFont typeface="Arial" panose="020B0604020202020204" pitchFamily="34" charset="0"/>
              <a:buChar char="»"/>
              <a:tabLst/>
              <a:defRPr sz="1800" kern="1200">
                <a:solidFill>
                  <a:schemeClr val="tx1"/>
                </a:solidFill>
                <a:latin typeface="Calibri" panose="020F0502020204030204" pitchFamily="34" charset="0"/>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4950" marR="0" lvl="0" indent="-234950" algn="l" defTabSz="1195388" rtl="0" eaLnBrk="1" fontAlgn="auto" latinLnBrk="0" hangingPunct="1">
              <a:lnSpc>
                <a:spcPct val="100000"/>
              </a:lnSpc>
              <a:spcBef>
                <a:spcPct val="20000"/>
              </a:spcBef>
              <a:spcAft>
                <a:spcPts val="600"/>
              </a:spcAft>
              <a:buClr>
                <a:srgbClr val="00B0F0"/>
              </a:buClr>
              <a:buSzPct val="100000"/>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Appropriate Utilization of ED Services</a:t>
            </a:r>
          </a:p>
          <a:p>
            <a:pPr marL="234950" marR="0" lvl="0" indent="-234950" algn="l" defTabSz="1195388" rtl="0" eaLnBrk="1" fontAlgn="auto" latinLnBrk="0" hangingPunct="1">
              <a:lnSpc>
                <a:spcPct val="100000"/>
              </a:lnSpc>
              <a:spcBef>
                <a:spcPct val="20000"/>
              </a:spcBef>
              <a:spcAft>
                <a:spcPts val="600"/>
              </a:spcAft>
              <a:buClr>
                <a:srgbClr val="00B0F0"/>
              </a:buClr>
              <a:buSzPct val="100000"/>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Enhanced Fraud Prevention Efforts</a:t>
            </a:r>
          </a:p>
          <a:p>
            <a:pPr marL="117475" marR="0" lvl="0" indent="-117475" algn="l" defTabSz="1195388" rtl="0" eaLnBrk="1" fontAlgn="auto" latinLnBrk="0" hangingPunct="1">
              <a:lnSpc>
                <a:spcPct val="100000"/>
              </a:lnSpc>
              <a:spcBef>
                <a:spcPct val="20000"/>
              </a:spcBef>
              <a:spcAft>
                <a:spcPts val="600"/>
              </a:spcAft>
              <a:buClr>
                <a:srgbClr val="00B0F0"/>
              </a:buClr>
              <a:buSzPct val="100000"/>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98463" marR="0" lvl="0" indent="-217488" algn="l" defTabSz="914400" rtl="0" eaLnBrk="1" fontAlgn="auto" latinLnBrk="0" hangingPunct="1">
              <a:lnSpc>
                <a:spcPct val="100000"/>
              </a:lnSpc>
              <a:spcBef>
                <a:spcPct val="20000"/>
              </a:spcBef>
              <a:spcAft>
                <a:spcPts val="600"/>
              </a:spcAft>
              <a:buClr>
                <a:srgbClr val="00B0F0"/>
              </a:buClr>
              <a:buSzPct val="100000"/>
              <a:buFont typeface="Arial" panose="020B0604020202020204" pitchFamily="34" charset="0"/>
              <a:buNone/>
              <a:tabLst/>
              <a:defRPr/>
            </a:pPr>
            <a:endParaRPr kumimoji="0" lang="en-US" sz="1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5" name="Text Placeholder 4"/>
          <p:cNvSpPr>
            <a:spLocks noGrp="1"/>
          </p:cNvSpPr>
          <p:nvPr>
            <p:ph type="body" sz="quarter" idx="13"/>
          </p:nvPr>
        </p:nvSpPr>
        <p:spPr>
          <a:xfrm>
            <a:off x="0" y="990600"/>
            <a:ext cx="9144000" cy="685800"/>
          </a:xfrm>
        </p:spPr>
        <p:txBody>
          <a:bodyPr>
            <a:noAutofit/>
          </a:bodyPr>
          <a:lstStyle/>
          <a:p>
            <a:r>
              <a:rPr lang="en-US" sz="2100" b="1" dirty="0"/>
              <a:t>Empower individuals to improve their health and well-being and gain employer-sponsored or other commercial coverage, while ensuring fiscal sustainability</a:t>
            </a:r>
          </a:p>
        </p:txBody>
      </p:sp>
      <p:cxnSp>
        <p:nvCxnSpPr>
          <p:cNvPr id="28" name="Straight Connector 27"/>
          <p:cNvCxnSpPr/>
          <p:nvPr/>
        </p:nvCxnSpPr>
        <p:spPr>
          <a:xfrm flipH="1">
            <a:off x="3048000" y="2412831"/>
            <a:ext cx="26623" cy="2692569"/>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 y="2057399"/>
            <a:ext cx="3074623" cy="417173"/>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
                <a:srgbClr val="00B0F0"/>
              </a:buClr>
              <a:buSzTx/>
              <a:buFontTx/>
              <a:buNone/>
              <a:tabLst/>
              <a:defRPr/>
            </a:pPr>
            <a:r>
              <a:rPr kumimoji="0" lang="en-US" sz="2000" b="1" i="0" u="none" strike="noStrike" kern="1200" cap="none" spc="0" normalizeH="0" baseline="0" noProof="0" dirty="0">
                <a:ln>
                  <a:noFill/>
                </a:ln>
                <a:solidFill>
                  <a:srgbClr val="811B53"/>
                </a:solidFill>
                <a:effectLst/>
                <a:uLnTx/>
                <a:uFillTx/>
                <a:latin typeface="Calibri" panose="020F0502020204030204"/>
                <a:ea typeface="+mn-ea"/>
                <a:cs typeface="+mn-cs"/>
              </a:rPr>
              <a:t>Health and Wellness Accounts</a:t>
            </a:r>
          </a:p>
        </p:txBody>
      </p:sp>
      <p:sp>
        <p:nvSpPr>
          <p:cNvPr id="30" name="Rectangle 29"/>
          <p:cNvSpPr/>
          <p:nvPr/>
        </p:nvSpPr>
        <p:spPr>
          <a:xfrm>
            <a:off x="6275023" y="2074463"/>
            <a:ext cx="2868977"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B0F0"/>
              </a:buClr>
              <a:buSzTx/>
              <a:buFontTx/>
              <a:buNone/>
              <a:tabLst/>
              <a:defRPr/>
            </a:pPr>
            <a:r>
              <a:rPr kumimoji="0" lang="en-US" sz="2000" b="1" i="0" u="none" strike="noStrike" kern="1200" cap="none" spc="0" normalizeH="0" baseline="0" noProof="0" dirty="0">
                <a:ln>
                  <a:noFill/>
                </a:ln>
                <a:solidFill>
                  <a:srgbClr val="811B53"/>
                </a:solidFill>
                <a:effectLst/>
                <a:uLnTx/>
                <a:uFillTx/>
                <a:latin typeface="Calibri" panose="020F0502020204030204"/>
                <a:ea typeface="+mn-ea"/>
                <a:cs typeface="+mn-cs"/>
              </a:rPr>
              <a:t>Appropriate Utilization of Services</a:t>
            </a:r>
          </a:p>
        </p:txBody>
      </p:sp>
      <p:sp>
        <p:nvSpPr>
          <p:cNvPr id="31" name="Rectangle 30"/>
          <p:cNvSpPr/>
          <p:nvPr/>
        </p:nvSpPr>
        <p:spPr>
          <a:xfrm>
            <a:off x="3074624" y="2074463"/>
            <a:ext cx="320040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11B53"/>
                </a:solidFill>
                <a:effectLst/>
                <a:uLnTx/>
                <a:uFillTx/>
                <a:latin typeface="Calibri" panose="020F0502020204030204"/>
                <a:ea typeface="+mn-ea"/>
                <a:cs typeface="+mn-cs"/>
              </a:rPr>
              <a:t>Work Referrals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0729" y="2895600"/>
            <a:ext cx="1517565" cy="169383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203" y="2895600"/>
            <a:ext cx="1978260" cy="1693832"/>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776182" y="2898979"/>
            <a:ext cx="1795324" cy="1690453"/>
          </a:xfrm>
          <a:prstGeom prst="rect">
            <a:avLst/>
          </a:prstGeom>
        </p:spPr>
      </p:pic>
      <p:cxnSp>
        <p:nvCxnSpPr>
          <p:cNvPr id="21" name="Straight Connector 20"/>
          <p:cNvCxnSpPr/>
          <p:nvPr/>
        </p:nvCxnSpPr>
        <p:spPr>
          <a:xfrm flipH="1">
            <a:off x="6248400" y="2412831"/>
            <a:ext cx="26623" cy="269256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6823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3d6de4d6-adf0-4830-8121-b08d7f3feea3"/>
</p:tagLst>
</file>

<file path=ppt/theme/theme1.xml><?xml version="1.0" encoding="utf-8"?>
<a:theme xmlns:a="http://schemas.openxmlformats.org/drawingml/2006/main" name="Powerpoint Template FINAL 2_2017">
  <a:themeElements>
    <a:clrScheme name="dsrip FINAL">
      <a:dk1>
        <a:srgbClr val="000000"/>
      </a:dk1>
      <a:lt1>
        <a:srgbClr val="FFFFFF"/>
      </a:lt1>
      <a:dk2>
        <a:srgbClr val="811B53"/>
      </a:dk2>
      <a:lt2>
        <a:srgbClr val="ACB6C6"/>
      </a:lt2>
      <a:accent1>
        <a:srgbClr val="00B0F0"/>
      </a:accent1>
      <a:accent2>
        <a:srgbClr val="81C341"/>
      </a:accent2>
      <a:accent3>
        <a:srgbClr val="F99F1B"/>
      </a:accent3>
      <a:accent4>
        <a:srgbClr val="811B53"/>
      </a:accent4>
      <a:accent5>
        <a:srgbClr val="FFCD33"/>
      </a:accent5>
      <a:accent6>
        <a:srgbClr val="152E54"/>
      </a:accent6>
      <a:hlink>
        <a:srgbClr val="996633"/>
      </a:hlink>
      <a:folHlink>
        <a:srgbClr val="9933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4"/>
        </a:solidFill>
      </a:spPr>
      <a:bodyPr vert="horz" lIns="91440" tIns="45720" rIns="91440" bIns="45720" rtlCol="0" anchor="t">
        <a:noAutofit/>
      </a:bodyPr>
      <a:lstStyle>
        <a:defPPr algn="l">
          <a:defRPr sz="2000" dirty="0" smtClean="0">
            <a:solidFill>
              <a:srgbClr val="FFFFFF"/>
            </a:solidFill>
          </a:defRPr>
        </a:defPPr>
      </a:lstStyle>
    </a:txDef>
  </a:objectDefaults>
  <a:extraClrSchemeLst/>
  <a:extLst>
    <a:ext uri="{05A4C25C-085E-4340-85A3-A5531E510DB2}">
      <thm15:themeFamily xmlns:thm15="http://schemas.microsoft.com/office/thememl/2012/main" name="Powerpoint Template 7_31_18.potx" id="{4C0D1EE3-1CB8-425A-800B-51883168F4BD}" vid="{F37AF3BE-802E-4C2B-8679-084FE41486D4}"/>
    </a:ext>
  </a:extLst>
</a:theme>
</file>

<file path=ppt/theme/theme2.xml><?xml version="1.0" encoding="utf-8"?>
<a:theme xmlns:a="http://schemas.openxmlformats.org/drawingml/2006/main" name="pptD65B.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owerpoint Template FINAL 2_2017">
  <a:themeElements>
    <a:clrScheme name="dsrip FINAL">
      <a:dk1>
        <a:srgbClr val="000000"/>
      </a:dk1>
      <a:lt1>
        <a:srgbClr val="FFFFFF"/>
      </a:lt1>
      <a:dk2>
        <a:srgbClr val="811B53"/>
      </a:dk2>
      <a:lt2>
        <a:srgbClr val="ACB6C6"/>
      </a:lt2>
      <a:accent1>
        <a:srgbClr val="00B0F0"/>
      </a:accent1>
      <a:accent2>
        <a:srgbClr val="81C341"/>
      </a:accent2>
      <a:accent3>
        <a:srgbClr val="F99F1B"/>
      </a:accent3>
      <a:accent4>
        <a:srgbClr val="811B53"/>
      </a:accent4>
      <a:accent5>
        <a:srgbClr val="FFCD33"/>
      </a:accent5>
      <a:accent6>
        <a:srgbClr val="152E54"/>
      </a:accent6>
      <a:hlink>
        <a:srgbClr val="996633"/>
      </a:hlink>
      <a:folHlink>
        <a:srgbClr val="993300"/>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4"/>
        </a:solidFill>
      </a:spPr>
      <a:bodyPr vert="horz" lIns="91440" tIns="45720" rIns="91440" bIns="45720" rtlCol="0" anchor="t">
        <a:noAutofit/>
      </a:bodyPr>
      <a:lstStyle>
        <a:defPPr algn="l">
          <a:defRPr sz="2000" dirty="0" smtClean="0">
            <a:solidFill>
              <a:srgbClr val="FFFFFF"/>
            </a:solidFill>
          </a:defRPr>
        </a:defPPr>
      </a:lstStyle>
    </a:txDef>
  </a:objectDefaults>
  <a:extraClrSchemeLst/>
  <a:extLst>
    <a:ext uri="{05A4C25C-085E-4340-85A3-A5531E510DB2}">
      <thm15:themeFamily xmlns:thm15="http://schemas.microsoft.com/office/thememl/2012/main" name="CALM Aug Update DRAFT 7_31_17 v2.pptx" id="{35BE5843-EDBC-4EE2-977F-ADFDAD57A454}" vid="{7A46D6F8-15AB-4E95-BD4F-DDDB032691F6}"/>
    </a:ext>
  </a:extLst>
</a:theme>
</file>

<file path=ppt/theme/theme4.xml><?xml version="1.0" encoding="utf-8"?>
<a:theme xmlns:a="http://schemas.openxmlformats.org/drawingml/2006/main" name="3_Powerpoint Template FINAL 2_2017">
  <a:themeElements>
    <a:clrScheme name="dsrip FINAL">
      <a:dk1>
        <a:srgbClr val="000000"/>
      </a:dk1>
      <a:lt1>
        <a:srgbClr val="FFFFFF"/>
      </a:lt1>
      <a:dk2>
        <a:srgbClr val="811B53"/>
      </a:dk2>
      <a:lt2>
        <a:srgbClr val="ACB6C6"/>
      </a:lt2>
      <a:accent1>
        <a:srgbClr val="00B0F0"/>
      </a:accent1>
      <a:accent2>
        <a:srgbClr val="81C341"/>
      </a:accent2>
      <a:accent3>
        <a:srgbClr val="F99F1B"/>
      </a:accent3>
      <a:accent4>
        <a:srgbClr val="811B53"/>
      </a:accent4>
      <a:accent5>
        <a:srgbClr val="FFCD33"/>
      </a:accent5>
      <a:accent6>
        <a:srgbClr val="152E54"/>
      </a:accent6>
      <a:hlink>
        <a:srgbClr val="996633"/>
      </a:hlink>
      <a:folHlink>
        <a:srgbClr val="993300"/>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4"/>
        </a:solidFill>
      </a:spPr>
      <a:bodyPr vert="horz" lIns="91440" tIns="45720" rIns="91440" bIns="45720" rtlCol="0" anchor="t">
        <a:noAutofit/>
      </a:bodyPr>
      <a:lstStyle>
        <a:defPPr algn="l">
          <a:defRPr sz="2000" dirty="0" smtClean="0">
            <a:solidFill>
              <a:srgbClr val="FFFFFF"/>
            </a:solidFill>
          </a:defRPr>
        </a:defPPr>
      </a:lstStyle>
    </a:txDef>
  </a:objectDefaults>
  <a:extraClrSchemeLst/>
  <a:extLst>
    <a:ext uri="{05A4C25C-085E-4340-85A3-A5531E510DB2}">
      <thm15:themeFamily xmlns:thm15="http://schemas.microsoft.com/office/thememl/2012/main" name="CALM Aug Update DRAFT 7_31_17 v2.pptx" id="{35BE5843-EDBC-4EE2-977F-ADFDAD57A454}" vid="{7A46D6F8-15AB-4E95-BD4F-DDDB032691F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B8182C974766439526D3BBD1041006" ma:contentTypeVersion="8" ma:contentTypeDescription="Create a new document." ma:contentTypeScope="" ma:versionID="597503578a57acd3634260df9ec3a5bd">
  <xsd:schema xmlns:xsd="http://www.w3.org/2001/XMLSchema" xmlns:xs="http://www.w3.org/2001/XMLSchema" xmlns:p="http://schemas.microsoft.com/office/2006/metadata/properties" xmlns:ns1="http://schemas.microsoft.com/sharepoint/v3" xmlns:ns2="9b48b505-5e12-4b48-b0be-42dd726a0020" xmlns:ns3="8d5e204c-e557-4727-905f-e01d4100d1c6" xmlns:ns4="494e3d39-389a-4568-ad69-53d15c342f6e" targetNamespace="http://schemas.microsoft.com/office/2006/metadata/properties" ma:root="true" ma:fieldsID="8ee485373ebd29dd74b2b936b37da65b" ns1:_="" ns2:_="" ns3:_="" ns4:_="">
    <xsd:import namespace="http://schemas.microsoft.com/sharepoint/v3"/>
    <xsd:import namespace="9b48b505-5e12-4b48-b0be-42dd726a0020"/>
    <xsd:import namespace="8d5e204c-e557-4727-905f-e01d4100d1c6"/>
    <xsd:import namespace="494e3d39-389a-4568-ad69-53d15c342f6e"/>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48b505-5e12-4b48-b0be-42dd726a002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d5e204c-e557-4727-905f-e01d4100d1c6"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4e3d39-389a-4568-ad69-53d15c342f6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9b48b505-5e12-4b48-b0be-42dd726a0020">ETEZTDN35MPX-614617936-107</_dlc_DocId>
    <_dlc_DocIdUrl xmlns="9b48b505-5e12-4b48-b0be-42dd726a0020">
      <Url>https://covgov.sharepoint.com/sites/dmas/medicaid-expansion/_layouts/15/DocIdRedir.aspx?ID=ETEZTDN35MPX-614617936-107</Url>
      <Description>ETEZTDN35MPX-614617936-107</Description>
    </_dlc_DocId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FEA9F31-A9F4-4E8F-B1B2-1409C3A852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b48b505-5e12-4b48-b0be-42dd726a0020"/>
    <ds:schemaRef ds:uri="8d5e204c-e557-4727-905f-e01d4100d1c6"/>
    <ds:schemaRef ds:uri="494e3d39-389a-4568-ad69-53d15c342f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38247D-610B-44CA-8E97-8348452D7F25}">
  <ds:schemaRefs>
    <ds:schemaRef ds:uri="http://schemas.microsoft.com/sharepoint/v3/contenttype/forms"/>
  </ds:schemaRefs>
</ds:datastoreItem>
</file>

<file path=customXml/itemProps3.xml><?xml version="1.0" encoding="utf-8"?>
<ds:datastoreItem xmlns:ds="http://schemas.openxmlformats.org/officeDocument/2006/customXml" ds:itemID="{755FB0DA-25CD-40C7-B8D5-C3917F48FAEF}">
  <ds:schemaRefs>
    <ds:schemaRef ds:uri="http://schemas.microsoft.com/sharepoint/events"/>
  </ds:schemaRefs>
</ds:datastoreItem>
</file>

<file path=customXml/itemProps4.xml><?xml version="1.0" encoding="utf-8"?>
<ds:datastoreItem xmlns:ds="http://schemas.openxmlformats.org/officeDocument/2006/customXml" ds:itemID="{C97F9FC9-1549-45B3-9289-B47106FE87BB}">
  <ds:schemaRefs>
    <ds:schemaRef ds:uri="http://schemas.microsoft.com/office/2006/documentManagement/types"/>
    <ds:schemaRef ds:uri="http://schemas.microsoft.com/office/infopath/2007/PartnerControls"/>
    <ds:schemaRef ds:uri="8d5e204c-e557-4727-905f-e01d4100d1c6"/>
    <ds:schemaRef ds:uri="http://purl.org/dc/elements/1.1/"/>
    <ds:schemaRef ds:uri="http://schemas.microsoft.com/office/2006/metadata/properties"/>
    <ds:schemaRef ds:uri="http://schemas.microsoft.com/sharepoint/v3"/>
    <ds:schemaRef ds:uri="http://schemas.openxmlformats.org/package/2006/metadata/core-properties"/>
    <ds:schemaRef ds:uri="http://purl.org/dc/terms/"/>
    <ds:schemaRef ds:uri="494e3d39-389a-4568-ad69-53d15c342f6e"/>
    <ds:schemaRef ds:uri="9b48b505-5e12-4b48-b0be-42dd726a002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 Template 2_6_18</Template>
  <TotalTime>4169</TotalTime>
  <Words>3537</Words>
  <Application>Microsoft Office PowerPoint</Application>
  <PresentationFormat>On-screen Show (4:3)</PresentationFormat>
  <Paragraphs>317</Paragraphs>
  <Slides>16</Slides>
  <Notes>16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16</vt:i4>
      </vt:variant>
    </vt:vector>
  </HeadingPairs>
  <TitlesOfParts>
    <vt:vector size="29" baseType="lpstr">
      <vt:lpstr>Dotum</vt:lpstr>
      <vt:lpstr>DotumChe</vt:lpstr>
      <vt:lpstr>Arial</vt:lpstr>
      <vt:lpstr>Calibri</vt:lpstr>
      <vt:lpstr>Cambria</vt:lpstr>
      <vt:lpstr>DokChampa</vt:lpstr>
      <vt:lpstr>Symbol</vt:lpstr>
      <vt:lpstr>Times New Roman</vt:lpstr>
      <vt:lpstr>Wingdings</vt:lpstr>
      <vt:lpstr>Powerpoint Template FINAL 2_2017</vt:lpstr>
      <vt:lpstr>pptD65B.tmp</vt:lpstr>
      <vt:lpstr>1_Powerpoint Template FINAL 2_2017</vt:lpstr>
      <vt:lpstr>3_Powerpoint Template FINAL 2_2017</vt:lpstr>
      <vt:lpstr>PowerPoint Presentation</vt:lpstr>
      <vt:lpstr> Agenda</vt:lpstr>
      <vt:lpstr> Overview of Adult Coverage</vt:lpstr>
      <vt:lpstr>Who is Eligible?</vt:lpstr>
      <vt:lpstr>PowerPoint Presentation</vt:lpstr>
      <vt:lpstr>What Services are Covered?</vt:lpstr>
      <vt:lpstr>New Adult Coverage Uses Current Health Plans</vt:lpstr>
      <vt:lpstr>Overview of New Adult Coverage Requirements</vt:lpstr>
      <vt:lpstr>Early Medicaid Reforms</vt:lpstr>
      <vt:lpstr>Future Medicaid Reforms (Under § 1115 Waiver)</vt:lpstr>
      <vt:lpstr>Future Medicaid Reforms (Under § 1115 Waiver)</vt:lpstr>
      <vt:lpstr>Future Medicaid Reforms (Under § 1115 Waiver)</vt:lpstr>
      <vt:lpstr>Examining the Impacts of Expansion in Other States</vt:lpstr>
      <vt:lpstr>Examining the Impacts of Expansion in Other States</vt:lpstr>
      <vt:lpstr>Regular Updates About Adult Coverage</vt:lpstr>
      <vt:lpstr>Partner With Us</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Hendler, Jonathan (DMAS)</dc:creator>
  <cp:lastModifiedBy>Areson, Janet</cp:lastModifiedBy>
  <cp:revision>124</cp:revision>
  <cp:lastPrinted>2018-06-15T17:21:22Z</cp:lastPrinted>
  <dcterms:created xsi:type="dcterms:W3CDTF">2018-05-21T20:05:44Z</dcterms:created>
  <dcterms:modified xsi:type="dcterms:W3CDTF">2018-07-18T19:10:04Z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0x0101003FB8182C974766439526D3BBD1041006</vt:lpwstr>
  </property>
  <property fmtid="{D5CDD505-2E9C-101B-9397-08002B2CF9AE}" pid="3" name="_dlc_DocIdItemGuid">
    <vt:lpwstr>82561a8c-0f1e-4fef-8113-11dcc4127835</vt:lpwstr>
  </property>
</Properties>
</file>