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2"/>
  </p:notesMasterIdLst>
  <p:handoutMasterIdLst>
    <p:handoutMasterId r:id="rId33"/>
  </p:handoutMasterIdLst>
  <p:sldIdLst>
    <p:sldId id="460" r:id="rId2"/>
    <p:sldId id="537" r:id="rId3"/>
    <p:sldId id="523" r:id="rId4"/>
    <p:sldId id="524" r:id="rId5"/>
    <p:sldId id="525" r:id="rId6"/>
    <p:sldId id="540" r:id="rId7"/>
    <p:sldId id="541" r:id="rId8"/>
    <p:sldId id="542" r:id="rId9"/>
    <p:sldId id="543" r:id="rId10"/>
    <p:sldId id="538" r:id="rId11"/>
    <p:sldId id="533" r:id="rId12"/>
    <p:sldId id="534" r:id="rId13"/>
    <p:sldId id="535" r:id="rId14"/>
    <p:sldId id="527" r:id="rId15"/>
    <p:sldId id="529" r:id="rId16"/>
    <p:sldId id="530" r:id="rId17"/>
    <p:sldId id="522" r:id="rId18"/>
    <p:sldId id="539" r:id="rId19"/>
    <p:sldId id="496" r:id="rId20"/>
    <p:sldId id="495" r:id="rId21"/>
    <p:sldId id="494" r:id="rId22"/>
    <p:sldId id="493" r:id="rId23"/>
    <p:sldId id="506" r:id="rId24"/>
    <p:sldId id="504" r:id="rId25"/>
    <p:sldId id="531" r:id="rId26"/>
    <p:sldId id="520" r:id="rId27"/>
    <p:sldId id="505" r:id="rId28"/>
    <p:sldId id="521" r:id="rId29"/>
    <p:sldId id="536" r:id="rId30"/>
    <p:sldId id="532" r:id="rId3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3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Smith" initials="CSS" lastIdx="3" clrIdx="0"/>
  <p:cmAuthor id="1" name="Smith, Chris (DRPT)" initials="CSS" lastIdx="8" clrIdx="1"/>
  <p:cmAuthor id="2" name="Wright, Andrew (DRPT)" initials="AW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9E6D"/>
    <a:srgbClr val="FF9900"/>
    <a:srgbClr val="000066"/>
    <a:srgbClr val="00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956" autoAdjust="0"/>
    <p:restoredTop sz="79584" autoAdjust="0"/>
  </p:normalViewPr>
  <p:slideViewPr>
    <p:cSldViewPr snapToGrid="0">
      <p:cViewPr>
        <p:scale>
          <a:sx n="70" d="100"/>
          <a:sy n="70" d="100"/>
        </p:scale>
        <p:origin x="-2934" y="-10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762" y="-84"/>
      </p:cViewPr>
      <p:guideLst>
        <p:guide orient="horz" pos="2880"/>
        <p:guide pos="2160"/>
        <p:guide orient="horz" pos="293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990055224866842E-2"/>
          <c:y val="2.6104280798241019E-2"/>
          <c:w val="0.92494314329021599"/>
          <c:h val="0.85057873194769462"/>
        </c:manualLayout>
      </c:layout>
      <c:lineChart>
        <c:grouping val="standard"/>
        <c:varyColors val="0"/>
        <c:ser>
          <c:idx val="0"/>
          <c:order val="0"/>
          <c:tx>
            <c:strRef>
              <c:f>Sheet1!$P$12:$Q$12</c:f>
              <c:strCache>
                <c:ptCount val="2"/>
                <c:pt idx="0">
                  <c:v>Tier 1</c:v>
                </c:pt>
              </c:strCache>
            </c:strRef>
          </c:tx>
          <c:spPr>
            <a:ln w="28575">
              <a:solidFill>
                <a:srgbClr val="4A7EBB"/>
              </a:solidFill>
            </a:ln>
          </c:spPr>
          <c:marker>
            <c:spPr>
              <a:solidFill>
                <a:srgbClr val="4A7EBB"/>
              </a:solidFill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82-4975-BC7A-23E6AC84DDAF}"/>
                </c:ext>
              </c:extLst>
            </c:dLbl>
            <c:dLbl>
              <c:idx val="2"/>
              <c:layout>
                <c:manualLayout>
                  <c:x val="-2.1685847113726696E-2"/>
                  <c:y val="-4.4741527084209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82-4975-BC7A-23E6AC84DD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82-4975-BC7A-23E6AC84DD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82-4975-BC7A-23E6AC84DDAF}"/>
                </c:ext>
              </c:extLst>
            </c:dLbl>
            <c:dLbl>
              <c:idx val="5"/>
              <c:layout>
                <c:manualLayout>
                  <c:x val="-2.4619832330830736E-2"/>
                  <c:y val="-4.4741527084210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82-4975-BC7A-23E6AC84DD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82-4975-BC7A-23E6AC84DD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82-4975-BC7A-23E6AC84DD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82-4975-BC7A-23E6AC84D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Sheet1!$R$11:$AB$11</c:f>
              <c:numCache>
                <c:formatCode>General</c:formatCod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</c:numCache>
            </c:numRef>
          </c:cat>
          <c:val>
            <c:numRef>
              <c:f>Sheet1!$R$12:$AB$12</c:f>
              <c:numCache>
                <c:formatCode>0%</c:formatCode>
                <c:ptCount val="9"/>
                <c:pt idx="0">
                  <c:v>0.68</c:v>
                </c:pt>
                <c:pt idx="1">
                  <c:v>0.68</c:v>
                </c:pt>
                <c:pt idx="2">
                  <c:v>0.49</c:v>
                </c:pt>
                <c:pt idx="3">
                  <c:v>0.49</c:v>
                </c:pt>
                <c:pt idx="4">
                  <c:v>0.49</c:v>
                </c:pt>
                <c:pt idx="5">
                  <c:v>0.27</c:v>
                </c:pt>
                <c:pt idx="6">
                  <c:v>0.27</c:v>
                </c:pt>
                <c:pt idx="7">
                  <c:v>0.27</c:v>
                </c:pt>
                <c:pt idx="8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D82-4975-BC7A-23E6AC84DDAF}"/>
            </c:ext>
          </c:extLst>
        </c:ser>
        <c:ser>
          <c:idx val="1"/>
          <c:order val="1"/>
          <c:tx>
            <c:strRef>
              <c:f>Sheet1!$P$13:$Q$13</c:f>
              <c:strCache>
                <c:ptCount val="2"/>
                <c:pt idx="0">
                  <c:v>Tier 2</c:v>
                </c:pt>
              </c:strCache>
            </c:strRef>
          </c:tx>
          <c:spPr>
            <a:ln w="28575">
              <a:solidFill>
                <a:srgbClr val="C0504D"/>
              </a:solidFill>
            </a:ln>
          </c:spPr>
          <c:marker>
            <c:spPr>
              <a:solidFill>
                <a:srgbClr val="C0504D"/>
              </a:solidFill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82-4975-BC7A-23E6AC84DD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82-4975-BC7A-23E6AC84DD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82-4975-BC7A-23E6AC84DD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82-4975-BC7A-23E6AC84DD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82-4975-BC7A-23E6AC84DD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D82-4975-BC7A-23E6AC84DD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82-4975-BC7A-23E6AC84D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Sheet1!$R$11:$AB$11</c:f>
              <c:numCache>
                <c:formatCode>General</c:formatCod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</c:numCache>
            </c:numRef>
          </c:cat>
          <c:val>
            <c:numRef>
              <c:f>Sheet1!$R$13:$AB$13</c:f>
              <c:numCache>
                <c:formatCode>0%</c:formatCode>
                <c:ptCount val="9"/>
                <c:pt idx="0">
                  <c:v>0.18</c:v>
                </c:pt>
                <c:pt idx="1">
                  <c:v>0.18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D82-4975-BC7A-23E6AC84DDAF}"/>
            </c:ext>
          </c:extLst>
        </c:ser>
        <c:ser>
          <c:idx val="2"/>
          <c:order val="2"/>
          <c:tx>
            <c:strRef>
              <c:f>Sheet1!$P$14:$Q$14</c:f>
              <c:strCache>
                <c:ptCount val="2"/>
                <c:pt idx="0">
                  <c:v>Tier 3</c:v>
                </c:pt>
              </c:strCache>
            </c:strRef>
          </c:tx>
          <c:spPr>
            <a:ln w="28575">
              <a:solidFill>
                <a:srgbClr val="98B954"/>
              </a:solidFill>
            </a:ln>
          </c:spPr>
          <c:marker>
            <c:spPr>
              <a:solidFill>
                <a:srgbClr val="98B954"/>
              </a:solidFill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82-4975-BC7A-23E6AC84DD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D82-4975-BC7A-23E6AC84DD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D82-4975-BC7A-23E6AC84DD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D82-4975-BC7A-23E6AC84DD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D82-4975-BC7A-23E6AC84DD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D82-4975-BC7A-23E6AC84DD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D82-4975-BC7A-23E6AC84D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Sheet1!$R$11:$AB$11</c:f>
              <c:numCache>
                <c:formatCode>General</c:formatCod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</c:numCache>
            </c:numRef>
          </c:cat>
          <c:val>
            <c:numRef>
              <c:f>Sheet1!$R$14:$AB$14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DD82-4975-BC7A-23E6AC84DDA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9992576"/>
        <c:axId val="90027136"/>
      </c:lineChart>
      <c:catAx>
        <c:axId val="8999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0"/>
            </a:pPr>
            <a:endParaRPr lang="en-US"/>
          </a:p>
        </c:txPr>
        <c:crossAx val="90027136"/>
        <c:crosses val="autoZero"/>
        <c:auto val="1"/>
        <c:lblAlgn val="ctr"/>
        <c:lblOffset val="100"/>
        <c:noMultiLvlLbl val="0"/>
      </c:catAx>
      <c:valAx>
        <c:axId val="9002713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 b="0"/>
            </a:pPr>
            <a:endParaRPr lang="en-US"/>
          </a:p>
        </c:txPr>
        <c:crossAx val="89992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3923244174451066"/>
          <c:y val="8.1682461490823852E-2"/>
          <c:w val="0.33550022078091363"/>
          <c:h val="4.6219933208638812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1737029746281722"/>
          <c:h val="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4737701136649978"/>
                  <c:y val="0.12084355050215202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39-4CD0-BCB3-6D9ED46ED091}"/>
                </c:ext>
              </c:extLst>
            </c:dLbl>
            <c:dLbl>
              <c:idx val="1"/>
              <c:layout>
                <c:manualLayout>
                  <c:x val="-0.15042455943489519"/>
                  <c:y val="-0.3108837673830705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39-4CD0-BCB3-6D9ED46ED091}"/>
                </c:ext>
              </c:extLst>
            </c:dLbl>
            <c:dLbl>
              <c:idx val="2"/>
              <c:layout>
                <c:manualLayout>
                  <c:x val="-4.4208573862455532E-2"/>
                  <c:y val="-0.23932047369374054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39-4CD0-BCB3-6D9ED46ED091}"/>
                </c:ext>
              </c:extLst>
            </c:dLbl>
            <c:dLbl>
              <c:idx val="3"/>
              <c:layout>
                <c:manualLayout>
                  <c:x val="0.16377092822227821"/>
                  <c:y val="-0.1338657002573126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39-4CD0-BCB3-6D9ED46ED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Statewide Operating</c:v>
                </c:pt>
                <c:pt idx="1">
                  <c:v>Statewide Capital</c:v>
                </c:pt>
                <c:pt idx="2">
                  <c:v>Special</c:v>
                </c:pt>
                <c:pt idx="3">
                  <c:v>WMATA Operating and Capital</c:v>
                </c:pt>
              </c:strCache>
            </c:strRef>
          </c:cat>
          <c:val>
            <c:numRef>
              <c:f>Sheet1!$B$1:$B$4</c:f>
              <c:numCache>
                <c:formatCode>0.00%</c:formatCode>
                <c:ptCount val="4"/>
                <c:pt idx="0" formatCode="0%">
                  <c:v>0.31</c:v>
                </c:pt>
                <c:pt idx="1">
                  <c:v>0.125</c:v>
                </c:pt>
                <c:pt idx="2" formatCode="0%">
                  <c:v>0.03</c:v>
                </c:pt>
                <c:pt idx="3">
                  <c:v>0.53500000000000003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39-4CD0-BCB3-6D9ED46ED091}"/>
            </c:ext>
          </c:extLst>
        </c:ser>
        <c:ser>
          <c:idx val="1"/>
          <c:order val="1"/>
          <c:tx>
            <c:strRef>
              <c:f>Sheet1!$B$1:$B$4</c:f>
              <c:strCache>
                <c:ptCount val="1"/>
                <c:pt idx="0">
                  <c:v>31% 12.50% 3% 53.50%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5-5F39-4CD0-BCB3-6D9ED46ED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390314533300548"/>
          <c:y val="0.10627835798679722"/>
          <c:w val="0.25555212138882777"/>
          <c:h val="0.7322490894973569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AF5F3-AAB5-4872-A24B-CE20B8581A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8C9A04-784C-4C84-A050-3FA0314C95C6}">
      <dgm:prSet/>
      <dgm:spPr/>
      <dgm:t>
        <a:bodyPr/>
        <a:lstStyle/>
        <a:p>
          <a:pPr algn="ctr" rtl="0"/>
          <a:r>
            <a:rPr lang="en-US" b="1" dirty="0"/>
            <a:t>Transit Capital Project Case Study: City of Alexandria</a:t>
          </a:r>
        </a:p>
      </dgm:t>
    </dgm:pt>
    <dgm:pt modelId="{07638174-8973-40F9-A79A-751EFB694766}" type="parTrans" cxnId="{4C9050A3-1FB2-45DB-9BAA-20D320AD3561}">
      <dgm:prSet/>
      <dgm:spPr/>
      <dgm:t>
        <a:bodyPr/>
        <a:lstStyle/>
        <a:p>
          <a:endParaRPr lang="en-US"/>
        </a:p>
      </dgm:t>
    </dgm:pt>
    <dgm:pt modelId="{09B1EA0E-725D-4A53-A595-EA468F2AD8C1}" type="sibTrans" cxnId="{4C9050A3-1FB2-45DB-9BAA-20D320AD3561}">
      <dgm:prSet/>
      <dgm:spPr/>
      <dgm:t>
        <a:bodyPr/>
        <a:lstStyle/>
        <a:p>
          <a:endParaRPr lang="en-US"/>
        </a:p>
      </dgm:t>
    </dgm:pt>
    <dgm:pt modelId="{18F1B586-3C19-4BC9-83CB-C86DF9DBDADC}" type="pres">
      <dgm:prSet presAssocID="{B6EAF5F3-AAB5-4872-A24B-CE20B8581AB8}" presName="linear" presStyleCnt="0">
        <dgm:presLayoutVars>
          <dgm:animLvl val="lvl"/>
          <dgm:resizeHandles val="exact"/>
        </dgm:presLayoutVars>
      </dgm:prSet>
      <dgm:spPr/>
    </dgm:pt>
    <dgm:pt modelId="{91A377B0-3DA1-4369-A86A-5E235D780D4D}" type="pres">
      <dgm:prSet presAssocID="{E78C9A04-784C-4C84-A050-3FA0314C95C6}" presName="parentText" presStyleLbl="node1" presStyleIdx="0" presStyleCnt="1" custLinFactNeighborX="-872" custLinFactNeighborY="-464">
        <dgm:presLayoutVars>
          <dgm:chMax val="0"/>
          <dgm:bulletEnabled val="1"/>
        </dgm:presLayoutVars>
      </dgm:prSet>
      <dgm:spPr/>
    </dgm:pt>
  </dgm:ptLst>
  <dgm:cxnLst>
    <dgm:cxn modelId="{43D49A47-99CB-4F0A-AEB8-E27A9C7BE031}" type="presOf" srcId="{E78C9A04-784C-4C84-A050-3FA0314C95C6}" destId="{91A377B0-3DA1-4369-A86A-5E235D780D4D}" srcOrd="0" destOrd="0" presId="urn:microsoft.com/office/officeart/2005/8/layout/vList2"/>
    <dgm:cxn modelId="{59BA8B57-FF3E-4169-94AC-1A28A115848B}" type="presOf" srcId="{B6EAF5F3-AAB5-4872-A24B-CE20B8581AB8}" destId="{18F1B586-3C19-4BC9-83CB-C86DF9DBDADC}" srcOrd="0" destOrd="0" presId="urn:microsoft.com/office/officeart/2005/8/layout/vList2"/>
    <dgm:cxn modelId="{4C9050A3-1FB2-45DB-9BAA-20D320AD3561}" srcId="{B6EAF5F3-AAB5-4872-A24B-CE20B8581AB8}" destId="{E78C9A04-784C-4C84-A050-3FA0314C95C6}" srcOrd="0" destOrd="0" parTransId="{07638174-8973-40F9-A79A-751EFB694766}" sibTransId="{09B1EA0E-725D-4A53-A595-EA468F2AD8C1}"/>
    <dgm:cxn modelId="{2254115E-CB8C-4DD8-9428-77450993759E}" type="presParOf" srcId="{18F1B586-3C19-4BC9-83CB-C86DF9DBDADC}" destId="{91A377B0-3DA1-4369-A86A-5E235D780D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2399AE-66F1-4783-999F-99203CAA72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EFF2D2-391A-461A-B1BA-4C4CC09684A6}">
      <dgm:prSet phldrT="[Text]" custT="1"/>
      <dgm:spPr/>
      <dgm:t>
        <a:bodyPr/>
        <a:lstStyle/>
        <a:p>
          <a:r>
            <a:rPr lang="en-US" sz="2200" dirty="0"/>
            <a:t>Richmond</a:t>
          </a:r>
        </a:p>
      </dgm:t>
    </dgm:pt>
    <dgm:pt modelId="{CF8DDF97-79DC-4325-815D-7178081FA824}" type="parTrans" cxnId="{5E122C04-4302-450C-8D9F-E7766FDA34DA}">
      <dgm:prSet/>
      <dgm:spPr/>
      <dgm:t>
        <a:bodyPr/>
        <a:lstStyle/>
        <a:p>
          <a:endParaRPr lang="en-US"/>
        </a:p>
      </dgm:t>
    </dgm:pt>
    <dgm:pt modelId="{C3F5B77F-940D-4665-9170-6ACC787D986D}" type="sibTrans" cxnId="{5E122C04-4302-450C-8D9F-E7766FDA34DA}">
      <dgm:prSet/>
      <dgm:spPr/>
      <dgm:t>
        <a:bodyPr/>
        <a:lstStyle/>
        <a:p>
          <a:endParaRPr lang="en-US"/>
        </a:p>
      </dgm:t>
    </dgm:pt>
    <dgm:pt modelId="{F6CAE896-4FFF-419C-9EDC-4BCC756CFC78}">
      <dgm:prSet phldrT="[Text]" custT="1"/>
      <dgm:spPr/>
      <dgm:t>
        <a:bodyPr/>
        <a:lstStyle/>
        <a:p>
          <a:pPr rtl="0"/>
          <a:r>
            <a:rPr lang="en-US" sz="1800" dirty="0"/>
            <a:t>Broad Street Pedestrian and Transit Stop Improvements</a:t>
          </a:r>
        </a:p>
      </dgm:t>
    </dgm:pt>
    <dgm:pt modelId="{08009EFD-82EA-4792-842A-EF5A95B9BE2B}" type="parTrans" cxnId="{AEDD93A0-68D6-49FB-AC3C-08E4662FF49A}">
      <dgm:prSet/>
      <dgm:spPr/>
      <dgm:t>
        <a:bodyPr/>
        <a:lstStyle/>
        <a:p>
          <a:endParaRPr lang="en-US"/>
        </a:p>
      </dgm:t>
    </dgm:pt>
    <dgm:pt modelId="{79CE91C2-8A92-4C47-A4AA-00E0F91C1BAD}" type="sibTrans" cxnId="{AEDD93A0-68D6-49FB-AC3C-08E4662FF49A}">
      <dgm:prSet/>
      <dgm:spPr/>
      <dgm:t>
        <a:bodyPr/>
        <a:lstStyle/>
        <a:p>
          <a:endParaRPr lang="en-US"/>
        </a:p>
      </dgm:t>
    </dgm:pt>
    <dgm:pt modelId="{DA5D816B-0748-4959-B1B0-E507042F59FD}">
      <dgm:prSet phldrT="[Text]" custT="1"/>
      <dgm:spPr/>
      <dgm:t>
        <a:bodyPr/>
        <a:lstStyle/>
        <a:p>
          <a:r>
            <a:rPr lang="en-US" sz="2400" dirty="0"/>
            <a:t>Salem</a:t>
          </a:r>
        </a:p>
      </dgm:t>
    </dgm:pt>
    <dgm:pt modelId="{8EB8D6DF-7244-41AF-967A-218E6868D397}" type="parTrans" cxnId="{E0767F7A-0CAE-4765-8453-CC4B986BBEAE}">
      <dgm:prSet/>
      <dgm:spPr/>
      <dgm:t>
        <a:bodyPr/>
        <a:lstStyle/>
        <a:p>
          <a:endParaRPr lang="en-US"/>
        </a:p>
      </dgm:t>
    </dgm:pt>
    <dgm:pt modelId="{66C57C0C-FBD7-4011-93F5-5A4EBADEB6C4}" type="sibTrans" cxnId="{E0767F7A-0CAE-4765-8453-CC4B986BBEAE}">
      <dgm:prSet/>
      <dgm:spPr/>
      <dgm:t>
        <a:bodyPr/>
        <a:lstStyle/>
        <a:p>
          <a:endParaRPr lang="en-US"/>
        </a:p>
      </dgm:t>
    </dgm:pt>
    <dgm:pt modelId="{C73AAD07-2106-4F83-9BCE-21DE7E45389F}">
      <dgm:prSet phldrT="[Text]" custT="1"/>
      <dgm:spPr/>
      <dgm:t>
        <a:bodyPr/>
        <a:lstStyle/>
        <a:p>
          <a:pPr rtl="0"/>
          <a:r>
            <a:rPr lang="en-US" sz="1800" b="1" dirty="0"/>
            <a:t>Greater Roanoke Transit Company (GRTC) Smart Way Vehicle Expansion Project – 4</a:t>
          </a:r>
          <a:r>
            <a:rPr lang="en-US" sz="1800" b="1" baseline="30000" dirty="0"/>
            <a:t>th</a:t>
          </a:r>
          <a:r>
            <a:rPr lang="en-US" sz="1800" b="1" dirty="0"/>
            <a:t>  highest Benefit/Cost Score in Virginia</a:t>
          </a:r>
          <a:endParaRPr lang="en-US" sz="1800" dirty="0"/>
        </a:p>
      </dgm:t>
    </dgm:pt>
    <dgm:pt modelId="{8D4978A1-5C51-4A4A-9BF4-74AA2EF82A0A}" type="parTrans" cxnId="{9108F835-B63A-453B-9CB2-6AB022346D94}">
      <dgm:prSet/>
      <dgm:spPr/>
      <dgm:t>
        <a:bodyPr/>
        <a:lstStyle/>
        <a:p>
          <a:endParaRPr lang="en-US"/>
        </a:p>
      </dgm:t>
    </dgm:pt>
    <dgm:pt modelId="{7FC2B3C4-60B9-4371-AE4F-3A6E9D233AC5}" type="sibTrans" cxnId="{9108F835-B63A-453B-9CB2-6AB022346D94}">
      <dgm:prSet/>
      <dgm:spPr/>
      <dgm:t>
        <a:bodyPr/>
        <a:lstStyle/>
        <a:p>
          <a:endParaRPr lang="en-US"/>
        </a:p>
      </dgm:t>
    </dgm:pt>
    <dgm:pt modelId="{B17ACE4A-44BF-4C8E-896C-551C5E062E7E}">
      <dgm:prSet custT="1"/>
      <dgm:spPr/>
      <dgm:t>
        <a:bodyPr/>
        <a:lstStyle/>
        <a:p>
          <a:pPr rtl="0"/>
          <a:r>
            <a:rPr lang="en-US" sz="1800" dirty="0"/>
            <a:t>Parham Road Pedestrian and Transit Stop Improvements</a:t>
          </a:r>
        </a:p>
      </dgm:t>
    </dgm:pt>
    <dgm:pt modelId="{84E11A53-AE1B-4D89-8E07-3E5DAB8B57D3}" type="parTrans" cxnId="{AEBC3FBD-6B5E-4F34-9608-43C56E4B4FCA}">
      <dgm:prSet/>
      <dgm:spPr/>
      <dgm:t>
        <a:bodyPr/>
        <a:lstStyle/>
        <a:p>
          <a:endParaRPr lang="en-US"/>
        </a:p>
      </dgm:t>
    </dgm:pt>
    <dgm:pt modelId="{40ADFF5F-918D-4D23-BF71-778BC78C1A14}" type="sibTrans" cxnId="{AEBC3FBD-6B5E-4F34-9608-43C56E4B4FCA}">
      <dgm:prSet/>
      <dgm:spPr/>
      <dgm:t>
        <a:bodyPr/>
        <a:lstStyle/>
        <a:p>
          <a:endParaRPr lang="en-US"/>
        </a:p>
      </dgm:t>
    </dgm:pt>
    <dgm:pt modelId="{00C71C29-2D5D-4FC0-AD7B-2612717C4FCE}">
      <dgm:prSet custT="1"/>
      <dgm:spPr/>
      <dgm:t>
        <a:bodyPr/>
        <a:lstStyle/>
        <a:p>
          <a:pPr rtl="0"/>
          <a:r>
            <a:rPr lang="en-US" sz="1800" dirty="0"/>
            <a:t>City of Richmond E Smart Cities</a:t>
          </a:r>
        </a:p>
      </dgm:t>
    </dgm:pt>
    <dgm:pt modelId="{32B97016-6C0C-42A3-9B9A-8EB5A3E87F13}" type="parTrans" cxnId="{A0FA2225-3257-4C04-95CE-DDA4236FC42A}">
      <dgm:prSet/>
      <dgm:spPr/>
      <dgm:t>
        <a:bodyPr/>
        <a:lstStyle/>
        <a:p>
          <a:endParaRPr lang="en-US"/>
        </a:p>
      </dgm:t>
    </dgm:pt>
    <dgm:pt modelId="{40D1E4A5-C8D4-4F53-9255-72FFA3C66E17}" type="sibTrans" cxnId="{A0FA2225-3257-4C04-95CE-DDA4236FC42A}">
      <dgm:prSet/>
      <dgm:spPr/>
      <dgm:t>
        <a:bodyPr/>
        <a:lstStyle/>
        <a:p>
          <a:endParaRPr lang="en-US"/>
        </a:p>
      </dgm:t>
    </dgm:pt>
    <dgm:pt modelId="{D2583170-0F35-4487-8873-DB46C741DC1A}">
      <dgm:prSet custT="1"/>
      <dgm:spPr/>
      <dgm:t>
        <a:bodyPr/>
        <a:lstStyle/>
        <a:p>
          <a:pPr rtl="0"/>
          <a:r>
            <a:rPr lang="en-US" sz="1800" dirty="0" err="1"/>
            <a:t>Cogbill</a:t>
          </a:r>
          <a:r>
            <a:rPr lang="en-US" sz="1800" dirty="0"/>
            <a:t>/Hopkins/</a:t>
          </a:r>
          <a:r>
            <a:rPr lang="en-US" sz="1800" dirty="0" err="1"/>
            <a:t>Chippenham</a:t>
          </a:r>
          <a:r>
            <a:rPr lang="en-US" sz="1800" dirty="0"/>
            <a:t> - Park and Ride Lot</a:t>
          </a:r>
        </a:p>
      </dgm:t>
    </dgm:pt>
    <dgm:pt modelId="{29B515D9-2D73-4E7A-98D1-DD522310002A}" type="parTrans" cxnId="{C1809075-76B6-48C6-8539-168EA8E17C6A}">
      <dgm:prSet/>
      <dgm:spPr/>
      <dgm:t>
        <a:bodyPr/>
        <a:lstStyle/>
        <a:p>
          <a:endParaRPr lang="en-US"/>
        </a:p>
      </dgm:t>
    </dgm:pt>
    <dgm:pt modelId="{5B8BF9BD-E34E-4DB4-B7F2-31220FAB5D77}" type="sibTrans" cxnId="{C1809075-76B6-48C6-8539-168EA8E17C6A}">
      <dgm:prSet/>
      <dgm:spPr/>
      <dgm:t>
        <a:bodyPr/>
        <a:lstStyle/>
        <a:p>
          <a:endParaRPr lang="en-US"/>
        </a:p>
      </dgm:t>
    </dgm:pt>
    <dgm:pt modelId="{B338E3C4-2702-4802-BB6B-4094BF4AC5DB}">
      <dgm:prSet custT="1"/>
      <dgm:spPr/>
      <dgm:t>
        <a:bodyPr/>
        <a:lstStyle/>
        <a:p>
          <a:pPr rtl="0"/>
          <a:r>
            <a:rPr lang="en-US" sz="1800" dirty="0"/>
            <a:t>GRTC Automatic Vehicle Locator/Real-Time Project</a:t>
          </a:r>
        </a:p>
      </dgm:t>
    </dgm:pt>
    <dgm:pt modelId="{3A8E7C10-2FD0-47CB-A2F1-501D40194DB8}" type="parTrans" cxnId="{367E296E-59FA-4DB4-ACF5-07091DD4B60B}">
      <dgm:prSet/>
      <dgm:spPr/>
      <dgm:t>
        <a:bodyPr/>
        <a:lstStyle/>
        <a:p>
          <a:endParaRPr lang="en-US"/>
        </a:p>
      </dgm:t>
    </dgm:pt>
    <dgm:pt modelId="{75B7DCE3-D79E-4BDE-8E84-6B93AC90C9B7}" type="sibTrans" cxnId="{367E296E-59FA-4DB4-ACF5-07091DD4B60B}">
      <dgm:prSet/>
      <dgm:spPr/>
      <dgm:t>
        <a:bodyPr/>
        <a:lstStyle/>
        <a:p>
          <a:endParaRPr lang="en-US"/>
        </a:p>
      </dgm:t>
    </dgm:pt>
    <dgm:pt modelId="{4A40ECA3-8761-4F30-AE6A-75D1F86B25BB}">
      <dgm:prSet custT="1"/>
      <dgm:spPr/>
      <dgm:t>
        <a:bodyPr/>
        <a:lstStyle/>
        <a:p>
          <a:pPr rtl="0"/>
          <a:r>
            <a:rPr lang="en-US" sz="1800" dirty="0"/>
            <a:t>Valley Metro Vehicle Expansion Project</a:t>
          </a:r>
        </a:p>
      </dgm:t>
    </dgm:pt>
    <dgm:pt modelId="{98C09FF8-9CC8-49AE-AFE1-68C0DDCCE938}" type="parTrans" cxnId="{16A9CB38-AB32-4FD9-9114-9C0DB24632AC}">
      <dgm:prSet/>
      <dgm:spPr/>
      <dgm:t>
        <a:bodyPr/>
        <a:lstStyle/>
        <a:p>
          <a:endParaRPr lang="en-US"/>
        </a:p>
      </dgm:t>
    </dgm:pt>
    <dgm:pt modelId="{4F26BBF7-514B-4512-8639-670FF9879305}" type="sibTrans" cxnId="{16A9CB38-AB32-4FD9-9114-9C0DB24632AC}">
      <dgm:prSet/>
      <dgm:spPr/>
      <dgm:t>
        <a:bodyPr/>
        <a:lstStyle/>
        <a:p>
          <a:endParaRPr lang="en-US"/>
        </a:p>
      </dgm:t>
    </dgm:pt>
    <dgm:pt modelId="{226EF2D9-56C6-445D-9793-2A2766EFF6CF}">
      <dgm:prSet custT="1"/>
      <dgm:spPr/>
      <dgm:t>
        <a:bodyPr/>
        <a:lstStyle/>
        <a:p>
          <a:pPr rtl="0"/>
          <a:r>
            <a:rPr lang="en-US" sz="1800" dirty="0"/>
            <a:t>Blacksburg Expansion Bus Purchase</a:t>
          </a:r>
        </a:p>
      </dgm:t>
    </dgm:pt>
    <dgm:pt modelId="{D7CE158C-7AC4-4DDF-AE86-F9BDF6E17CB2}" type="parTrans" cxnId="{58462690-70C7-444E-9F51-F6F3D4B05604}">
      <dgm:prSet/>
      <dgm:spPr/>
      <dgm:t>
        <a:bodyPr/>
        <a:lstStyle/>
        <a:p>
          <a:endParaRPr lang="en-US"/>
        </a:p>
      </dgm:t>
    </dgm:pt>
    <dgm:pt modelId="{2114859F-ADDC-4D51-A36E-1A487003A17F}" type="sibTrans" cxnId="{58462690-70C7-444E-9F51-F6F3D4B05604}">
      <dgm:prSet/>
      <dgm:spPr/>
      <dgm:t>
        <a:bodyPr/>
        <a:lstStyle/>
        <a:p>
          <a:endParaRPr lang="en-US"/>
        </a:p>
      </dgm:t>
    </dgm:pt>
    <dgm:pt modelId="{9416056A-21F3-44A5-B4AA-3490AD6A39B2}" type="pres">
      <dgm:prSet presAssocID="{8F2399AE-66F1-4783-999F-99203CAA729E}" presName="linear" presStyleCnt="0">
        <dgm:presLayoutVars>
          <dgm:animLvl val="lvl"/>
          <dgm:resizeHandles val="exact"/>
        </dgm:presLayoutVars>
      </dgm:prSet>
      <dgm:spPr/>
    </dgm:pt>
    <dgm:pt modelId="{B2558B72-D3CC-4F8A-9B43-5BE6EF09E013}" type="pres">
      <dgm:prSet presAssocID="{42EFF2D2-391A-461A-B1BA-4C4CC09684A6}" presName="parentText" presStyleLbl="node1" presStyleIdx="0" presStyleCnt="2" custScaleY="41282" custLinFactNeighborX="295" custLinFactNeighborY="-28818">
        <dgm:presLayoutVars>
          <dgm:chMax val="0"/>
          <dgm:bulletEnabled val="1"/>
        </dgm:presLayoutVars>
      </dgm:prSet>
      <dgm:spPr/>
    </dgm:pt>
    <dgm:pt modelId="{D823A2AB-1425-4685-ACDE-13A45BC2E98C}" type="pres">
      <dgm:prSet presAssocID="{42EFF2D2-391A-461A-B1BA-4C4CC09684A6}" presName="childText" presStyleLbl="revTx" presStyleIdx="0" presStyleCnt="2" custScaleY="48652" custLinFactNeighborY="-25796">
        <dgm:presLayoutVars>
          <dgm:bulletEnabled val="1"/>
        </dgm:presLayoutVars>
      </dgm:prSet>
      <dgm:spPr/>
    </dgm:pt>
    <dgm:pt modelId="{26D07B5F-90D7-498B-9097-AC3FCE437A7C}" type="pres">
      <dgm:prSet presAssocID="{DA5D816B-0748-4959-B1B0-E507042F59FD}" presName="parentText" presStyleLbl="node1" presStyleIdx="1" presStyleCnt="2" custScaleY="41108" custLinFactNeighborY="21534">
        <dgm:presLayoutVars>
          <dgm:chMax val="0"/>
          <dgm:bulletEnabled val="1"/>
        </dgm:presLayoutVars>
      </dgm:prSet>
      <dgm:spPr/>
    </dgm:pt>
    <dgm:pt modelId="{EBD3A954-DF48-4C8A-B467-60F0A7EDFCEE}" type="pres">
      <dgm:prSet presAssocID="{DA5D816B-0748-4959-B1B0-E507042F59FD}" presName="childText" presStyleLbl="revTx" presStyleIdx="1" presStyleCnt="2" custScaleX="99676" custScaleY="77034" custLinFactNeighborX="-162" custLinFactNeighborY="22820">
        <dgm:presLayoutVars>
          <dgm:bulletEnabled val="1"/>
        </dgm:presLayoutVars>
      </dgm:prSet>
      <dgm:spPr/>
    </dgm:pt>
  </dgm:ptLst>
  <dgm:cxnLst>
    <dgm:cxn modelId="{4E0EC002-BDCB-4D90-9E34-02C8033FAB41}" type="presOf" srcId="{42EFF2D2-391A-461A-B1BA-4C4CC09684A6}" destId="{B2558B72-D3CC-4F8A-9B43-5BE6EF09E013}" srcOrd="0" destOrd="0" presId="urn:microsoft.com/office/officeart/2005/8/layout/vList2"/>
    <dgm:cxn modelId="{5E122C04-4302-450C-8D9F-E7766FDA34DA}" srcId="{8F2399AE-66F1-4783-999F-99203CAA729E}" destId="{42EFF2D2-391A-461A-B1BA-4C4CC09684A6}" srcOrd="0" destOrd="0" parTransId="{CF8DDF97-79DC-4325-815D-7178081FA824}" sibTransId="{C3F5B77F-940D-4665-9170-6ACC787D986D}"/>
    <dgm:cxn modelId="{A0FA2225-3257-4C04-95CE-DDA4236FC42A}" srcId="{42EFF2D2-391A-461A-B1BA-4C4CC09684A6}" destId="{00C71C29-2D5D-4FC0-AD7B-2612717C4FCE}" srcOrd="2" destOrd="0" parTransId="{32B97016-6C0C-42A3-9B9A-8EB5A3E87F13}" sibTransId="{40D1E4A5-C8D4-4F53-9255-72FFA3C66E17}"/>
    <dgm:cxn modelId="{9108F835-B63A-453B-9CB2-6AB022346D94}" srcId="{DA5D816B-0748-4959-B1B0-E507042F59FD}" destId="{C73AAD07-2106-4F83-9BCE-21DE7E45389F}" srcOrd="0" destOrd="0" parTransId="{8D4978A1-5C51-4A4A-9BF4-74AA2EF82A0A}" sibTransId="{7FC2B3C4-60B9-4371-AE4F-3A6E9D233AC5}"/>
    <dgm:cxn modelId="{16A9CB38-AB32-4FD9-9114-9C0DB24632AC}" srcId="{DA5D816B-0748-4959-B1B0-E507042F59FD}" destId="{4A40ECA3-8761-4F30-AE6A-75D1F86B25BB}" srcOrd="2" destOrd="0" parTransId="{98C09FF8-9CC8-49AE-AFE1-68C0DDCCE938}" sibTransId="{4F26BBF7-514B-4512-8639-670FF9879305}"/>
    <dgm:cxn modelId="{00AF0663-C30C-4F0E-A5CE-762D662D33FB}" type="presOf" srcId="{00C71C29-2D5D-4FC0-AD7B-2612717C4FCE}" destId="{D823A2AB-1425-4685-ACDE-13A45BC2E98C}" srcOrd="0" destOrd="2" presId="urn:microsoft.com/office/officeart/2005/8/layout/vList2"/>
    <dgm:cxn modelId="{A4DC9946-CF7E-4807-9ACB-D89647C03229}" type="presOf" srcId="{B17ACE4A-44BF-4C8E-896C-551C5E062E7E}" destId="{D823A2AB-1425-4685-ACDE-13A45BC2E98C}" srcOrd="0" destOrd="1" presId="urn:microsoft.com/office/officeart/2005/8/layout/vList2"/>
    <dgm:cxn modelId="{367E296E-59FA-4DB4-ACF5-07091DD4B60B}" srcId="{DA5D816B-0748-4959-B1B0-E507042F59FD}" destId="{B338E3C4-2702-4802-BB6B-4094BF4AC5DB}" srcOrd="1" destOrd="0" parTransId="{3A8E7C10-2FD0-47CB-A2F1-501D40194DB8}" sibTransId="{75B7DCE3-D79E-4BDE-8E84-6B93AC90C9B7}"/>
    <dgm:cxn modelId="{C1809075-76B6-48C6-8539-168EA8E17C6A}" srcId="{42EFF2D2-391A-461A-B1BA-4C4CC09684A6}" destId="{D2583170-0F35-4487-8873-DB46C741DC1A}" srcOrd="3" destOrd="0" parTransId="{29B515D9-2D73-4E7A-98D1-DD522310002A}" sibTransId="{5B8BF9BD-E34E-4DB4-B7F2-31220FAB5D77}"/>
    <dgm:cxn modelId="{827B2C76-18FE-4058-9E6D-C602E327B2AB}" type="presOf" srcId="{8F2399AE-66F1-4783-999F-99203CAA729E}" destId="{9416056A-21F3-44A5-B4AA-3490AD6A39B2}" srcOrd="0" destOrd="0" presId="urn:microsoft.com/office/officeart/2005/8/layout/vList2"/>
    <dgm:cxn modelId="{70159676-11E3-4A98-B6A2-973830DC0568}" type="presOf" srcId="{4A40ECA3-8761-4F30-AE6A-75D1F86B25BB}" destId="{EBD3A954-DF48-4C8A-B467-60F0A7EDFCEE}" srcOrd="0" destOrd="2" presId="urn:microsoft.com/office/officeart/2005/8/layout/vList2"/>
    <dgm:cxn modelId="{2E79DE76-399A-4FBA-A895-5D29E895D368}" type="presOf" srcId="{D2583170-0F35-4487-8873-DB46C741DC1A}" destId="{D823A2AB-1425-4685-ACDE-13A45BC2E98C}" srcOrd="0" destOrd="3" presId="urn:microsoft.com/office/officeart/2005/8/layout/vList2"/>
    <dgm:cxn modelId="{2B2FD059-9175-4F09-854A-7A9C9158CC96}" type="presOf" srcId="{C73AAD07-2106-4F83-9BCE-21DE7E45389F}" destId="{EBD3A954-DF48-4C8A-B467-60F0A7EDFCEE}" srcOrd="0" destOrd="0" presId="urn:microsoft.com/office/officeart/2005/8/layout/vList2"/>
    <dgm:cxn modelId="{E0767F7A-0CAE-4765-8453-CC4B986BBEAE}" srcId="{8F2399AE-66F1-4783-999F-99203CAA729E}" destId="{DA5D816B-0748-4959-B1B0-E507042F59FD}" srcOrd="1" destOrd="0" parTransId="{8EB8D6DF-7244-41AF-967A-218E6868D397}" sibTransId="{66C57C0C-FBD7-4011-93F5-5A4EBADEB6C4}"/>
    <dgm:cxn modelId="{9AF80B7F-3A7A-41BD-A10B-10D68009BC6B}" type="presOf" srcId="{B338E3C4-2702-4802-BB6B-4094BF4AC5DB}" destId="{EBD3A954-DF48-4C8A-B467-60F0A7EDFCEE}" srcOrd="0" destOrd="1" presId="urn:microsoft.com/office/officeart/2005/8/layout/vList2"/>
    <dgm:cxn modelId="{1E317F8A-66E9-496D-80AC-F16817E88990}" type="presOf" srcId="{226EF2D9-56C6-445D-9793-2A2766EFF6CF}" destId="{EBD3A954-DF48-4C8A-B467-60F0A7EDFCEE}" srcOrd="0" destOrd="3" presId="urn:microsoft.com/office/officeart/2005/8/layout/vList2"/>
    <dgm:cxn modelId="{58462690-70C7-444E-9F51-F6F3D4B05604}" srcId="{DA5D816B-0748-4959-B1B0-E507042F59FD}" destId="{226EF2D9-56C6-445D-9793-2A2766EFF6CF}" srcOrd="3" destOrd="0" parTransId="{D7CE158C-7AC4-4DDF-AE86-F9BDF6E17CB2}" sibTransId="{2114859F-ADDC-4D51-A36E-1A487003A17F}"/>
    <dgm:cxn modelId="{BCB86796-3FC0-48F8-A755-050B4CB754F4}" type="presOf" srcId="{F6CAE896-4FFF-419C-9EDC-4BCC756CFC78}" destId="{D823A2AB-1425-4685-ACDE-13A45BC2E98C}" srcOrd="0" destOrd="0" presId="urn:microsoft.com/office/officeart/2005/8/layout/vList2"/>
    <dgm:cxn modelId="{AEDD93A0-68D6-49FB-AC3C-08E4662FF49A}" srcId="{42EFF2D2-391A-461A-B1BA-4C4CC09684A6}" destId="{F6CAE896-4FFF-419C-9EDC-4BCC756CFC78}" srcOrd="0" destOrd="0" parTransId="{08009EFD-82EA-4792-842A-EF5A95B9BE2B}" sibTransId="{79CE91C2-8A92-4C47-A4AA-00E0F91C1BAD}"/>
    <dgm:cxn modelId="{AEBC3FBD-6B5E-4F34-9608-43C56E4B4FCA}" srcId="{42EFF2D2-391A-461A-B1BA-4C4CC09684A6}" destId="{B17ACE4A-44BF-4C8E-896C-551C5E062E7E}" srcOrd="1" destOrd="0" parTransId="{84E11A53-AE1B-4D89-8E07-3E5DAB8B57D3}" sibTransId="{40ADFF5F-918D-4D23-BF71-778BC78C1A14}"/>
    <dgm:cxn modelId="{72237AEA-8BC3-4F0B-8237-73441C28780A}" type="presOf" srcId="{DA5D816B-0748-4959-B1B0-E507042F59FD}" destId="{26D07B5F-90D7-498B-9097-AC3FCE437A7C}" srcOrd="0" destOrd="0" presId="urn:microsoft.com/office/officeart/2005/8/layout/vList2"/>
    <dgm:cxn modelId="{A5180284-BFBF-4506-B479-AE4797E0B0FB}" type="presParOf" srcId="{9416056A-21F3-44A5-B4AA-3490AD6A39B2}" destId="{B2558B72-D3CC-4F8A-9B43-5BE6EF09E013}" srcOrd="0" destOrd="0" presId="urn:microsoft.com/office/officeart/2005/8/layout/vList2"/>
    <dgm:cxn modelId="{8ADF715B-3BB2-4313-8CC0-B1622067764D}" type="presParOf" srcId="{9416056A-21F3-44A5-B4AA-3490AD6A39B2}" destId="{D823A2AB-1425-4685-ACDE-13A45BC2E98C}" srcOrd="1" destOrd="0" presId="urn:microsoft.com/office/officeart/2005/8/layout/vList2"/>
    <dgm:cxn modelId="{FD7A2990-7565-40BA-BC57-86F1133A789D}" type="presParOf" srcId="{9416056A-21F3-44A5-B4AA-3490AD6A39B2}" destId="{26D07B5F-90D7-498B-9097-AC3FCE437A7C}" srcOrd="2" destOrd="0" presId="urn:microsoft.com/office/officeart/2005/8/layout/vList2"/>
    <dgm:cxn modelId="{58775304-22AE-447B-8128-BB4CD643F703}" type="presParOf" srcId="{9416056A-21F3-44A5-B4AA-3490AD6A39B2}" destId="{EBD3A954-DF48-4C8A-B467-60F0A7EDFC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A194EF-9B22-4696-B95B-058B7B80C6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0EB3A6-5B4E-4236-A20E-044453B3C316}">
      <dgm:prSet phldrT="[Text]"/>
      <dgm:spPr/>
      <dgm:t>
        <a:bodyPr/>
        <a:lstStyle/>
        <a:p>
          <a:r>
            <a:rPr lang="en-US" dirty="0"/>
            <a:t>Staunton</a:t>
          </a:r>
        </a:p>
      </dgm:t>
    </dgm:pt>
    <dgm:pt modelId="{4F500889-FD79-4248-8142-9F1007E8B606}" type="parTrans" cxnId="{C958F1AF-05F8-4D62-AAE7-5023A8747431}">
      <dgm:prSet/>
      <dgm:spPr/>
      <dgm:t>
        <a:bodyPr/>
        <a:lstStyle/>
        <a:p>
          <a:endParaRPr lang="en-US"/>
        </a:p>
      </dgm:t>
    </dgm:pt>
    <dgm:pt modelId="{F783DAFE-9866-4ED3-ACD3-FAD6ACCB4184}" type="sibTrans" cxnId="{C958F1AF-05F8-4D62-AAE7-5023A8747431}">
      <dgm:prSet/>
      <dgm:spPr/>
      <dgm:t>
        <a:bodyPr/>
        <a:lstStyle/>
        <a:p>
          <a:endParaRPr lang="en-US"/>
        </a:p>
      </dgm:t>
    </dgm:pt>
    <dgm:pt modelId="{BB84BB4E-9614-4475-B33E-767A48B240D2}">
      <dgm:prSet phldrT="[Text]" custT="1"/>
      <dgm:spPr/>
      <dgm:t>
        <a:bodyPr/>
        <a:lstStyle/>
        <a:p>
          <a:pPr rtl="0"/>
          <a:r>
            <a:rPr lang="en-US" sz="1800" dirty="0"/>
            <a:t>Waynesboro Towne Center Park and Ride</a:t>
          </a:r>
        </a:p>
      </dgm:t>
    </dgm:pt>
    <dgm:pt modelId="{EC68C011-E952-4F55-B97C-C1320817B01D}" type="parTrans" cxnId="{6E344676-1934-4373-BF29-9B90E093B419}">
      <dgm:prSet/>
      <dgm:spPr/>
      <dgm:t>
        <a:bodyPr/>
        <a:lstStyle/>
        <a:p>
          <a:endParaRPr lang="en-US"/>
        </a:p>
      </dgm:t>
    </dgm:pt>
    <dgm:pt modelId="{7CA720DD-BFE8-40AD-9376-B0061CE5FBCF}" type="sibTrans" cxnId="{6E344676-1934-4373-BF29-9B90E093B419}">
      <dgm:prSet/>
      <dgm:spPr/>
      <dgm:t>
        <a:bodyPr/>
        <a:lstStyle/>
        <a:p>
          <a:endParaRPr lang="en-US"/>
        </a:p>
      </dgm:t>
    </dgm:pt>
    <dgm:pt modelId="{3D59B716-CE50-4468-975E-8B8FB1EEA9A6}" type="pres">
      <dgm:prSet presAssocID="{13A194EF-9B22-4696-B95B-058B7B80C6BD}" presName="linear" presStyleCnt="0">
        <dgm:presLayoutVars>
          <dgm:animLvl val="lvl"/>
          <dgm:resizeHandles val="exact"/>
        </dgm:presLayoutVars>
      </dgm:prSet>
      <dgm:spPr/>
    </dgm:pt>
    <dgm:pt modelId="{FE6B6FB6-EF75-4292-B4AD-7659CEC26DC7}" type="pres">
      <dgm:prSet presAssocID="{4E0EB3A6-5B4E-4236-A20E-044453B3C316}" presName="parentText" presStyleLbl="node1" presStyleIdx="0" presStyleCnt="1" custScaleY="35392" custLinFactNeighborY="-2570">
        <dgm:presLayoutVars>
          <dgm:chMax val="0"/>
          <dgm:bulletEnabled val="1"/>
        </dgm:presLayoutVars>
      </dgm:prSet>
      <dgm:spPr/>
    </dgm:pt>
    <dgm:pt modelId="{97795D1E-A5CA-48B2-A104-84EDE223F9D9}" type="pres">
      <dgm:prSet presAssocID="{4E0EB3A6-5B4E-4236-A20E-044453B3C316}" presName="childText" presStyleLbl="revTx" presStyleIdx="0" presStyleCnt="1" custScaleY="69566" custLinFactNeighborY="13779">
        <dgm:presLayoutVars>
          <dgm:bulletEnabled val="1"/>
        </dgm:presLayoutVars>
      </dgm:prSet>
      <dgm:spPr/>
    </dgm:pt>
  </dgm:ptLst>
  <dgm:cxnLst>
    <dgm:cxn modelId="{8EDB7000-D667-46E2-A44A-8CA74406D285}" type="presOf" srcId="{BB84BB4E-9614-4475-B33E-767A48B240D2}" destId="{97795D1E-A5CA-48B2-A104-84EDE223F9D9}" srcOrd="0" destOrd="0" presId="urn:microsoft.com/office/officeart/2005/8/layout/vList2"/>
    <dgm:cxn modelId="{6E344676-1934-4373-BF29-9B90E093B419}" srcId="{4E0EB3A6-5B4E-4236-A20E-044453B3C316}" destId="{BB84BB4E-9614-4475-B33E-767A48B240D2}" srcOrd="0" destOrd="0" parTransId="{EC68C011-E952-4F55-B97C-C1320817B01D}" sibTransId="{7CA720DD-BFE8-40AD-9376-B0061CE5FBCF}"/>
    <dgm:cxn modelId="{5AB46C92-2BAD-45ED-AD22-384AB67E6ADB}" type="presOf" srcId="{4E0EB3A6-5B4E-4236-A20E-044453B3C316}" destId="{FE6B6FB6-EF75-4292-B4AD-7659CEC26DC7}" srcOrd="0" destOrd="0" presId="urn:microsoft.com/office/officeart/2005/8/layout/vList2"/>
    <dgm:cxn modelId="{C958F1AF-05F8-4D62-AAE7-5023A8747431}" srcId="{13A194EF-9B22-4696-B95B-058B7B80C6BD}" destId="{4E0EB3A6-5B4E-4236-A20E-044453B3C316}" srcOrd="0" destOrd="0" parTransId="{4F500889-FD79-4248-8142-9F1007E8B606}" sibTransId="{F783DAFE-9866-4ED3-ACD3-FAD6ACCB4184}"/>
    <dgm:cxn modelId="{ECCFB9C9-12D5-476B-B955-03EF5FB43206}" type="presOf" srcId="{13A194EF-9B22-4696-B95B-058B7B80C6BD}" destId="{3D59B716-CE50-4468-975E-8B8FB1EEA9A6}" srcOrd="0" destOrd="0" presId="urn:microsoft.com/office/officeart/2005/8/layout/vList2"/>
    <dgm:cxn modelId="{B7EB0096-9007-4DC1-8FE7-DE0C940997F0}" type="presParOf" srcId="{3D59B716-CE50-4468-975E-8B8FB1EEA9A6}" destId="{FE6B6FB6-EF75-4292-B4AD-7659CEC26DC7}" srcOrd="0" destOrd="0" presId="urn:microsoft.com/office/officeart/2005/8/layout/vList2"/>
    <dgm:cxn modelId="{AE2890F9-70DC-4749-B7E4-184A4D79FCD0}" type="presParOf" srcId="{3D59B716-CE50-4468-975E-8B8FB1EEA9A6}" destId="{97795D1E-A5CA-48B2-A104-84EDE223F9D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3B3A46-5167-4A7F-A4E1-6FB3A43044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6FB52D-3193-4816-83EE-55D1BEC49510}">
      <dgm:prSet/>
      <dgm:spPr/>
      <dgm:t>
        <a:bodyPr/>
        <a:lstStyle/>
        <a:p>
          <a:pPr rtl="0"/>
          <a:r>
            <a:rPr lang="en-US" dirty="0"/>
            <a:t>I-66 Outside the Beltway</a:t>
          </a:r>
        </a:p>
      </dgm:t>
    </dgm:pt>
    <dgm:pt modelId="{FA2EDFD1-A1BC-4E32-A9E1-59CF6672FADA}" type="parTrans" cxnId="{911FF4F4-45AC-4697-B7EF-042EDD23B381}">
      <dgm:prSet/>
      <dgm:spPr/>
      <dgm:t>
        <a:bodyPr/>
        <a:lstStyle/>
        <a:p>
          <a:endParaRPr lang="en-US"/>
        </a:p>
      </dgm:t>
    </dgm:pt>
    <dgm:pt modelId="{98E3D781-7D3F-4EAC-BBED-C658213E9025}" type="sibTrans" cxnId="{911FF4F4-45AC-4697-B7EF-042EDD23B381}">
      <dgm:prSet/>
      <dgm:spPr/>
      <dgm:t>
        <a:bodyPr/>
        <a:lstStyle/>
        <a:p>
          <a:endParaRPr lang="en-US"/>
        </a:p>
      </dgm:t>
    </dgm:pt>
    <dgm:pt modelId="{907DEBC3-DACE-47C3-A985-32370B6E9654}">
      <dgm:prSet/>
      <dgm:spPr/>
      <dgm:t>
        <a:bodyPr/>
        <a:lstStyle/>
        <a:p>
          <a:pPr rtl="0"/>
          <a:r>
            <a:rPr lang="en-US"/>
            <a:t>$800M over the next 50 years to support enhanced transit service</a:t>
          </a:r>
        </a:p>
      </dgm:t>
    </dgm:pt>
    <dgm:pt modelId="{4737E1E0-DEF6-41E3-B016-5DFC81644524}" type="parTrans" cxnId="{EE814A5D-801B-436F-B810-F12FE7DB9F6E}">
      <dgm:prSet/>
      <dgm:spPr/>
      <dgm:t>
        <a:bodyPr/>
        <a:lstStyle/>
        <a:p>
          <a:endParaRPr lang="en-US"/>
        </a:p>
      </dgm:t>
    </dgm:pt>
    <dgm:pt modelId="{5E4B69CF-1AF6-4610-AC92-1B22CC545A31}" type="sibTrans" cxnId="{EE814A5D-801B-436F-B810-F12FE7DB9F6E}">
      <dgm:prSet/>
      <dgm:spPr/>
      <dgm:t>
        <a:bodyPr/>
        <a:lstStyle/>
        <a:p>
          <a:endParaRPr lang="en-US"/>
        </a:p>
      </dgm:t>
    </dgm:pt>
    <dgm:pt modelId="{AF8964E2-FFC8-4C3D-B73A-D962CFAEB3C0}">
      <dgm:prSet/>
      <dgm:spPr/>
      <dgm:t>
        <a:bodyPr/>
        <a:lstStyle/>
        <a:p>
          <a:pPr rtl="0"/>
          <a:r>
            <a:rPr lang="en-US"/>
            <a:t>I-66 Inside the Beltway</a:t>
          </a:r>
        </a:p>
      </dgm:t>
    </dgm:pt>
    <dgm:pt modelId="{C2EB7EC0-3AD3-4BB8-9483-E824B22DFC77}" type="parTrans" cxnId="{91D23961-9C55-42D8-9364-166D5AD13704}">
      <dgm:prSet/>
      <dgm:spPr/>
      <dgm:t>
        <a:bodyPr/>
        <a:lstStyle/>
        <a:p>
          <a:endParaRPr lang="en-US"/>
        </a:p>
      </dgm:t>
    </dgm:pt>
    <dgm:pt modelId="{8CFA764C-7C68-49BF-B520-2692AE9CB2F8}" type="sibTrans" cxnId="{91D23961-9C55-42D8-9364-166D5AD13704}">
      <dgm:prSet/>
      <dgm:spPr/>
      <dgm:t>
        <a:bodyPr/>
        <a:lstStyle/>
        <a:p>
          <a:endParaRPr lang="en-US"/>
        </a:p>
      </dgm:t>
    </dgm:pt>
    <dgm:pt modelId="{5340798D-73ED-4CE6-B55C-06FD52D27469}">
      <dgm:prSet/>
      <dgm:spPr/>
      <dgm:t>
        <a:bodyPr/>
        <a:lstStyle/>
        <a:p>
          <a:pPr rtl="0"/>
          <a:r>
            <a:rPr lang="en-US"/>
            <a:t>New and improved travel choices that include transit, TDM, bicycle, pedestrian, and roadway options</a:t>
          </a:r>
        </a:p>
      </dgm:t>
    </dgm:pt>
    <dgm:pt modelId="{5D929362-E3EF-4C72-96C3-1F708FFABF97}" type="parTrans" cxnId="{2ABE01B1-B78A-4F6C-8255-C9BBE0EF5600}">
      <dgm:prSet/>
      <dgm:spPr/>
      <dgm:t>
        <a:bodyPr/>
        <a:lstStyle/>
        <a:p>
          <a:endParaRPr lang="en-US"/>
        </a:p>
      </dgm:t>
    </dgm:pt>
    <dgm:pt modelId="{6C8FA6B0-5AF8-4934-93FB-9603431A0B0F}" type="sibTrans" cxnId="{2ABE01B1-B78A-4F6C-8255-C9BBE0EF5600}">
      <dgm:prSet/>
      <dgm:spPr/>
      <dgm:t>
        <a:bodyPr/>
        <a:lstStyle/>
        <a:p>
          <a:endParaRPr lang="en-US"/>
        </a:p>
      </dgm:t>
    </dgm:pt>
    <dgm:pt modelId="{FEB51DFC-C74A-4D1C-A7AC-53910A253203}">
      <dgm:prSet/>
      <dgm:spPr/>
      <dgm:t>
        <a:bodyPr/>
        <a:lstStyle/>
        <a:p>
          <a:pPr rtl="0"/>
          <a:r>
            <a:rPr lang="en-US"/>
            <a:t>I-395 </a:t>
          </a:r>
        </a:p>
      </dgm:t>
    </dgm:pt>
    <dgm:pt modelId="{8F2D1723-7E1E-4A8C-B77A-3765593A036B}" type="parTrans" cxnId="{547A7A5D-F836-4250-9777-D2E9C3B388BD}">
      <dgm:prSet/>
      <dgm:spPr/>
      <dgm:t>
        <a:bodyPr/>
        <a:lstStyle/>
        <a:p>
          <a:endParaRPr lang="en-US"/>
        </a:p>
      </dgm:t>
    </dgm:pt>
    <dgm:pt modelId="{77905B48-1E2B-403F-B333-B27DF4279881}" type="sibTrans" cxnId="{547A7A5D-F836-4250-9777-D2E9C3B388BD}">
      <dgm:prSet/>
      <dgm:spPr/>
      <dgm:t>
        <a:bodyPr/>
        <a:lstStyle/>
        <a:p>
          <a:endParaRPr lang="en-US"/>
        </a:p>
      </dgm:t>
    </dgm:pt>
    <dgm:pt modelId="{7D65A9C8-2F29-44C0-A8C3-76CBBD177B7E}">
      <dgm:prSet/>
      <dgm:spPr/>
      <dgm:t>
        <a:bodyPr/>
        <a:lstStyle/>
        <a:p>
          <a:pPr rtl="0"/>
          <a:r>
            <a:rPr lang="en-US"/>
            <a:t>$15M annual transit investment to fund new and improved travel choices in corridor</a:t>
          </a:r>
        </a:p>
      </dgm:t>
    </dgm:pt>
    <dgm:pt modelId="{29609130-617D-46C5-BB28-967A24474268}" type="parTrans" cxnId="{894B2079-B356-4461-B4B7-07944ADCE040}">
      <dgm:prSet/>
      <dgm:spPr/>
      <dgm:t>
        <a:bodyPr/>
        <a:lstStyle/>
        <a:p>
          <a:endParaRPr lang="en-US"/>
        </a:p>
      </dgm:t>
    </dgm:pt>
    <dgm:pt modelId="{C91E4087-A702-4019-BB0E-BB70CC5A776E}" type="sibTrans" cxnId="{894B2079-B356-4461-B4B7-07944ADCE040}">
      <dgm:prSet/>
      <dgm:spPr/>
      <dgm:t>
        <a:bodyPr/>
        <a:lstStyle/>
        <a:p>
          <a:endParaRPr lang="en-US"/>
        </a:p>
      </dgm:t>
    </dgm:pt>
    <dgm:pt modelId="{5FCFB354-5B8E-4828-AD32-21E9B0059138}">
      <dgm:prSet/>
      <dgm:spPr/>
      <dgm:t>
        <a:bodyPr/>
        <a:lstStyle/>
        <a:p>
          <a:pPr rtl="0"/>
          <a:r>
            <a:rPr lang="en-US"/>
            <a:t>I-64 (Hampton Roads) </a:t>
          </a:r>
        </a:p>
      </dgm:t>
    </dgm:pt>
    <dgm:pt modelId="{385CEDD9-73D1-400C-B36D-47339EB78BDC}" type="parTrans" cxnId="{B622CF17-3CE7-42ED-A5FB-2F33FA078D34}">
      <dgm:prSet/>
      <dgm:spPr/>
      <dgm:t>
        <a:bodyPr/>
        <a:lstStyle/>
        <a:p>
          <a:endParaRPr lang="en-US"/>
        </a:p>
      </dgm:t>
    </dgm:pt>
    <dgm:pt modelId="{77E0586D-9D3F-4D04-8273-FF54D9CE91D2}" type="sibTrans" cxnId="{B622CF17-3CE7-42ED-A5FB-2F33FA078D34}">
      <dgm:prSet/>
      <dgm:spPr/>
      <dgm:t>
        <a:bodyPr/>
        <a:lstStyle/>
        <a:p>
          <a:endParaRPr lang="en-US"/>
        </a:p>
      </dgm:t>
    </dgm:pt>
    <dgm:pt modelId="{608B17A3-25AC-49A7-9DFF-F26954D51D72}">
      <dgm:prSet/>
      <dgm:spPr/>
      <dgm:t>
        <a:bodyPr/>
        <a:lstStyle/>
        <a:p>
          <a:pPr rtl="0"/>
          <a:r>
            <a:rPr lang="en-US"/>
            <a:t>Support enhanced express bus and vanpooling in the I-64 Express Lanes corridor</a:t>
          </a:r>
        </a:p>
      </dgm:t>
    </dgm:pt>
    <dgm:pt modelId="{3D780698-547F-4F6A-A74A-32AC64EBFF00}" type="parTrans" cxnId="{73725D72-C6E9-4DDC-8E64-C0B68147FD99}">
      <dgm:prSet/>
      <dgm:spPr/>
      <dgm:t>
        <a:bodyPr/>
        <a:lstStyle/>
        <a:p>
          <a:endParaRPr lang="en-US"/>
        </a:p>
      </dgm:t>
    </dgm:pt>
    <dgm:pt modelId="{7091D8F2-1BC7-42A8-9182-68E5AC6CFA43}" type="sibTrans" cxnId="{73725D72-C6E9-4DDC-8E64-C0B68147FD99}">
      <dgm:prSet/>
      <dgm:spPr/>
      <dgm:t>
        <a:bodyPr/>
        <a:lstStyle/>
        <a:p>
          <a:endParaRPr lang="en-US"/>
        </a:p>
      </dgm:t>
    </dgm:pt>
    <dgm:pt modelId="{EC63D386-EBC4-4136-94C6-D0ED8EDB43F3}" type="pres">
      <dgm:prSet presAssocID="{9B3B3A46-5167-4A7F-A4E1-6FB3A43044FA}" presName="linear" presStyleCnt="0">
        <dgm:presLayoutVars>
          <dgm:animLvl val="lvl"/>
          <dgm:resizeHandles val="exact"/>
        </dgm:presLayoutVars>
      </dgm:prSet>
      <dgm:spPr/>
    </dgm:pt>
    <dgm:pt modelId="{FCC34652-E3D3-4D55-8753-1AFCAEEADDDB}" type="pres">
      <dgm:prSet presAssocID="{BD6FB52D-3193-4816-83EE-55D1BEC495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CAD2285-1D7C-4A24-9797-A8100785B22E}" type="pres">
      <dgm:prSet presAssocID="{BD6FB52D-3193-4816-83EE-55D1BEC49510}" presName="childText" presStyleLbl="revTx" presStyleIdx="0" presStyleCnt="4">
        <dgm:presLayoutVars>
          <dgm:bulletEnabled val="1"/>
        </dgm:presLayoutVars>
      </dgm:prSet>
      <dgm:spPr/>
    </dgm:pt>
    <dgm:pt modelId="{A23ED0F1-AF34-4F32-8401-CFDF46312F8D}" type="pres">
      <dgm:prSet presAssocID="{AF8964E2-FFC8-4C3D-B73A-D962CFAEB3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B06572-A740-4858-A719-53DDEA0DF6E3}" type="pres">
      <dgm:prSet presAssocID="{AF8964E2-FFC8-4C3D-B73A-D962CFAEB3C0}" presName="childText" presStyleLbl="revTx" presStyleIdx="1" presStyleCnt="4">
        <dgm:presLayoutVars>
          <dgm:bulletEnabled val="1"/>
        </dgm:presLayoutVars>
      </dgm:prSet>
      <dgm:spPr/>
    </dgm:pt>
    <dgm:pt modelId="{F624229E-C839-4C87-B8A7-010DF8387193}" type="pres">
      <dgm:prSet presAssocID="{FEB51DFC-C74A-4D1C-A7AC-53910A2532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0502177-7240-429A-BF38-1A0603DF75C0}" type="pres">
      <dgm:prSet presAssocID="{FEB51DFC-C74A-4D1C-A7AC-53910A253203}" presName="childText" presStyleLbl="revTx" presStyleIdx="2" presStyleCnt="4">
        <dgm:presLayoutVars>
          <dgm:bulletEnabled val="1"/>
        </dgm:presLayoutVars>
      </dgm:prSet>
      <dgm:spPr/>
    </dgm:pt>
    <dgm:pt modelId="{2BA7DB83-5124-4B5B-B0AD-1ED095970BD1}" type="pres">
      <dgm:prSet presAssocID="{5FCFB354-5B8E-4828-AD32-21E9B005913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C0CA75A-45E0-49A6-8A8B-18361C4F573B}" type="pres">
      <dgm:prSet presAssocID="{5FCFB354-5B8E-4828-AD32-21E9B005913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2A1FD09-2DA6-4AE2-B5F3-03C87B3A8B59}" type="presOf" srcId="{608B17A3-25AC-49A7-9DFF-F26954D51D72}" destId="{4C0CA75A-45E0-49A6-8A8B-18361C4F573B}" srcOrd="0" destOrd="0" presId="urn:microsoft.com/office/officeart/2005/8/layout/vList2"/>
    <dgm:cxn modelId="{B622CF17-3CE7-42ED-A5FB-2F33FA078D34}" srcId="{9B3B3A46-5167-4A7F-A4E1-6FB3A43044FA}" destId="{5FCFB354-5B8E-4828-AD32-21E9B0059138}" srcOrd="3" destOrd="0" parTransId="{385CEDD9-73D1-400C-B36D-47339EB78BDC}" sibTransId="{77E0586D-9D3F-4D04-8273-FF54D9CE91D2}"/>
    <dgm:cxn modelId="{AB941D23-836B-4F1A-99BC-0372DF00FCC6}" type="presOf" srcId="{5FCFB354-5B8E-4828-AD32-21E9B0059138}" destId="{2BA7DB83-5124-4B5B-B0AD-1ED095970BD1}" srcOrd="0" destOrd="0" presId="urn:microsoft.com/office/officeart/2005/8/layout/vList2"/>
    <dgm:cxn modelId="{4C2DD739-9227-41F5-BD66-78046FBABA7E}" type="presOf" srcId="{BD6FB52D-3193-4816-83EE-55D1BEC49510}" destId="{FCC34652-E3D3-4D55-8753-1AFCAEEADDDB}" srcOrd="0" destOrd="0" presId="urn:microsoft.com/office/officeart/2005/8/layout/vList2"/>
    <dgm:cxn modelId="{EE814A5D-801B-436F-B810-F12FE7DB9F6E}" srcId="{BD6FB52D-3193-4816-83EE-55D1BEC49510}" destId="{907DEBC3-DACE-47C3-A985-32370B6E9654}" srcOrd="0" destOrd="0" parTransId="{4737E1E0-DEF6-41E3-B016-5DFC81644524}" sibTransId="{5E4B69CF-1AF6-4610-AC92-1B22CC545A31}"/>
    <dgm:cxn modelId="{547A7A5D-F836-4250-9777-D2E9C3B388BD}" srcId="{9B3B3A46-5167-4A7F-A4E1-6FB3A43044FA}" destId="{FEB51DFC-C74A-4D1C-A7AC-53910A253203}" srcOrd="2" destOrd="0" parTransId="{8F2D1723-7E1E-4A8C-B77A-3765593A036B}" sibTransId="{77905B48-1E2B-403F-B333-B27DF4279881}"/>
    <dgm:cxn modelId="{91D23961-9C55-42D8-9364-166D5AD13704}" srcId="{9B3B3A46-5167-4A7F-A4E1-6FB3A43044FA}" destId="{AF8964E2-FFC8-4C3D-B73A-D962CFAEB3C0}" srcOrd="1" destOrd="0" parTransId="{C2EB7EC0-3AD3-4BB8-9483-E824B22DFC77}" sibTransId="{8CFA764C-7C68-49BF-B520-2692AE9CB2F8}"/>
    <dgm:cxn modelId="{E48E716D-4654-41B8-90F5-C9FE95F504FB}" type="presOf" srcId="{AF8964E2-FFC8-4C3D-B73A-D962CFAEB3C0}" destId="{A23ED0F1-AF34-4F32-8401-CFDF46312F8D}" srcOrd="0" destOrd="0" presId="urn:microsoft.com/office/officeart/2005/8/layout/vList2"/>
    <dgm:cxn modelId="{547E6071-98E2-427E-9897-3551533C0F79}" type="presOf" srcId="{7D65A9C8-2F29-44C0-A8C3-76CBBD177B7E}" destId="{10502177-7240-429A-BF38-1A0603DF75C0}" srcOrd="0" destOrd="0" presId="urn:microsoft.com/office/officeart/2005/8/layout/vList2"/>
    <dgm:cxn modelId="{73725D72-C6E9-4DDC-8E64-C0B68147FD99}" srcId="{5FCFB354-5B8E-4828-AD32-21E9B0059138}" destId="{608B17A3-25AC-49A7-9DFF-F26954D51D72}" srcOrd="0" destOrd="0" parTransId="{3D780698-547F-4F6A-A74A-32AC64EBFF00}" sibTransId="{7091D8F2-1BC7-42A8-9182-68E5AC6CFA43}"/>
    <dgm:cxn modelId="{894B2079-B356-4461-B4B7-07944ADCE040}" srcId="{FEB51DFC-C74A-4D1C-A7AC-53910A253203}" destId="{7D65A9C8-2F29-44C0-A8C3-76CBBD177B7E}" srcOrd="0" destOrd="0" parTransId="{29609130-617D-46C5-BB28-967A24474268}" sibTransId="{C91E4087-A702-4019-BB0E-BB70CC5A776E}"/>
    <dgm:cxn modelId="{B6E10591-07E9-402D-9A0F-69C82EE11746}" type="presOf" srcId="{FEB51DFC-C74A-4D1C-A7AC-53910A253203}" destId="{F624229E-C839-4C87-B8A7-010DF8387193}" srcOrd="0" destOrd="0" presId="urn:microsoft.com/office/officeart/2005/8/layout/vList2"/>
    <dgm:cxn modelId="{D3E97392-CB73-47F3-9C7D-7514F649A0C8}" type="presOf" srcId="{907DEBC3-DACE-47C3-A985-32370B6E9654}" destId="{ACAD2285-1D7C-4A24-9797-A8100785B22E}" srcOrd="0" destOrd="0" presId="urn:microsoft.com/office/officeart/2005/8/layout/vList2"/>
    <dgm:cxn modelId="{F19AE8A9-3094-43DD-80F3-BFFD45BC08E7}" type="presOf" srcId="{5340798D-73ED-4CE6-B55C-06FD52D27469}" destId="{AEB06572-A740-4858-A719-53DDEA0DF6E3}" srcOrd="0" destOrd="0" presId="urn:microsoft.com/office/officeart/2005/8/layout/vList2"/>
    <dgm:cxn modelId="{2ABE01B1-B78A-4F6C-8255-C9BBE0EF5600}" srcId="{AF8964E2-FFC8-4C3D-B73A-D962CFAEB3C0}" destId="{5340798D-73ED-4CE6-B55C-06FD52D27469}" srcOrd="0" destOrd="0" parTransId="{5D929362-E3EF-4C72-96C3-1F708FFABF97}" sibTransId="{6C8FA6B0-5AF8-4934-93FB-9603431A0B0F}"/>
    <dgm:cxn modelId="{E916D2D3-7A3F-4FAA-B1F6-A7762E961861}" type="presOf" srcId="{9B3B3A46-5167-4A7F-A4E1-6FB3A43044FA}" destId="{EC63D386-EBC4-4136-94C6-D0ED8EDB43F3}" srcOrd="0" destOrd="0" presId="urn:microsoft.com/office/officeart/2005/8/layout/vList2"/>
    <dgm:cxn modelId="{911FF4F4-45AC-4697-B7EF-042EDD23B381}" srcId="{9B3B3A46-5167-4A7F-A4E1-6FB3A43044FA}" destId="{BD6FB52D-3193-4816-83EE-55D1BEC49510}" srcOrd="0" destOrd="0" parTransId="{FA2EDFD1-A1BC-4E32-A9E1-59CF6672FADA}" sibTransId="{98E3D781-7D3F-4EAC-BBED-C658213E9025}"/>
    <dgm:cxn modelId="{933B6C79-ABD4-40AF-B4FA-05C5273E6224}" type="presParOf" srcId="{EC63D386-EBC4-4136-94C6-D0ED8EDB43F3}" destId="{FCC34652-E3D3-4D55-8753-1AFCAEEADDDB}" srcOrd="0" destOrd="0" presId="urn:microsoft.com/office/officeart/2005/8/layout/vList2"/>
    <dgm:cxn modelId="{BB8F7123-784C-4392-84D8-D71665264837}" type="presParOf" srcId="{EC63D386-EBC4-4136-94C6-D0ED8EDB43F3}" destId="{ACAD2285-1D7C-4A24-9797-A8100785B22E}" srcOrd="1" destOrd="0" presId="urn:microsoft.com/office/officeart/2005/8/layout/vList2"/>
    <dgm:cxn modelId="{7AF570AE-5715-4BF5-A092-39E5D7F576EF}" type="presParOf" srcId="{EC63D386-EBC4-4136-94C6-D0ED8EDB43F3}" destId="{A23ED0F1-AF34-4F32-8401-CFDF46312F8D}" srcOrd="2" destOrd="0" presId="urn:microsoft.com/office/officeart/2005/8/layout/vList2"/>
    <dgm:cxn modelId="{2C6022AE-ADCD-48D4-B511-AAAA43FF8B0F}" type="presParOf" srcId="{EC63D386-EBC4-4136-94C6-D0ED8EDB43F3}" destId="{AEB06572-A740-4858-A719-53DDEA0DF6E3}" srcOrd="3" destOrd="0" presId="urn:microsoft.com/office/officeart/2005/8/layout/vList2"/>
    <dgm:cxn modelId="{3AE7F216-03AD-4408-A7A7-6FC931C4069D}" type="presParOf" srcId="{EC63D386-EBC4-4136-94C6-D0ED8EDB43F3}" destId="{F624229E-C839-4C87-B8A7-010DF8387193}" srcOrd="4" destOrd="0" presId="urn:microsoft.com/office/officeart/2005/8/layout/vList2"/>
    <dgm:cxn modelId="{0C010792-A04A-42CB-8C7E-A5E989A2D3E2}" type="presParOf" srcId="{EC63D386-EBC4-4136-94C6-D0ED8EDB43F3}" destId="{10502177-7240-429A-BF38-1A0603DF75C0}" srcOrd="5" destOrd="0" presId="urn:microsoft.com/office/officeart/2005/8/layout/vList2"/>
    <dgm:cxn modelId="{B6305505-D26F-4CEE-9032-C67E9289BF0B}" type="presParOf" srcId="{EC63D386-EBC4-4136-94C6-D0ED8EDB43F3}" destId="{2BA7DB83-5124-4B5B-B0AD-1ED095970BD1}" srcOrd="6" destOrd="0" presId="urn:microsoft.com/office/officeart/2005/8/layout/vList2"/>
    <dgm:cxn modelId="{7AD5EF51-FB15-4D0A-B1CA-6F2001F37639}" type="presParOf" srcId="{EC63D386-EBC4-4136-94C6-D0ED8EDB43F3}" destId="{4C0CA75A-45E0-49A6-8A8B-18361C4F573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68451-15E6-4AEA-B9B9-E910ED474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495548-2F7C-451B-8195-0FEE571B7CF2}">
      <dgm:prSet/>
      <dgm:spPr/>
      <dgm:t>
        <a:bodyPr/>
        <a:lstStyle/>
        <a:p>
          <a:pPr algn="ctr" rtl="0"/>
          <a:r>
            <a:rPr lang="en-US" b="1" u="sng" dirty="0"/>
            <a:t>Additional Local Money Needed: $1.60 million</a:t>
          </a:r>
          <a:endParaRPr lang="en-US" u="sng" dirty="0"/>
        </a:p>
      </dgm:t>
    </dgm:pt>
    <dgm:pt modelId="{12D3C05B-9C25-4C37-B1F1-670C271F1D00}" type="parTrans" cxnId="{605D5586-9B35-4704-83A5-0CD731DF7331}">
      <dgm:prSet/>
      <dgm:spPr/>
      <dgm:t>
        <a:bodyPr/>
        <a:lstStyle/>
        <a:p>
          <a:endParaRPr lang="en-US"/>
        </a:p>
      </dgm:t>
    </dgm:pt>
    <dgm:pt modelId="{612D57A7-A6F7-45C5-8477-B559C3903BC4}" type="sibTrans" cxnId="{605D5586-9B35-4704-83A5-0CD731DF7331}">
      <dgm:prSet/>
      <dgm:spPr/>
      <dgm:t>
        <a:bodyPr/>
        <a:lstStyle/>
        <a:p>
          <a:endParaRPr lang="en-US"/>
        </a:p>
      </dgm:t>
    </dgm:pt>
    <dgm:pt modelId="{D6DE911E-81CA-43DC-9FF3-F3A723CE2562}" type="pres">
      <dgm:prSet presAssocID="{C8668451-15E6-4AEA-B9B9-E910ED474360}" presName="linear" presStyleCnt="0">
        <dgm:presLayoutVars>
          <dgm:animLvl val="lvl"/>
          <dgm:resizeHandles val="exact"/>
        </dgm:presLayoutVars>
      </dgm:prSet>
      <dgm:spPr/>
    </dgm:pt>
    <dgm:pt modelId="{A4CD0789-6E03-4700-A26E-34D84C3F4406}" type="pres">
      <dgm:prSet presAssocID="{90495548-2F7C-451B-8195-0FEE571B7CF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05D5586-9B35-4704-83A5-0CD731DF7331}" srcId="{C8668451-15E6-4AEA-B9B9-E910ED474360}" destId="{90495548-2F7C-451B-8195-0FEE571B7CF2}" srcOrd="0" destOrd="0" parTransId="{12D3C05B-9C25-4C37-B1F1-670C271F1D00}" sibTransId="{612D57A7-A6F7-45C5-8477-B559C3903BC4}"/>
    <dgm:cxn modelId="{A51200BF-8AC1-4D75-88EF-9900B2274037}" type="presOf" srcId="{90495548-2F7C-451B-8195-0FEE571B7CF2}" destId="{A4CD0789-6E03-4700-A26E-34D84C3F4406}" srcOrd="0" destOrd="0" presId="urn:microsoft.com/office/officeart/2005/8/layout/vList2"/>
    <dgm:cxn modelId="{2C8B92FB-6D25-43D0-9CA8-BD607CE74416}" type="presOf" srcId="{C8668451-15E6-4AEA-B9B9-E910ED474360}" destId="{D6DE911E-81CA-43DC-9FF3-F3A723CE2562}" srcOrd="0" destOrd="0" presId="urn:microsoft.com/office/officeart/2005/8/layout/vList2"/>
    <dgm:cxn modelId="{AC159CE0-D6CA-4777-8FEB-07CCA66D3286}" type="presParOf" srcId="{D6DE911E-81CA-43DC-9FF3-F3A723CE2562}" destId="{A4CD0789-6E03-4700-A26E-34D84C3F44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AF5F3-AAB5-4872-A24B-CE20B8581A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C9A04-784C-4C84-A050-3FA0314C95C6}">
      <dgm:prSet/>
      <dgm:spPr/>
      <dgm:t>
        <a:bodyPr/>
        <a:lstStyle/>
        <a:p>
          <a:pPr algn="ctr" rtl="0"/>
          <a:r>
            <a:rPr lang="en-US" b="1" dirty="0"/>
            <a:t>Transit Capital Project Case Study: Greater Lynchburg Transit Company</a:t>
          </a:r>
        </a:p>
      </dgm:t>
    </dgm:pt>
    <dgm:pt modelId="{07638174-8973-40F9-A79A-751EFB694766}" type="parTrans" cxnId="{4C9050A3-1FB2-45DB-9BAA-20D320AD3561}">
      <dgm:prSet/>
      <dgm:spPr/>
      <dgm:t>
        <a:bodyPr/>
        <a:lstStyle/>
        <a:p>
          <a:endParaRPr lang="en-US"/>
        </a:p>
      </dgm:t>
    </dgm:pt>
    <dgm:pt modelId="{09B1EA0E-725D-4A53-A595-EA468F2AD8C1}" type="sibTrans" cxnId="{4C9050A3-1FB2-45DB-9BAA-20D320AD3561}">
      <dgm:prSet/>
      <dgm:spPr/>
      <dgm:t>
        <a:bodyPr/>
        <a:lstStyle/>
        <a:p>
          <a:endParaRPr lang="en-US"/>
        </a:p>
      </dgm:t>
    </dgm:pt>
    <dgm:pt modelId="{18F1B586-3C19-4BC9-83CB-C86DF9DBDADC}" type="pres">
      <dgm:prSet presAssocID="{B6EAF5F3-AAB5-4872-A24B-CE20B8581AB8}" presName="linear" presStyleCnt="0">
        <dgm:presLayoutVars>
          <dgm:animLvl val="lvl"/>
          <dgm:resizeHandles val="exact"/>
        </dgm:presLayoutVars>
      </dgm:prSet>
      <dgm:spPr/>
    </dgm:pt>
    <dgm:pt modelId="{91A377B0-3DA1-4369-A86A-5E235D780D4D}" type="pres">
      <dgm:prSet presAssocID="{E78C9A04-784C-4C84-A050-3FA0314C95C6}" presName="parentText" presStyleLbl="node1" presStyleIdx="0" presStyleCnt="1" custLinFactNeighborX="-872" custLinFactNeighborY="-464">
        <dgm:presLayoutVars>
          <dgm:chMax val="0"/>
          <dgm:bulletEnabled val="1"/>
        </dgm:presLayoutVars>
      </dgm:prSet>
      <dgm:spPr/>
    </dgm:pt>
  </dgm:ptLst>
  <dgm:cxnLst>
    <dgm:cxn modelId="{AD6DAA9F-9508-4DEA-A9F7-E815DCD8D410}" type="presOf" srcId="{E78C9A04-784C-4C84-A050-3FA0314C95C6}" destId="{91A377B0-3DA1-4369-A86A-5E235D780D4D}" srcOrd="0" destOrd="0" presId="urn:microsoft.com/office/officeart/2005/8/layout/vList2"/>
    <dgm:cxn modelId="{4C9050A3-1FB2-45DB-9BAA-20D320AD3561}" srcId="{B6EAF5F3-AAB5-4872-A24B-CE20B8581AB8}" destId="{E78C9A04-784C-4C84-A050-3FA0314C95C6}" srcOrd="0" destOrd="0" parTransId="{07638174-8973-40F9-A79A-751EFB694766}" sibTransId="{09B1EA0E-725D-4A53-A595-EA468F2AD8C1}"/>
    <dgm:cxn modelId="{321F83C0-0E43-43C8-8622-44D8A3125B97}" type="presOf" srcId="{B6EAF5F3-AAB5-4872-A24B-CE20B8581AB8}" destId="{18F1B586-3C19-4BC9-83CB-C86DF9DBDADC}" srcOrd="0" destOrd="0" presId="urn:microsoft.com/office/officeart/2005/8/layout/vList2"/>
    <dgm:cxn modelId="{AB87BBF4-E953-43EB-8761-69A7509730F1}" type="presParOf" srcId="{18F1B586-3C19-4BC9-83CB-C86DF9DBDADC}" destId="{91A377B0-3DA1-4369-A86A-5E235D780D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668451-15E6-4AEA-B9B9-E910ED474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95548-2F7C-451B-8195-0FEE571B7CF2}">
      <dgm:prSet custT="1"/>
      <dgm:spPr/>
      <dgm:t>
        <a:bodyPr/>
        <a:lstStyle/>
        <a:p>
          <a:pPr algn="ctr" rtl="0"/>
          <a:r>
            <a:rPr lang="en-US" sz="2300" b="1" u="sng" dirty="0"/>
            <a:t>Additional Local Money Needed: $16.1 million</a:t>
          </a:r>
          <a:endParaRPr lang="en-US" sz="2300" u="sng" dirty="0"/>
        </a:p>
      </dgm:t>
    </dgm:pt>
    <dgm:pt modelId="{12D3C05B-9C25-4C37-B1F1-670C271F1D00}" type="parTrans" cxnId="{605D5586-9B35-4704-83A5-0CD731DF7331}">
      <dgm:prSet/>
      <dgm:spPr/>
      <dgm:t>
        <a:bodyPr/>
        <a:lstStyle/>
        <a:p>
          <a:endParaRPr lang="en-US"/>
        </a:p>
      </dgm:t>
    </dgm:pt>
    <dgm:pt modelId="{612D57A7-A6F7-45C5-8477-B559C3903BC4}" type="sibTrans" cxnId="{605D5586-9B35-4704-83A5-0CD731DF7331}">
      <dgm:prSet/>
      <dgm:spPr/>
      <dgm:t>
        <a:bodyPr/>
        <a:lstStyle/>
        <a:p>
          <a:endParaRPr lang="en-US"/>
        </a:p>
      </dgm:t>
    </dgm:pt>
    <dgm:pt modelId="{D6DE911E-81CA-43DC-9FF3-F3A723CE2562}" type="pres">
      <dgm:prSet presAssocID="{C8668451-15E6-4AEA-B9B9-E910ED474360}" presName="linear" presStyleCnt="0">
        <dgm:presLayoutVars>
          <dgm:animLvl val="lvl"/>
          <dgm:resizeHandles val="exact"/>
        </dgm:presLayoutVars>
      </dgm:prSet>
      <dgm:spPr/>
    </dgm:pt>
    <dgm:pt modelId="{A4CD0789-6E03-4700-A26E-34D84C3F4406}" type="pres">
      <dgm:prSet presAssocID="{90495548-2F7C-451B-8195-0FEE571B7CF2}" presName="parentText" presStyleLbl="node1" presStyleIdx="0" presStyleCnt="1" custScaleX="100000" custScaleY="52699" custLinFactNeighborX="7790" custLinFactNeighborY="487">
        <dgm:presLayoutVars>
          <dgm:chMax val="0"/>
          <dgm:bulletEnabled val="1"/>
        </dgm:presLayoutVars>
      </dgm:prSet>
      <dgm:spPr/>
    </dgm:pt>
  </dgm:ptLst>
  <dgm:cxnLst>
    <dgm:cxn modelId="{1ECFCF46-39E9-4B01-9EBB-1AC9AFD7337C}" type="presOf" srcId="{C8668451-15E6-4AEA-B9B9-E910ED474360}" destId="{D6DE911E-81CA-43DC-9FF3-F3A723CE2562}" srcOrd="0" destOrd="0" presId="urn:microsoft.com/office/officeart/2005/8/layout/vList2"/>
    <dgm:cxn modelId="{605D5586-9B35-4704-83A5-0CD731DF7331}" srcId="{C8668451-15E6-4AEA-B9B9-E910ED474360}" destId="{90495548-2F7C-451B-8195-0FEE571B7CF2}" srcOrd="0" destOrd="0" parTransId="{12D3C05B-9C25-4C37-B1F1-670C271F1D00}" sibTransId="{612D57A7-A6F7-45C5-8477-B559C3903BC4}"/>
    <dgm:cxn modelId="{007E5DBA-6E65-4ECE-9803-52C3B227A58C}" type="presOf" srcId="{90495548-2F7C-451B-8195-0FEE571B7CF2}" destId="{A4CD0789-6E03-4700-A26E-34D84C3F4406}" srcOrd="0" destOrd="0" presId="urn:microsoft.com/office/officeart/2005/8/layout/vList2"/>
    <dgm:cxn modelId="{E345CF8A-7BBC-4182-84CA-56BBBFD9F554}" type="presParOf" srcId="{D6DE911E-81CA-43DC-9FF3-F3A723CE2562}" destId="{A4CD0789-6E03-4700-A26E-34D84C3F44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8287DD-0F89-4CE6-8317-F2D6EF350E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D8207C-89CA-40F7-A114-A355D8FD829E}">
      <dgm:prSet/>
      <dgm:spPr/>
      <dgm:t>
        <a:bodyPr/>
        <a:lstStyle/>
        <a:p>
          <a:pPr algn="ctr" rtl="0"/>
          <a:r>
            <a:rPr lang="en-US" dirty="0"/>
            <a:t>*Absent sufficient statewide funding for the transit capital program, DRPT will need to distribute federal pass-through funding across a wider group of transit agencies statewide, including those who currently do not receive it</a:t>
          </a:r>
        </a:p>
      </dgm:t>
    </dgm:pt>
    <dgm:pt modelId="{C6A91828-8240-4D87-896B-D6120571AF4C}" type="parTrans" cxnId="{88ED4629-FE4D-4931-8EA7-A6D6C8F71BF9}">
      <dgm:prSet/>
      <dgm:spPr/>
      <dgm:t>
        <a:bodyPr/>
        <a:lstStyle/>
        <a:p>
          <a:endParaRPr lang="en-US"/>
        </a:p>
      </dgm:t>
    </dgm:pt>
    <dgm:pt modelId="{DB93A220-3F60-4550-9964-5CD4E17A8D6D}" type="sibTrans" cxnId="{88ED4629-FE4D-4931-8EA7-A6D6C8F71BF9}">
      <dgm:prSet/>
      <dgm:spPr/>
      <dgm:t>
        <a:bodyPr/>
        <a:lstStyle/>
        <a:p>
          <a:endParaRPr lang="en-US"/>
        </a:p>
      </dgm:t>
    </dgm:pt>
    <dgm:pt modelId="{E7C95608-96AF-4F27-B62C-CB8683B04EBB}" type="pres">
      <dgm:prSet presAssocID="{358287DD-0F89-4CE6-8317-F2D6EF350EC3}" presName="linear" presStyleCnt="0">
        <dgm:presLayoutVars>
          <dgm:animLvl val="lvl"/>
          <dgm:resizeHandles val="exact"/>
        </dgm:presLayoutVars>
      </dgm:prSet>
      <dgm:spPr/>
    </dgm:pt>
    <dgm:pt modelId="{6D91349B-2A19-48A2-9A3B-EF776875600A}" type="pres">
      <dgm:prSet presAssocID="{6CD8207C-89CA-40F7-A114-A355D8FD829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DA4A917-3C6F-4252-8D5E-D6429CC32432}" type="presOf" srcId="{358287DD-0F89-4CE6-8317-F2D6EF350EC3}" destId="{E7C95608-96AF-4F27-B62C-CB8683B04EBB}" srcOrd="0" destOrd="0" presId="urn:microsoft.com/office/officeart/2005/8/layout/vList2"/>
    <dgm:cxn modelId="{88ED4629-FE4D-4931-8EA7-A6D6C8F71BF9}" srcId="{358287DD-0F89-4CE6-8317-F2D6EF350EC3}" destId="{6CD8207C-89CA-40F7-A114-A355D8FD829E}" srcOrd="0" destOrd="0" parTransId="{C6A91828-8240-4D87-896B-D6120571AF4C}" sibTransId="{DB93A220-3F60-4550-9964-5CD4E17A8D6D}"/>
    <dgm:cxn modelId="{D1CC2BDC-D1DB-4257-9475-5E8FD8F9307B}" type="presOf" srcId="{6CD8207C-89CA-40F7-A114-A355D8FD829E}" destId="{6D91349B-2A19-48A2-9A3B-EF776875600A}" srcOrd="0" destOrd="0" presId="urn:microsoft.com/office/officeart/2005/8/layout/vList2"/>
    <dgm:cxn modelId="{667626D2-AE22-47F4-8670-E91506935DF4}" type="presParOf" srcId="{E7C95608-96AF-4F27-B62C-CB8683B04EBB}" destId="{6D91349B-2A19-48A2-9A3B-EF77687560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EAF5F3-AAB5-4872-A24B-CE20B8581A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C9A04-784C-4C84-A050-3FA0314C95C6}">
      <dgm:prSet/>
      <dgm:spPr/>
      <dgm:t>
        <a:bodyPr/>
        <a:lstStyle/>
        <a:p>
          <a:pPr algn="ctr" rtl="0"/>
          <a:r>
            <a:rPr lang="en-US" b="1" dirty="0"/>
            <a:t>Transit Capital Project Case Study: Hampton Roads Transit</a:t>
          </a:r>
        </a:p>
      </dgm:t>
    </dgm:pt>
    <dgm:pt modelId="{07638174-8973-40F9-A79A-751EFB694766}" type="parTrans" cxnId="{4C9050A3-1FB2-45DB-9BAA-20D320AD3561}">
      <dgm:prSet/>
      <dgm:spPr/>
      <dgm:t>
        <a:bodyPr/>
        <a:lstStyle/>
        <a:p>
          <a:endParaRPr lang="en-US"/>
        </a:p>
      </dgm:t>
    </dgm:pt>
    <dgm:pt modelId="{09B1EA0E-725D-4A53-A595-EA468F2AD8C1}" type="sibTrans" cxnId="{4C9050A3-1FB2-45DB-9BAA-20D320AD3561}">
      <dgm:prSet/>
      <dgm:spPr/>
      <dgm:t>
        <a:bodyPr/>
        <a:lstStyle/>
        <a:p>
          <a:endParaRPr lang="en-US"/>
        </a:p>
      </dgm:t>
    </dgm:pt>
    <dgm:pt modelId="{18F1B586-3C19-4BC9-83CB-C86DF9DBDADC}" type="pres">
      <dgm:prSet presAssocID="{B6EAF5F3-AAB5-4872-A24B-CE20B8581AB8}" presName="linear" presStyleCnt="0">
        <dgm:presLayoutVars>
          <dgm:animLvl val="lvl"/>
          <dgm:resizeHandles val="exact"/>
        </dgm:presLayoutVars>
      </dgm:prSet>
      <dgm:spPr/>
    </dgm:pt>
    <dgm:pt modelId="{91A377B0-3DA1-4369-A86A-5E235D780D4D}" type="pres">
      <dgm:prSet presAssocID="{E78C9A04-784C-4C84-A050-3FA0314C95C6}" presName="parentText" presStyleLbl="node1" presStyleIdx="0" presStyleCnt="1" custLinFactNeighborX="-872" custLinFactNeighborY="-464">
        <dgm:presLayoutVars>
          <dgm:chMax val="0"/>
          <dgm:bulletEnabled val="1"/>
        </dgm:presLayoutVars>
      </dgm:prSet>
      <dgm:spPr/>
    </dgm:pt>
  </dgm:ptLst>
  <dgm:cxnLst>
    <dgm:cxn modelId="{5A843524-E10E-49AA-9E5A-133C943E93BA}" type="presOf" srcId="{B6EAF5F3-AAB5-4872-A24B-CE20B8581AB8}" destId="{18F1B586-3C19-4BC9-83CB-C86DF9DBDADC}" srcOrd="0" destOrd="0" presId="urn:microsoft.com/office/officeart/2005/8/layout/vList2"/>
    <dgm:cxn modelId="{3C590D97-0D9B-40C9-8E69-EE894C0A306A}" type="presOf" srcId="{E78C9A04-784C-4C84-A050-3FA0314C95C6}" destId="{91A377B0-3DA1-4369-A86A-5E235D780D4D}" srcOrd="0" destOrd="0" presId="urn:microsoft.com/office/officeart/2005/8/layout/vList2"/>
    <dgm:cxn modelId="{4C9050A3-1FB2-45DB-9BAA-20D320AD3561}" srcId="{B6EAF5F3-AAB5-4872-A24B-CE20B8581AB8}" destId="{E78C9A04-784C-4C84-A050-3FA0314C95C6}" srcOrd="0" destOrd="0" parTransId="{07638174-8973-40F9-A79A-751EFB694766}" sibTransId="{09B1EA0E-725D-4A53-A595-EA468F2AD8C1}"/>
    <dgm:cxn modelId="{5A597F95-BD6D-43DA-BD48-67E822DE5A16}" type="presParOf" srcId="{18F1B586-3C19-4BC9-83CB-C86DF9DBDADC}" destId="{91A377B0-3DA1-4369-A86A-5E235D780D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668451-15E6-4AEA-B9B9-E910ED474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95548-2F7C-451B-8195-0FEE571B7CF2}">
      <dgm:prSet custT="1"/>
      <dgm:spPr/>
      <dgm:t>
        <a:bodyPr/>
        <a:lstStyle/>
        <a:p>
          <a:pPr algn="ctr" rtl="0"/>
          <a:r>
            <a:rPr lang="en-US" sz="2300" b="1" u="sng" dirty="0"/>
            <a:t>Additional Local Money Needed: $4.14 million</a:t>
          </a:r>
          <a:endParaRPr lang="en-US" sz="2300" u="sng" dirty="0"/>
        </a:p>
      </dgm:t>
    </dgm:pt>
    <dgm:pt modelId="{12D3C05B-9C25-4C37-B1F1-670C271F1D00}" type="parTrans" cxnId="{605D5586-9B35-4704-83A5-0CD731DF7331}">
      <dgm:prSet/>
      <dgm:spPr/>
      <dgm:t>
        <a:bodyPr/>
        <a:lstStyle/>
        <a:p>
          <a:endParaRPr lang="en-US"/>
        </a:p>
      </dgm:t>
    </dgm:pt>
    <dgm:pt modelId="{612D57A7-A6F7-45C5-8477-B559C3903BC4}" type="sibTrans" cxnId="{605D5586-9B35-4704-83A5-0CD731DF7331}">
      <dgm:prSet/>
      <dgm:spPr/>
      <dgm:t>
        <a:bodyPr/>
        <a:lstStyle/>
        <a:p>
          <a:endParaRPr lang="en-US"/>
        </a:p>
      </dgm:t>
    </dgm:pt>
    <dgm:pt modelId="{D6DE911E-81CA-43DC-9FF3-F3A723CE2562}" type="pres">
      <dgm:prSet presAssocID="{C8668451-15E6-4AEA-B9B9-E910ED474360}" presName="linear" presStyleCnt="0">
        <dgm:presLayoutVars>
          <dgm:animLvl val="lvl"/>
          <dgm:resizeHandles val="exact"/>
        </dgm:presLayoutVars>
      </dgm:prSet>
      <dgm:spPr/>
    </dgm:pt>
    <dgm:pt modelId="{A4CD0789-6E03-4700-A26E-34D84C3F4406}" type="pres">
      <dgm:prSet presAssocID="{90495548-2F7C-451B-8195-0FEE571B7CF2}" presName="parentText" presStyleLbl="node1" presStyleIdx="0" presStyleCnt="1" custScaleX="100000" custScaleY="52699" custLinFactNeighborX="7790" custLinFactNeighborY="487">
        <dgm:presLayoutVars>
          <dgm:chMax val="0"/>
          <dgm:bulletEnabled val="1"/>
        </dgm:presLayoutVars>
      </dgm:prSet>
      <dgm:spPr/>
    </dgm:pt>
  </dgm:ptLst>
  <dgm:cxnLst>
    <dgm:cxn modelId="{1BF25C14-0CF9-45E9-B726-1639C9777FBE}" type="presOf" srcId="{90495548-2F7C-451B-8195-0FEE571B7CF2}" destId="{A4CD0789-6E03-4700-A26E-34D84C3F4406}" srcOrd="0" destOrd="0" presId="urn:microsoft.com/office/officeart/2005/8/layout/vList2"/>
    <dgm:cxn modelId="{D7BF4C26-6F32-471B-85BB-B4761C44C3B2}" type="presOf" srcId="{C8668451-15E6-4AEA-B9B9-E910ED474360}" destId="{D6DE911E-81CA-43DC-9FF3-F3A723CE2562}" srcOrd="0" destOrd="0" presId="urn:microsoft.com/office/officeart/2005/8/layout/vList2"/>
    <dgm:cxn modelId="{605D5586-9B35-4704-83A5-0CD731DF7331}" srcId="{C8668451-15E6-4AEA-B9B9-E910ED474360}" destId="{90495548-2F7C-451B-8195-0FEE571B7CF2}" srcOrd="0" destOrd="0" parTransId="{12D3C05B-9C25-4C37-B1F1-670C271F1D00}" sibTransId="{612D57A7-A6F7-45C5-8477-B559C3903BC4}"/>
    <dgm:cxn modelId="{0B57E29D-709C-4B36-A688-1E9CE78DADCA}" type="presParOf" srcId="{D6DE911E-81CA-43DC-9FF3-F3A723CE2562}" destId="{A4CD0789-6E03-4700-A26E-34D84C3F44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8287DD-0F89-4CE6-8317-F2D6EF350E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D8207C-89CA-40F7-A114-A355D8FD829E}">
      <dgm:prSet/>
      <dgm:spPr/>
      <dgm:t>
        <a:bodyPr/>
        <a:lstStyle/>
        <a:p>
          <a:pPr algn="ctr" rtl="0"/>
          <a:r>
            <a:rPr lang="en-US" dirty="0"/>
            <a:t>*Hampton Roads Transit receives direct federal appropriations.  This example assumes that there are no additional federal funds available for this project.</a:t>
          </a:r>
        </a:p>
      </dgm:t>
    </dgm:pt>
    <dgm:pt modelId="{C6A91828-8240-4D87-896B-D6120571AF4C}" type="parTrans" cxnId="{88ED4629-FE4D-4931-8EA7-A6D6C8F71BF9}">
      <dgm:prSet/>
      <dgm:spPr/>
      <dgm:t>
        <a:bodyPr/>
        <a:lstStyle/>
        <a:p>
          <a:endParaRPr lang="en-US"/>
        </a:p>
      </dgm:t>
    </dgm:pt>
    <dgm:pt modelId="{DB93A220-3F60-4550-9964-5CD4E17A8D6D}" type="sibTrans" cxnId="{88ED4629-FE4D-4931-8EA7-A6D6C8F71BF9}">
      <dgm:prSet/>
      <dgm:spPr/>
      <dgm:t>
        <a:bodyPr/>
        <a:lstStyle/>
        <a:p>
          <a:endParaRPr lang="en-US"/>
        </a:p>
      </dgm:t>
    </dgm:pt>
    <dgm:pt modelId="{E7C95608-96AF-4F27-B62C-CB8683B04EBB}" type="pres">
      <dgm:prSet presAssocID="{358287DD-0F89-4CE6-8317-F2D6EF350EC3}" presName="linear" presStyleCnt="0">
        <dgm:presLayoutVars>
          <dgm:animLvl val="lvl"/>
          <dgm:resizeHandles val="exact"/>
        </dgm:presLayoutVars>
      </dgm:prSet>
      <dgm:spPr/>
    </dgm:pt>
    <dgm:pt modelId="{6D91349B-2A19-48A2-9A3B-EF776875600A}" type="pres">
      <dgm:prSet presAssocID="{6CD8207C-89CA-40F7-A114-A355D8FD829E}" presName="parentText" presStyleLbl="node1" presStyleIdx="0" presStyleCnt="1" custLinFactNeighborX="-10035" custLinFactNeighborY="-8441">
        <dgm:presLayoutVars>
          <dgm:chMax val="0"/>
          <dgm:bulletEnabled val="1"/>
        </dgm:presLayoutVars>
      </dgm:prSet>
      <dgm:spPr/>
    </dgm:pt>
  </dgm:ptLst>
  <dgm:cxnLst>
    <dgm:cxn modelId="{88ED4629-FE4D-4931-8EA7-A6D6C8F71BF9}" srcId="{358287DD-0F89-4CE6-8317-F2D6EF350EC3}" destId="{6CD8207C-89CA-40F7-A114-A355D8FD829E}" srcOrd="0" destOrd="0" parTransId="{C6A91828-8240-4D87-896B-D6120571AF4C}" sibTransId="{DB93A220-3F60-4550-9964-5CD4E17A8D6D}"/>
    <dgm:cxn modelId="{0DE1D6A1-1505-44D3-A13F-FEE5DF1C7856}" type="presOf" srcId="{6CD8207C-89CA-40F7-A114-A355D8FD829E}" destId="{6D91349B-2A19-48A2-9A3B-EF776875600A}" srcOrd="0" destOrd="0" presId="urn:microsoft.com/office/officeart/2005/8/layout/vList2"/>
    <dgm:cxn modelId="{DD15F4AD-3AC5-4AEF-AF0D-B6BB43BE6D9A}" type="presOf" srcId="{358287DD-0F89-4CE6-8317-F2D6EF350EC3}" destId="{E7C95608-96AF-4F27-B62C-CB8683B04EBB}" srcOrd="0" destOrd="0" presId="urn:microsoft.com/office/officeart/2005/8/layout/vList2"/>
    <dgm:cxn modelId="{E94B16BB-C6B5-444D-A33D-3C0899E76C1D}" type="presParOf" srcId="{E7C95608-96AF-4F27-B62C-CB8683B04EBB}" destId="{6D91349B-2A19-48A2-9A3B-EF77687560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B3A263-1DD9-4FBC-9446-A73378821F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6FE110-95E5-4707-8651-94ECABC21B73}">
      <dgm:prSet/>
      <dgm:spPr/>
      <dgm:t>
        <a:bodyPr/>
        <a:lstStyle/>
        <a:p>
          <a:pPr rtl="0"/>
          <a:r>
            <a:rPr lang="en-US" dirty="0"/>
            <a:t>Hampton Roads</a:t>
          </a:r>
        </a:p>
      </dgm:t>
    </dgm:pt>
    <dgm:pt modelId="{AB99C963-3A29-4BED-BE5C-3FE622E4E0BE}" type="parTrans" cxnId="{778F0845-4538-46E4-9527-E68E9249C8FC}">
      <dgm:prSet/>
      <dgm:spPr/>
      <dgm:t>
        <a:bodyPr/>
        <a:lstStyle/>
        <a:p>
          <a:endParaRPr lang="en-US"/>
        </a:p>
      </dgm:t>
    </dgm:pt>
    <dgm:pt modelId="{FFEE60EE-33A3-439D-A2A8-38D7B86F3E21}" type="sibTrans" cxnId="{778F0845-4538-46E4-9527-E68E9249C8FC}">
      <dgm:prSet/>
      <dgm:spPr/>
      <dgm:t>
        <a:bodyPr/>
        <a:lstStyle/>
        <a:p>
          <a:endParaRPr lang="en-US"/>
        </a:p>
      </dgm:t>
    </dgm:pt>
    <dgm:pt modelId="{37814F74-052D-43D1-ADF6-3E8FE759A828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HRT Regional Commuter Express Bus</a:t>
          </a:r>
        </a:p>
      </dgm:t>
    </dgm:pt>
    <dgm:pt modelId="{B7715506-42F2-4241-A996-9EF3D6FFFB44}" type="parTrans" cxnId="{12525E66-E091-4E37-9A25-D33DE9244D8E}">
      <dgm:prSet/>
      <dgm:spPr/>
      <dgm:t>
        <a:bodyPr/>
        <a:lstStyle/>
        <a:p>
          <a:endParaRPr lang="en-US"/>
        </a:p>
      </dgm:t>
    </dgm:pt>
    <dgm:pt modelId="{D96C3001-E44F-4D67-B936-6BD129C4650A}" type="sibTrans" cxnId="{12525E66-E091-4E37-9A25-D33DE9244D8E}">
      <dgm:prSet/>
      <dgm:spPr/>
      <dgm:t>
        <a:bodyPr/>
        <a:lstStyle/>
        <a:p>
          <a:endParaRPr lang="en-US"/>
        </a:p>
      </dgm:t>
    </dgm:pt>
    <dgm:pt modelId="{A3A5798D-27F2-4EC3-AD67-1D9C9B709CE3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HRT Peninsula Regional Park and Ride Enhancement</a:t>
          </a:r>
        </a:p>
      </dgm:t>
    </dgm:pt>
    <dgm:pt modelId="{4FAD7622-0C11-46B5-A5AD-F5EA410A00EF}" type="parTrans" cxnId="{9DEF6CF5-368B-4DBA-B7FA-4A556C9F8370}">
      <dgm:prSet/>
      <dgm:spPr/>
      <dgm:t>
        <a:bodyPr/>
        <a:lstStyle/>
        <a:p>
          <a:endParaRPr lang="en-US"/>
        </a:p>
      </dgm:t>
    </dgm:pt>
    <dgm:pt modelId="{61CFA6AB-8454-4E08-8A15-0C79FAB22FE3}" type="sibTrans" cxnId="{9DEF6CF5-368B-4DBA-B7FA-4A556C9F8370}">
      <dgm:prSet/>
      <dgm:spPr/>
      <dgm:t>
        <a:bodyPr/>
        <a:lstStyle/>
        <a:p>
          <a:endParaRPr lang="en-US"/>
        </a:p>
      </dgm:t>
    </dgm:pt>
    <dgm:pt modelId="{BAF64A12-2DA7-4EC8-B1AC-E3FC623E97B9}">
      <dgm:prSet/>
      <dgm:spPr/>
      <dgm:t>
        <a:bodyPr/>
        <a:lstStyle/>
        <a:p>
          <a:pPr rtl="0"/>
          <a:r>
            <a:rPr lang="en-US" dirty="0"/>
            <a:t>Lynchburg</a:t>
          </a:r>
        </a:p>
      </dgm:t>
    </dgm:pt>
    <dgm:pt modelId="{7452CF1E-1954-4291-BF8D-152AD91900ED}" type="parTrans" cxnId="{52BA5966-A621-4E64-AB69-0D67423A2417}">
      <dgm:prSet/>
      <dgm:spPr/>
      <dgm:t>
        <a:bodyPr/>
        <a:lstStyle/>
        <a:p>
          <a:endParaRPr lang="en-US"/>
        </a:p>
      </dgm:t>
    </dgm:pt>
    <dgm:pt modelId="{7FFEB4CA-51DC-420C-954A-97DB022935AA}" type="sibTrans" cxnId="{52BA5966-A621-4E64-AB69-0D67423A2417}">
      <dgm:prSet/>
      <dgm:spPr/>
      <dgm:t>
        <a:bodyPr/>
        <a:lstStyle/>
        <a:p>
          <a:endParaRPr lang="en-US"/>
        </a:p>
      </dgm:t>
    </dgm:pt>
    <dgm:pt modelId="{6D48D6EE-4DD1-453B-BAF9-C79C432FEEC6}">
      <dgm:prSet custT="1"/>
      <dgm:spPr/>
      <dgm:t>
        <a:bodyPr/>
        <a:lstStyle/>
        <a:p>
          <a:pPr rtl="0"/>
          <a:r>
            <a:rPr lang="en-US" sz="1800" b="1" dirty="0"/>
            <a:t>Lynchburg Central Business District Circulator (COMPLETED) </a:t>
          </a:r>
        </a:p>
      </dgm:t>
    </dgm:pt>
    <dgm:pt modelId="{28341F24-9226-4B33-B808-69EEC1AD9F7E}" type="parTrans" cxnId="{ADEEEE25-23BE-4161-80E7-63274182E993}">
      <dgm:prSet/>
      <dgm:spPr/>
      <dgm:t>
        <a:bodyPr/>
        <a:lstStyle/>
        <a:p>
          <a:endParaRPr lang="en-US"/>
        </a:p>
      </dgm:t>
    </dgm:pt>
    <dgm:pt modelId="{FB7723E9-1BA8-4435-88F7-437B22CEA5A7}" type="sibTrans" cxnId="{ADEEEE25-23BE-4161-80E7-63274182E993}">
      <dgm:prSet/>
      <dgm:spPr/>
      <dgm:t>
        <a:bodyPr/>
        <a:lstStyle/>
        <a:p>
          <a:endParaRPr lang="en-US"/>
        </a:p>
      </dgm:t>
    </dgm:pt>
    <dgm:pt modelId="{6180703E-A258-43B9-B4F5-AB1EFD35F51C}">
      <dgm:prSet custT="1"/>
      <dgm:spPr/>
      <dgm:t>
        <a:bodyPr/>
        <a:lstStyle/>
        <a:p>
          <a:pPr rtl="0"/>
          <a:r>
            <a:rPr lang="en-US" sz="1800" b="1" dirty="0"/>
            <a:t>Danville Transit System Bus Shelter &amp; Transit Buses Purchase (COMPLETED)</a:t>
          </a:r>
        </a:p>
      </dgm:t>
    </dgm:pt>
    <dgm:pt modelId="{915D6EF5-2996-4CF9-A48A-07141711F6BA}" type="parTrans" cxnId="{BC5E10CC-53B8-4B92-89F2-6FA64BB20601}">
      <dgm:prSet/>
      <dgm:spPr/>
      <dgm:t>
        <a:bodyPr/>
        <a:lstStyle/>
        <a:p>
          <a:endParaRPr lang="en-US"/>
        </a:p>
      </dgm:t>
    </dgm:pt>
    <dgm:pt modelId="{D21189C8-139D-4322-B915-8D4C4E43E0D1}" type="sibTrans" cxnId="{BC5E10CC-53B8-4B92-89F2-6FA64BB20601}">
      <dgm:prSet/>
      <dgm:spPr/>
      <dgm:t>
        <a:bodyPr/>
        <a:lstStyle/>
        <a:p>
          <a:endParaRPr lang="en-US"/>
        </a:p>
      </dgm:t>
    </dgm:pt>
    <dgm:pt modelId="{B8BA3763-27E8-4B12-925A-33F7BC649F35}">
      <dgm:prSet/>
      <dgm:spPr/>
      <dgm:t>
        <a:bodyPr/>
        <a:lstStyle/>
        <a:p>
          <a:pPr rtl="0"/>
          <a:r>
            <a:rPr lang="en-US" dirty="0"/>
            <a:t>Northern Virginia </a:t>
          </a:r>
        </a:p>
      </dgm:t>
    </dgm:pt>
    <dgm:pt modelId="{2CE4CAFB-C0D9-4B2B-BB16-F37B45952798}" type="parTrans" cxnId="{6A64D054-F801-4A99-A695-FC3D6939168E}">
      <dgm:prSet/>
      <dgm:spPr/>
      <dgm:t>
        <a:bodyPr/>
        <a:lstStyle/>
        <a:p>
          <a:endParaRPr lang="en-US"/>
        </a:p>
      </dgm:t>
    </dgm:pt>
    <dgm:pt modelId="{445A28D9-0FE5-4B0A-B252-6D748F3C865A}" type="sibTrans" cxnId="{6A64D054-F801-4A99-A695-FC3D6939168E}">
      <dgm:prSet/>
      <dgm:spPr/>
      <dgm:t>
        <a:bodyPr/>
        <a:lstStyle/>
        <a:p>
          <a:endParaRPr lang="en-US"/>
        </a:p>
      </dgm:t>
    </dgm:pt>
    <dgm:pt modelId="{618356AE-6A8F-4293-945E-1CD3F3F6F0DB}">
      <dgm:prSet/>
      <dgm:spPr/>
      <dgm:t>
        <a:bodyPr/>
        <a:lstStyle/>
        <a:p>
          <a:pPr rtl="0"/>
          <a:r>
            <a:rPr lang="en-US"/>
            <a:t>Ballston Metrorail Station West Entrance </a:t>
          </a:r>
        </a:p>
      </dgm:t>
    </dgm:pt>
    <dgm:pt modelId="{9345C26D-EF73-42BB-BE45-7BCECF9DA21B}" type="parTrans" cxnId="{F60BD1A8-E2EB-48E2-987E-FD056954AD07}">
      <dgm:prSet/>
      <dgm:spPr/>
      <dgm:t>
        <a:bodyPr/>
        <a:lstStyle/>
        <a:p>
          <a:endParaRPr lang="en-US"/>
        </a:p>
      </dgm:t>
    </dgm:pt>
    <dgm:pt modelId="{A58185E9-5CF3-4B13-873B-620C3290A3EA}" type="sibTrans" cxnId="{F60BD1A8-E2EB-48E2-987E-FD056954AD07}">
      <dgm:prSet/>
      <dgm:spPr/>
      <dgm:t>
        <a:bodyPr/>
        <a:lstStyle/>
        <a:p>
          <a:endParaRPr lang="en-US"/>
        </a:p>
      </dgm:t>
    </dgm:pt>
    <dgm:pt modelId="{8F80D565-0220-46ED-9FBD-3F735E74422F}">
      <dgm:prSet/>
      <dgm:spPr/>
      <dgm:t>
        <a:bodyPr/>
        <a:lstStyle/>
        <a:p>
          <a:pPr rtl="0"/>
          <a:r>
            <a:rPr lang="en-US"/>
            <a:t>ART Service Restructuring and Expansion </a:t>
          </a:r>
        </a:p>
      </dgm:t>
    </dgm:pt>
    <dgm:pt modelId="{47B13729-3E37-40CE-9D61-D561B3871DE9}" type="parTrans" cxnId="{0E75E1FA-C32C-4CAD-9AC2-190016E44FDA}">
      <dgm:prSet/>
      <dgm:spPr/>
      <dgm:t>
        <a:bodyPr/>
        <a:lstStyle/>
        <a:p>
          <a:endParaRPr lang="en-US"/>
        </a:p>
      </dgm:t>
    </dgm:pt>
    <dgm:pt modelId="{DF9AB409-D77D-48BA-A4D3-D207EF21575A}" type="sibTrans" cxnId="{0E75E1FA-C32C-4CAD-9AC2-190016E44FDA}">
      <dgm:prSet/>
      <dgm:spPr/>
      <dgm:t>
        <a:bodyPr/>
        <a:lstStyle/>
        <a:p>
          <a:endParaRPr lang="en-US"/>
        </a:p>
      </dgm:t>
    </dgm:pt>
    <dgm:pt modelId="{C645C6B7-44DA-4BD0-BAF4-666F58EFD384}">
      <dgm:prSet/>
      <dgm:spPr/>
      <dgm:t>
        <a:bodyPr/>
        <a:lstStyle/>
        <a:p>
          <a:pPr rtl="0"/>
          <a:r>
            <a:rPr lang="en-US" b="1" dirty="0"/>
            <a:t>I-66 TDM Strategies (COMPLETED)</a:t>
          </a:r>
        </a:p>
      </dgm:t>
    </dgm:pt>
    <dgm:pt modelId="{2002E141-7105-4711-AC18-767CDDC58D93}" type="parTrans" cxnId="{83C94E92-4752-4668-AEB8-7AF9A3A98269}">
      <dgm:prSet/>
      <dgm:spPr/>
      <dgm:t>
        <a:bodyPr/>
        <a:lstStyle/>
        <a:p>
          <a:endParaRPr lang="en-US"/>
        </a:p>
      </dgm:t>
    </dgm:pt>
    <dgm:pt modelId="{885E0140-35B8-4D4D-B4AB-C32896256C75}" type="sibTrans" cxnId="{83C94E92-4752-4668-AEB8-7AF9A3A98269}">
      <dgm:prSet/>
      <dgm:spPr/>
      <dgm:t>
        <a:bodyPr/>
        <a:lstStyle/>
        <a:p>
          <a:endParaRPr lang="en-US"/>
        </a:p>
      </dgm:t>
    </dgm:pt>
    <dgm:pt modelId="{2E34D04C-8EBE-4748-BECA-E76C4B83261D}">
      <dgm:prSet/>
      <dgm:spPr/>
      <dgm:t>
        <a:bodyPr/>
        <a:lstStyle/>
        <a:p>
          <a:pPr rtl="0"/>
          <a:r>
            <a:rPr lang="en-US" dirty="0"/>
            <a:t>Richmond</a:t>
          </a:r>
        </a:p>
      </dgm:t>
    </dgm:pt>
    <dgm:pt modelId="{33B9E4B3-0DC1-4DC8-A7A7-522E596107B3}" type="parTrans" cxnId="{39A1CB9A-5047-42FA-B929-F57A369ED02B}">
      <dgm:prSet/>
      <dgm:spPr/>
      <dgm:t>
        <a:bodyPr/>
        <a:lstStyle/>
        <a:p>
          <a:endParaRPr lang="en-US"/>
        </a:p>
      </dgm:t>
    </dgm:pt>
    <dgm:pt modelId="{2734F1AE-8AD6-4C8D-8C35-A90D088A111A}" type="sibTrans" cxnId="{39A1CB9A-5047-42FA-B929-F57A369ED02B}">
      <dgm:prSet/>
      <dgm:spPr/>
      <dgm:t>
        <a:bodyPr/>
        <a:lstStyle/>
        <a:p>
          <a:endParaRPr lang="en-US"/>
        </a:p>
      </dgm:t>
    </dgm:pt>
    <dgm:pt modelId="{5979F4E2-39AA-45C5-96C6-A5C76919C7C5}">
      <dgm:prSet/>
      <dgm:spPr/>
      <dgm:t>
        <a:bodyPr/>
        <a:lstStyle/>
        <a:p>
          <a:pPr rtl="0"/>
          <a:r>
            <a:rPr lang="en-US"/>
            <a:t>Petersburg Station Park and Ride Structured Lot</a:t>
          </a:r>
        </a:p>
      </dgm:t>
    </dgm:pt>
    <dgm:pt modelId="{195241D3-B4E0-4B6F-A8D6-83507F9B4ED8}" type="parTrans" cxnId="{8E209790-1F96-4686-974D-9A0069D8F0F6}">
      <dgm:prSet/>
      <dgm:spPr/>
      <dgm:t>
        <a:bodyPr/>
        <a:lstStyle/>
        <a:p>
          <a:endParaRPr lang="en-US"/>
        </a:p>
      </dgm:t>
    </dgm:pt>
    <dgm:pt modelId="{2FA7046B-B500-492B-BE26-810AB44944E9}" type="sibTrans" cxnId="{8E209790-1F96-4686-974D-9A0069D8F0F6}">
      <dgm:prSet/>
      <dgm:spPr/>
      <dgm:t>
        <a:bodyPr/>
        <a:lstStyle/>
        <a:p>
          <a:endParaRPr lang="en-US"/>
        </a:p>
      </dgm:t>
    </dgm:pt>
    <dgm:pt modelId="{526B8709-C9D1-4751-AFDB-0204E94AE5EA}" type="pres">
      <dgm:prSet presAssocID="{ECB3A263-1DD9-4FBC-9446-A73378821F36}" presName="Name0" presStyleCnt="0">
        <dgm:presLayoutVars>
          <dgm:dir/>
          <dgm:animLvl val="lvl"/>
          <dgm:resizeHandles val="exact"/>
        </dgm:presLayoutVars>
      </dgm:prSet>
      <dgm:spPr/>
    </dgm:pt>
    <dgm:pt modelId="{93C3AC16-0DEE-472F-ADB4-9505A90DB981}" type="pres">
      <dgm:prSet presAssocID="{6E6FE110-95E5-4707-8651-94ECABC21B73}" presName="linNode" presStyleCnt="0"/>
      <dgm:spPr/>
    </dgm:pt>
    <dgm:pt modelId="{050A72BB-1A8E-4A1E-BBA6-0885705711AE}" type="pres">
      <dgm:prSet presAssocID="{6E6FE110-95E5-4707-8651-94ECABC21B7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098F60D-1854-4B14-8600-34C4811E8DE6}" type="pres">
      <dgm:prSet presAssocID="{6E6FE110-95E5-4707-8651-94ECABC21B73}" presName="descendantText" presStyleLbl="alignAccFollowNode1" presStyleIdx="0" presStyleCnt="4">
        <dgm:presLayoutVars>
          <dgm:bulletEnabled val="1"/>
        </dgm:presLayoutVars>
      </dgm:prSet>
      <dgm:spPr/>
    </dgm:pt>
    <dgm:pt modelId="{D4F2C79E-4409-423D-A994-B8FEB6842C32}" type="pres">
      <dgm:prSet presAssocID="{FFEE60EE-33A3-439D-A2A8-38D7B86F3E21}" presName="sp" presStyleCnt="0"/>
      <dgm:spPr/>
    </dgm:pt>
    <dgm:pt modelId="{94DB0611-6D6E-45FC-A192-A09110E9F0E0}" type="pres">
      <dgm:prSet presAssocID="{BAF64A12-2DA7-4EC8-B1AC-E3FC623E97B9}" presName="linNode" presStyleCnt="0"/>
      <dgm:spPr/>
    </dgm:pt>
    <dgm:pt modelId="{E4DA0619-ABB6-4EAA-8F01-54E68588EDB5}" type="pres">
      <dgm:prSet presAssocID="{BAF64A12-2DA7-4EC8-B1AC-E3FC623E97B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D94D155-A6C7-4499-A98A-762C87F350B5}" type="pres">
      <dgm:prSet presAssocID="{BAF64A12-2DA7-4EC8-B1AC-E3FC623E97B9}" presName="descendantText" presStyleLbl="alignAccFollowNode1" presStyleIdx="1" presStyleCnt="4">
        <dgm:presLayoutVars>
          <dgm:bulletEnabled val="1"/>
        </dgm:presLayoutVars>
      </dgm:prSet>
      <dgm:spPr/>
    </dgm:pt>
    <dgm:pt modelId="{CAE3B1A2-F6C8-43C4-ACF4-01A7B8CAC31A}" type="pres">
      <dgm:prSet presAssocID="{7FFEB4CA-51DC-420C-954A-97DB022935AA}" presName="sp" presStyleCnt="0"/>
      <dgm:spPr/>
    </dgm:pt>
    <dgm:pt modelId="{04FBE9F3-015E-40EB-9996-78AF3B9D646B}" type="pres">
      <dgm:prSet presAssocID="{B8BA3763-27E8-4B12-925A-33F7BC649F35}" presName="linNode" presStyleCnt="0"/>
      <dgm:spPr/>
    </dgm:pt>
    <dgm:pt modelId="{7ABC7B00-940D-47C1-896C-241E394350E5}" type="pres">
      <dgm:prSet presAssocID="{B8BA3763-27E8-4B12-925A-33F7BC649F3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BDC6E52-272B-4C40-9051-1CDE27DF2998}" type="pres">
      <dgm:prSet presAssocID="{B8BA3763-27E8-4B12-925A-33F7BC649F35}" presName="descendantText" presStyleLbl="alignAccFollowNode1" presStyleIdx="2" presStyleCnt="4">
        <dgm:presLayoutVars>
          <dgm:bulletEnabled val="1"/>
        </dgm:presLayoutVars>
      </dgm:prSet>
      <dgm:spPr/>
    </dgm:pt>
    <dgm:pt modelId="{1CF7FBB9-BF85-4ACB-B9B3-E73C2654B8C4}" type="pres">
      <dgm:prSet presAssocID="{445A28D9-0FE5-4B0A-B252-6D748F3C865A}" presName="sp" presStyleCnt="0"/>
      <dgm:spPr/>
    </dgm:pt>
    <dgm:pt modelId="{5C001D0E-059E-497F-81CC-56C58AF11BDA}" type="pres">
      <dgm:prSet presAssocID="{2E34D04C-8EBE-4748-BECA-E76C4B83261D}" presName="linNode" presStyleCnt="0"/>
      <dgm:spPr/>
    </dgm:pt>
    <dgm:pt modelId="{4DA37127-FACD-4742-8F30-3B3FE63EB906}" type="pres">
      <dgm:prSet presAssocID="{2E34D04C-8EBE-4748-BECA-E76C4B83261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2469A74-EB08-416A-932C-18842443787B}" type="pres">
      <dgm:prSet presAssocID="{2E34D04C-8EBE-4748-BECA-E76C4B83261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ADD7322-457C-4C7F-8807-257D1F7FF15F}" type="presOf" srcId="{BAF64A12-2DA7-4EC8-B1AC-E3FC623E97B9}" destId="{E4DA0619-ABB6-4EAA-8F01-54E68588EDB5}" srcOrd="0" destOrd="0" presId="urn:microsoft.com/office/officeart/2005/8/layout/vList5"/>
    <dgm:cxn modelId="{ADEEEE25-23BE-4161-80E7-63274182E993}" srcId="{BAF64A12-2DA7-4EC8-B1AC-E3FC623E97B9}" destId="{6D48D6EE-4DD1-453B-BAF9-C79C432FEEC6}" srcOrd="0" destOrd="0" parTransId="{28341F24-9226-4B33-B808-69EEC1AD9F7E}" sibTransId="{FB7723E9-1BA8-4435-88F7-437B22CEA5A7}"/>
    <dgm:cxn modelId="{1A73803E-C823-472B-87BD-F6D468CBD1C8}" type="presOf" srcId="{2E34D04C-8EBE-4748-BECA-E76C4B83261D}" destId="{4DA37127-FACD-4742-8F30-3B3FE63EB906}" srcOrd="0" destOrd="0" presId="urn:microsoft.com/office/officeart/2005/8/layout/vList5"/>
    <dgm:cxn modelId="{FAFEE561-5B0B-4F76-A111-66C21B18F835}" type="presOf" srcId="{C645C6B7-44DA-4BD0-BAF4-666F58EFD384}" destId="{9BDC6E52-272B-4C40-9051-1CDE27DF2998}" srcOrd="0" destOrd="2" presId="urn:microsoft.com/office/officeart/2005/8/layout/vList5"/>
    <dgm:cxn modelId="{778F0845-4538-46E4-9527-E68E9249C8FC}" srcId="{ECB3A263-1DD9-4FBC-9446-A73378821F36}" destId="{6E6FE110-95E5-4707-8651-94ECABC21B73}" srcOrd="0" destOrd="0" parTransId="{AB99C963-3A29-4BED-BE5C-3FE622E4E0BE}" sibTransId="{FFEE60EE-33A3-439D-A2A8-38D7B86F3E21}"/>
    <dgm:cxn modelId="{12525E66-E091-4E37-9A25-D33DE9244D8E}" srcId="{6E6FE110-95E5-4707-8651-94ECABC21B73}" destId="{37814F74-052D-43D1-ADF6-3E8FE759A828}" srcOrd="0" destOrd="0" parTransId="{B7715506-42F2-4241-A996-9EF3D6FFFB44}" sibTransId="{D96C3001-E44F-4D67-B936-6BD129C4650A}"/>
    <dgm:cxn modelId="{52BA5966-A621-4E64-AB69-0D67423A2417}" srcId="{ECB3A263-1DD9-4FBC-9446-A73378821F36}" destId="{BAF64A12-2DA7-4EC8-B1AC-E3FC623E97B9}" srcOrd="1" destOrd="0" parTransId="{7452CF1E-1954-4291-BF8D-152AD91900ED}" sibTransId="{7FFEB4CA-51DC-420C-954A-97DB022935AA}"/>
    <dgm:cxn modelId="{5DD0646D-783F-4FBF-ABBF-FD732A372B9E}" type="presOf" srcId="{B8BA3763-27E8-4B12-925A-33F7BC649F35}" destId="{7ABC7B00-940D-47C1-896C-241E394350E5}" srcOrd="0" destOrd="0" presId="urn:microsoft.com/office/officeart/2005/8/layout/vList5"/>
    <dgm:cxn modelId="{A4DA596F-B2BF-4426-84A9-16575F6676DF}" type="presOf" srcId="{8F80D565-0220-46ED-9FBD-3F735E74422F}" destId="{9BDC6E52-272B-4C40-9051-1CDE27DF2998}" srcOrd="0" destOrd="1" presId="urn:microsoft.com/office/officeart/2005/8/layout/vList5"/>
    <dgm:cxn modelId="{6A64D054-F801-4A99-A695-FC3D6939168E}" srcId="{ECB3A263-1DD9-4FBC-9446-A73378821F36}" destId="{B8BA3763-27E8-4B12-925A-33F7BC649F35}" srcOrd="2" destOrd="0" parTransId="{2CE4CAFB-C0D9-4B2B-BB16-F37B45952798}" sibTransId="{445A28D9-0FE5-4B0A-B252-6D748F3C865A}"/>
    <dgm:cxn modelId="{8E209790-1F96-4686-974D-9A0069D8F0F6}" srcId="{2E34D04C-8EBE-4748-BECA-E76C4B83261D}" destId="{5979F4E2-39AA-45C5-96C6-A5C76919C7C5}" srcOrd="0" destOrd="0" parTransId="{195241D3-B4E0-4B6F-A8D6-83507F9B4ED8}" sibTransId="{2FA7046B-B500-492B-BE26-810AB44944E9}"/>
    <dgm:cxn modelId="{6E2A3D92-5DF3-42DF-A425-43008D9103DF}" type="presOf" srcId="{618356AE-6A8F-4293-945E-1CD3F3F6F0DB}" destId="{9BDC6E52-272B-4C40-9051-1CDE27DF2998}" srcOrd="0" destOrd="0" presId="urn:microsoft.com/office/officeart/2005/8/layout/vList5"/>
    <dgm:cxn modelId="{83C94E92-4752-4668-AEB8-7AF9A3A98269}" srcId="{B8BA3763-27E8-4B12-925A-33F7BC649F35}" destId="{C645C6B7-44DA-4BD0-BAF4-666F58EFD384}" srcOrd="2" destOrd="0" parTransId="{2002E141-7105-4711-AC18-767CDDC58D93}" sibTransId="{885E0140-35B8-4D4D-B4AB-C32896256C75}"/>
    <dgm:cxn modelId="{39A1CB9A-5047-42FA-B929-F57A369ED02B}" srcId="{ECB3A263-1DD9-4FBC-9446-A73378821F36}" destId="{2E34D04C-8EBE-4748-BECA-E76C4B83261D}" srcOrd="3" destOrd="0" parTransId="{33B9E4B3-0DC1-4DC8-A7A7-522E596107B3}" sibTransId="{2734F1AE-8AD6-4C8D-8C35-A90D088A111A}"/>
    <dgm:cxn modelId="{F60BD1A8-E2EB-48E2-987E-FD056954AD07}" srcId="{B8BA3763-27E8-4B12-925A-33F7BC649F35}" destId="{618356AE-6A8F-4293-945E-1CD3F3F6F0DB}" srcOrd="0" destOrd="0" parTransId="{9345C26D-EF73-42BB-BE45-7BCECF9DA21B}" sibTransId="{A58185E9-5CF3-4B13-873B-620C3290A3EA}"/>
    <dgm:cxn modelId="{39BEF1A9-72B1-41EE-9ADB-348F74FA5D50}" type="presOf" srcId="{6180703E-A258-43B9-B4F5-AB1EFD35F51C}" destId="{AD94D155-A6C7-4499-A98A-762C87F350B5}" srcOrd="0" destOrd="1" presId="urn:microsoft.com/office/officeart/2005/8/layout/vList5"/>
    <dgm:cxn modelId="{5A6E06B6-FFB7-4DA6-B389-7F80A4CC9265}" type="presOf" srcId="{6D48D6EE-4DD1-453B-BAF9-C79C432FEEC6}" destId="{AD94D155-A6C7-4499-A98A-762C87F350B5}" srcOrd="0" destOrd="0" presId="urn:microsoft.com/office/officeart/2005/8/layout/vList5"/>
    <dgm:cxn modelId="{F5534FC7-BDBF-4679-81C2-B0C41DEDC26B}" type="presOf" srcId="{37814F74-052D-43D1-ADF6-3E8FE759A828}" destId="{D098F60D-1854-4B14-8600-34C4811E8DE6}" srcOrd="0" destOrd="0" presId="urn:microsoft.com/office/officeart/2005/8/layout/vList5"/>
    <dgm:cxn modelId="{BC5E10CC-53B8-4B92-89F2-6FA64BB20601}" srcId="{BAF64A12-2DA7-4EC8-B1AC-E3FC623E97B9}" destId="{6180703E-A258-43B9-B4F5-AB1EFD35F51C}" srcOrd="1" destOrd="0" parTransId="{915D6EF5-2996-4CF9-A48A-07141711F6BA}" sibTransId="{D21189C8-139D-4322-B915-8D4C4E43E0D1}"/>
    <dgm:cxn modelId="{540247DB-297A-4631-A304-AFEB958E9C99}" type="presOf" srcId="{A3A5798D-27F2-4EC3-AD67-1D9C9B709CE3}" destId="{D098F60D-1854-4B14-8600-34C4811E8DE6}" srcOrd="0" destOrd="1" presId="urn:microsoft.com/office/officeart/2005/8/layout/vList5"/>
    <dgm:cxn modelId="{8BFE44DE-C4BB-4BF9-A0EF-37531811FB32}" type="presOf" srcId="{5979F4E2-39AA-45C5-96C6-A5C76919C7C5}" destId="{12469A74-EB08-416A-932C-18842443787B}" srcOrd="0" destOrd="0" presId="urn:microsoft.com/office/officeart/2005/8/layout/vList5"/>
    <dgm:cxn modelId="{1E1EDEDE-D21A-480B-BA6E-7DA763E73C49}" type="presOf" srcId="{ECB3A263-1DD9-4FBC-9446-A73378821F36}" destId="{526B8709-C9D1-4751-AFDB-0204E94AE5EA}" srcOrd="0" destOrd="0" presId="urn:microsoft.com/office/officeart/2005/8/layout/vList5"/>
    <dgm:cxn modelId="{60486CF5-F994-460D-ADA8-1D0C28EDE507}" type="presOf" srcId="{6E6FE110-95E5-4707-8651-94ECABC21B73}" destId="{050A72BB-1A8E-4A1E-BBA6-0885705711AE}" srcOrd="0" destOrd="0" presId="urn:microsoft.com/office/officeart/2005/8/layout/vList5"/>
    <dgm:cxn modelId="{9DEF6CF5-368B-4DBA-B7FA-4A556C9F8370}" srcId="{6E6FE110-95E5-4707-8651-94ECABC21B73}" destId="{A3A5798D-27F2-4EC3-AD67-1D9C9B709CE3}" srcOrd="1" destOrd="0" parTransId="{4FAD7622-0C11-46B5-A5AD-F5EA410A00EF}" sibTransId="{61CFA6AB-8454-4E08-8A15-0C79FAB22FE3}"/>
    <dgm:cxn modelId="{0E75E1FA-C32C-4CAD-9AC2-190016E44FDA}" srcId="{B8BA3763-27E8-4B12-925A-33F7BC649F35}" destId="{8F80D565-0220-46ED-9FBD-3F735E74422F}" srcOrd="1" destOrd="0" parTransId="{47B13729-3E37-40CE-9D61-D561B3871DE9}" sibTransId="{DF9AB409-D77D-48BA-A4D3-D207EF21575A}"/>
    <dgm:cxn modelId="{5740F536-593B-42F0-8B43-B62CDB59ED0E}" type="presParOf" srcId="{526B8709-C9D1-4751-AFDB-0204E94AE5EA}" destId="{93C3AC16-0DEE-472F-ADB4-9505A90DB981}" srcOrd="0" destOrd="0" presId="urn:microsoft.com/office/officeart/2005/8/layout/vList5"/>
    <dgm:cxn modelId="{A7A875CE-1162-45AE-B60D-13086882EF62}" type="presParOf" srcId="{93C3AC16-0DEE-472F-ADB4-9505A90DB981}" destId="{050A72BB-1A8E-4A1E-BBA6-0885705711AE}" srcOrd="0" destOrd="0" presId="urn:microsoft.com/office/officeart/2005/8/layout/vList5"/>
    <dgm:cxn modelId="{C2F4448C-0786-4CC8-B645-7FD00BC8AD56}" type="presParOf" srcId="{93C3AC16-0DEE-472F-ADB4-9505A90DB981}" destId="{D098F60D-1854-4B14-8600-34C4811E8DE6}" srcOrd="1" destOrd="0" presId="urn:microsoft.com/office/officeart/2005/8/layout/vList5"/>
    <dgm:cxn modelId="{497B50DF-3F5B-4271-B9C6-5D215EEB47BC}" type="presParOf" srcId="{526B8709-C9D1-4751-AFDB-0204E94AE5EA}" destId="{D4F2C79E-4409-423D-A994-B8FEB6842C32}" srcOrd="1" destOrd="0" presId="urn:microsoft.com/office/officeart/2005/8/layout/vList5"/>
    <dgm:cxn modelId="{ED8C76D5-014C-421E-9586-7E074ADCD191}" type="presParOf" srcId="{526B8709-C9D1-4751-AFDB-0204E94AE5EA}" destId="{94DB0611-6D6E-45FC-A192-A09110E9F0E0}" srcOrd="2" destOrd="0" presId="urn:microsoft.com/office/officeart/2005/8/layout/vList5"/>
    <dgm:cxn modelId="{6C1F330F-D4D7-48AE-96EF-4DD1454B9C6C}" type="presParOf" srcId="{94DB0611-6D6E-45FC-A192-A09110E9F0E0}" destId="{E4DA0619-ABB6-4EAA-8F01-54E68588EDB5}" srcOrd="0" destOrd="0" presId="urn:microsoft.com/office/officeart/2005/8/layout/vList5"/>
    <dgm:cxn modelId="{8C9F4A5C-1D06-4856-955D-BFCBA436AA9D}" type="presParOf" srcId="{94DB0611-6D6E-45FC-A192-A09110E9F0E0}" destId="{AD94D155-A6C7-4499-A98A-762C87F350B5}" srcOrd="1" destOrd="0" presId="urn:microsoft.com/office/officeart/2005/8/layout/vList5"/>
    <dgm:cxn modelId="{DBE9EE87-518E-4BDD-96FA-B375A22A147B}" type="presParOf" srcId="{526B8709-C9D1-4751-AFDB-0204E94AE5EA}" destId="{CAE3B1A2-F6C8-43C4-ACF4-01A7B8CAC31A}" srcOrd="3" destOrd="0" presId="urn:microsoft.com/office/officeart/2005/8/layout/vList5"/>
    <dgm:cxn modelId="{CD86438D-1A2A-49AC-8D97-435B0F945709}" type="presParOf" srcId="{526B8709-C9D1-4751-AFDB-0204E94AE5EA}" destId="{04FBE9F3-015E-40EB-9996-78AF3B9D646B}" srcOrd="4" destOrd="0" presId="urn:microsoft.com/office/officeart/2005/8/layout/vList5"/>
    <dgm:cxn modelId="{D1BB1881-960A-4A45-AD9B-301237E4DA45}" type="presParOf" srcId="{04FBE9F3-015E-40EB-9996-78AF3B9D646B}" destId="{7ABC7B00-940D-47C1-896C-241E394350E5}" srcOrd="0" destOrd="0" presId="urn:microsoft.com/office/officeart/2005/8/layout/vList5"/>
    <dgm:cxn modelId="{343C72B1-E24C-421B-8CCB-E11EC3AAC9F8}" type="presParOf" srcId="{04FBE9F3-015E-40EB-9996-78AF3B9D646B}" destId="{9BDC6E52-272B-4C40-9051-1CDE27DF2998}" srcOrd="1" destOrd="0" presId="urn:microsoft.com/office/officeart/2005/8/layout/vList5"/>
    <dgm:cxn modelId="{DB189644-89C9-4E36-AC25-12D5213EE048}" type="presParOf" srcId="{526B8709-C9D1-4751-AFDB-0204E94AE5EA}" destId="{1CF7FBB9-BF85-4ACB-B9B3-E73C2654B8C4}" srcOrd="5" destOrd="0" presId="urn:microsoft.com/office/officeart/2005/8/layout/vList5"/>
    <dgm:cxn modelId="{77F373D3-7C9C-47AA-9BA0-5DFCD7EC9563}" type="presParOf" srcId="{526B8709-C9D1-4751-AFDB-0204E94AE5EA}" destId="{5C001D0E-059E-497F-81CC-56C58AF11BDA}" srcOrd="6" destOrd="0" presId="urn:microsoft.com/office/officeart/2005/8/layout/vList5"/>
    <dgm:cxn modelId="{E7E2CECA-3994-4F8D-8E07-1ADA5D29B066}" type="presParOf" srcId="{5C001D0E-059E-497F-81CC-56C58AF11BDA}" destId="{4DA37127-FACD-4742-8F30-3B3FE63EB906}" srcOrd="0" destOrd="0" presId="urn:microsoft.com/office/officeart/2005/8/layout/vList5"/>
    <dgm:cxn modelId="{A74BAF93-FFF5-407C-9BCD-6FFD31F21CE0}" type="presParOf" srcId="{5C001D0E-059E-497F-81CC-56C58AF11BDA}" destId="{12469A74-EB08-416A-932C-1884244378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377B0-3DA1-4369-A86A-5E235D780D4D}">
      <dsp:nvSpPr>
        <dsp:cNvPr id="0" name=""/>
        <dsp:cNvSpPr/>
      </dsp:nvSpPr>
      <dsp:spPr>
        <a:xfrm>
          <a:off x="0" y="0"/>
          <a:ext cx="953588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Transit Capital Project Case Study: City of Alexandria</a:t>
          </a:r>
        </a:p>
      </dsp:txBody>
      <dsp:txXfrm>
        <a:off x="30442" y="30442"/>
        <a:ext cx="9475002" cy="562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58B72-D3CC-4F8A-9B43-5BE6EF09E013}">
      <dsp:nvSpPr>
        <dsp:cNvPr id="0" name=""/>
        <dsp:cNvSpPr/>
      </dsp:nvSpPr>
      <dsp:spPr>
        <a:xfrm>
          <a:off x="0" y="506973"/>
          <a:ext cx="7859486" cy="494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Richmond</a:t>
          </a:r>
        </a:p>
      </dsp:txBody>
      <dsp:txXfrm>
        <a:off x="24120" y="531093"/>
        <a:ext cx="7811246" cy="445868"/>
      </dsp:txXfrm>
    </dsp:sp>
    <dsp:sp modelId="{D823A2AB-1425-4685-ACDE-13A45BC2E98C}">
      <dsp:nvSpPr>
        <dsp:cNvPr id="0" name=""/>
        <dsp:cNvSpPr/>
      </dsp:nvSpPr>
      <dsp:spPr>
        <a:xfrm>
          <a:off x="0" y="1045129"/>
          <a:ext cx="7859486" cy="59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53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Broad Street Pedestrian and Transit Stop Improvements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Parham Road Pedestrian and Transit Stop Improvements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City of Richmond E Smart Cities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Cogbill</a:t>
          </a:r>
          <a:r>
            <a:rPr lang="en-US" sz="1800" kern="1200" dirty="0"/>
            <a:t>/Hopkins/</a:t>
          </a:r>
          <a:r>
            <a:rPr lang="en-US" sz="1800" kern="1200" dirty="0" err="1"/>
            <a:t>Chippenham</a:t>
          </a:r>
          <a:r>
            <a:rPr lang="en-US" sz="1800" kern="1200" dirty="0"/>
            <a:t> - Park and Ride Lot</a:t>
          </a:r>
        </a:p>
      </dsp:txBody>
      <dsp:txXfrm>
        <a:off x="0" y="1045129"/>
        <a:ext cx="7859486" cy="595618"/>
      </dsp:txXfrm>
    </dsp:sp>
    <dsp:sp modelId="{26D07B5F-90D7-498B-9097-AC3FCE437A7C}">
      <dsp:nvSpPr>
        <dsp:cNvPr id="0" name=""/>
        <dsp:cNvSpPr/>
      </dsp:nvSpPr>
      <dsp:spPr>
        <a:xfrm>
          <a:off x="0" y="2270132"/>
          <a:ext cx="7859486" cy="492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Salem</a:t>
          </a:r>
        </a:p>
      </dsp:txBody>
      <dsp:txXfrm>
        <a:off x="24019" y="2294151"/>
        <a:ext cx="7811448" cy="443987"/>
      </dsp:txXfrm>
    </dsp:sp>
    <dsp:sp modelId="{EBD3A954-DF48-4C8A-B467-60F0A7EDFCEE}">
      <dsp:nvSpPr>
        <dsp:cNvPr id="0" name=""/>
        <dsp:cNvSpPr/>
      </dsp:nvSpPr>
      <dsp:spPr>
        <a:xfrm>
          <a:off x="0" y="2714664"/>
          <a:ext cx="7834021" cy="114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53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Greater Roanoke Transit Company (GRTC) Smart Way Vehicle Expansion Project – 4</a:t>
          </a:r>
          <a:r>
            <a:rPr lang="en-US" sz="1800" b="1" kern="1200" baseline="30000" dirty="0"/>
            <a:t>th</a:t>
          </a:r>
          <a:r>
            <a:rPr lang="en-US" sz="1800" b="1" kern="1200" dirty="0"/>
            <a:t>  highest Benefit/Cost Score in Virginia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GRTC Automatic Vehicle Locator/Real-Time Project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Valley Metro Vehicle Expansion Project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Blacksburg Expansion Bus Purchase</a:t>
          </a:r>
        </a:p>
      </dsp:txBody>
      <dsp:txXfrm>
        <a:off x="0" y="2714664"/>
        <a:ext cx="7834021" cy="11469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B6FB6-EF75-4292-B4AD-7659CEC26DC7}">
      <dsp:nvSpPr>
        <dsp:cNvPr id="0" name=""/>
        <dsp:cNvSpPr/>
      </dsp:nvSpPr>
      <dsp:spPr>
        <a:xfrm>
          <a:off x="0" y="565036"/>
          <a:ext cx="7991764" cy="543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Staunton</a:t>
          </a:r>
        </a:p>
      </dsp:txBody>
      <dsp:txXfrm>
        <a:off x="26521" y="591557"/>
        <a:ext cx="7938722" cy="490239"/>
      </dsp:txXfrm>
    </dsp:sp>
    <dsp:sp modelId="{97795D1E-A5CA-48B2-A104-84EDE223F9D9}">
      <dsp:nvSpPr>
        <dsp:cNvPr id="0" name=""/>
        <dsp:cNvSpPr/>
      </dsp:nvSpPr>
      <dsp:spPr>
        <a:xfrm>
          <a:off x="0" y="1347069"/>
          <a:ext cx="7991764" cy="737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3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Waynesboro Towne Center Park and Ride</a:t>
          </a:r>
        </a:p>
      </dsp:txBody>
      <dsp:txXfrm>
        <a:off x="0" y="1347069"/>
        <a:ext cx="7991764" cy="7372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34652-E3D3-4D55-8753-1AFCAEEADDDB}">
      <dsp:nvSpPr>
        <dsp:cNvPr id="0" name=""/>
        <dsp:cNvSpPr/>
      </dsp:nvSpPr>
      <dsp:spPr>
        <a:xfrm>
          <a:off x="0" y="3219"/>
          <a:ext cx="477426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I-66 Outside the Beltway</a:t>
          </a:r>
        </a:p>
      </dsp:txBody>
      <dsp:txXfrm>
        <a:off x="31613" y="34832"/>
        <a:ext cx="4711040" cy="584369"/>
      </dsp:txXfrm>
    </dsp:sp>
    <dsp:sp modelId="{ACAD2285-1D7C-4A24-9797-A8100785B22E}">
      <dsp:nvSpPr>
        <dsp:cNvPr id="0" name=""/>
        <dsp:cNvSpPr/>
      </dsp:nvSpPr>
      <dsp:spPr>
        <a:xfrm>
          <a:off x="0" y="650814"/>
          <a:ext cx="4774266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8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$800M over the next 50 years to support enhanced transit service</a:t>
          </a:r>
        </a:p>
      </dsp:txBody>
      <dsp:txXfrm>
        <a:off x="0" y="650814"/>
        <a:ext cx="4774266" cy="656707"/>
      </dsp:txXfrm>
    </dsp:sp>
    <dsp:sp modelId="{A23ED0F1-AF34-4F32-8401-CFDF46312F8D}">
      <dsp:nvSpPr>
        <dsp:cNvPr id="0" name=""/>
        <dsp:cNvSpPr/>
      </dsp:nvSpPr>
      <dsp:spPr>
        <a:xfrm>
          <a:off x="0" y="1307521"/>
          <a:ext cx="477426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I-66 Inside the Beltway</a:t>
          </a:r>
        </a:p>
      </dsp:txBody>
      <dsp:txXfrm>
        <a:off x="31613" y="1339134"/>
        <a:ext cx="4711040" cy="584369"/>
      </dsp:txXfrm>
    </dsp:sp>
    <dsp:sp modelId="{AEB06572-A740-4858-A719-53DDEA0DF6E3}">
      <dsp:nvSpPr>
        <dsp:cNvPr id="0" name=""/>
        <dsp:cNvSpPr/>
      </dsp:nvSpPr>
      <dsp:spPr>
        <a:xfrm>
          <a:off x="0" y="1955116"/>
          <a:ext cx="4774266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8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New and improved travel choices that include transit, TDM, bicycle, pedestrian, and roadway options</a:t>
          </a:r>
        </a:p>
      </dsp:txBody>
      <dsp:txXfrm>
        <a:off x="0" y="1955116"/>
        <a:ext cx="4774266" cy="950130"/>
      </dsp:txXfrm>
    </dsp:sp>
    <dsp:sp modelId="{F624229E-C839-4C87-B8A7-010DF8387193}">
      <dsp:nvSpPr>
        <dsp:cNvPr id="0" name=""/>
        <dsp:cNvSpPr/>
      </dsp:nvSpPr>
      <dsp:spPr>
        <a:xfrm>
          <a:off x="0" y="2905246"/>
          <a:ext cx="477426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I-395 </a:t>
          </a:r>
        </a:p>
      </dsp:txBody>
      <dsp:txXfrm>
        <a:off x="31613" y="2936859"/>
        <a:ext cx="4711040" cy="584369"/>
      </dsp:txXfrm>
    </dsp:sp>
    <dsp:sp modelId="{10502177-7240-429A-BF38-1A0603DF75C0}">
      <dsp:nvSpPr>
        <dsp:cNvPr id="0" name=""/>
        <dsp:cNvSpPr/>
      </dsp:nvSpPr>
      <dsp:spPr>
        <a:xfrm>
          <a:off x="0" y="3552841"/>
          <a:ext cx="4774266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8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$15M annual transit investment to fund new and improved travel choices in corridor</a:t>
          </a:r>
        </a:p>
      </dsp:txBody>
      <dsp:txXfrm>
        <a:off x="0" y="3552841"/>
        <a:ext cx="4774266" cy="950130"/>
      </dsp:txXfrm>
    </dsp:sp>
    <dsp:sp modelId="{2BA7DB83-5124-4B5B-B0AD-1ED095970BD1}">
      <dsp:nvSpPr>
        <dsp:cNvPr id="0" name=""/>
        <dsp:cNvSpPr/>
      </dsp:nvSpPr>
      <dsp:spPr>
        <a:xfrm>
          <a:off x="0" y="4502971"/>
          <a:ext cx="477426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I-64 (Hampton Roads) </a:t>
          </a:r>
        </a:p>
      </dsp:txBody>
      <dsp:txXfrm>
        <a:off x="31613" y="4534584"/>
        <a:ext cx="4711040" cy="584369"/>
      </dsp:txXfrm>
    </dsp:sp>
    <dsp:sp modelId="{4C0CA75A-45E0-49A6-8A8B-18361C4F573B}">
      <dsp:nvSpPr>
        <dsp:cNvPr id="0" name=""/>
        <dsp:cNvSpPr/>
      </dsp:nvSpPr>
      <dsp:spPr>
        <a:xfrm>
          <a:off x="0" y="5150566"/>
          <a:ext cx="4774266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8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Support enhanced express bus and vanpooling in the I-64 Express Lanes corridor</a:t>
          </a:r>
        </a:p>
      </dsp:txBody>
      <dsp:txXfrm>
        <a:off x="0" y="5150566"/>
        <a:ext cx="4774266" cy="950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D0789-6E03-4700-A26E-34D84C3F4406}">
      <dsp:nvSpPr>
        <dsp:cNvPr id="0" name=""/>
        <dsp:cNvSpPr/>
      </dsp:nvSpPr>
      <dsp:spPr>
        <a:xfrm>
          <a:off x="0" y="124527"/>
          <a:ext cx="6246419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Additional Local Money Needed: $1.60 million</a:t>
          </a:r>
          <a:endParaRPr lang="en-US" sz="2300" u="sng" kern="1200" dirty="0"/>
        </a:p>
      </dsp:txBody>
      <dsp:txXfrm>
        <a:off x="26930" y="151457"/>
        <a:ext cx="6192559" cy="4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377B0-3DA1-4369-A86A-5E235D780D4D}">
      <dsp:nvSpPr>
        <dsp:cNvPr id="0" name=""/>
        <dsp:cNvSpPr/>
      </dsp:nvSpPr>
      <dsp:spPr>
        <a:xfrm>
          <a:off x="0" y="24205"/>
          <a:ext cx="953588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Transit Capital Project Case Study: Greater Lynchburg Transit Company</a:t>
          </a:r>
        </a:p>
      </dsp:txBody>
      <dsp:txXfrm>
        <a:off x="28100" y="52305"/>
        <a:ext cx="9479686" cy="5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D0789-6E03-4700-A26E-34D84C3F4406}">
      <dsp:nvSpPr>
        <dsp:cNvPr id="0" name=""/>
        <dsp:cNvSpPr/>
      </dsp:nvSpPr>
      <dsp:spPr>
        <a:xfrm>
          <a:off x="0" y="731"/>
          <a:ext cx="6258297" cy="581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Additional Local Money Needed: $16.1 million</a:t>
          </a:r>
          <a:endParaRPr lang="en-US" sz="2300" u="sng" kern="1200" dirty="0"/>
        </a:p>
      </dsp:txBody>
      <dsp:txXfrm>
        <a:off x="28370" y="29101"/>
        <a:ext cx="6201557" cy="524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1349B-2A19-48A2-9A3B-EF776875600A}">
      <dsp:nvSpPr>
        <dsp:cNvPr id="0" name=""/>
        <dsp:cNvSpPr/>
      </dsp:nvSpPr>
      <dsp:spPr>
        <a:xfrm>
          <a:off x="0" y="129727"/>
          <a:ext cx="3431969" cy="1125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*Absent sufficient statewide funding for the transit capital program, DRPT will need to distribute federal pass-through funding across a wider group of transit agencies statewide, including those who currently do not receive it</a:t>
          </a:r>
        </a:p>
      </dsp:txBody>
      <dsp:txXfrm>
        <a:off x="54944" y="184671"/>
        <a:ext cx="3322081" cy="10156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377B0-3DA1-4369-A86A-5E235D780D4D}">
      <dsp:nvSpPr>
        <dsp:cNvPr id="0" name=""/>
        <dsp:cNvSpPr/>
      </dsp:nvSpPr>
      <dsp:spPr>
        <a:xfrm>
          <a:off x="0" y="0"/>
          <a:ext cx="953588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Transit Capital Project Case Study: Hampton Roads Transit</a:t>
          </a:r>
        </a:p>
      </dsp:txBody>
      <dsp:txXfrm>
        <a:off x="30442" y="30442"/>
        <a:ext cx="9475002" cy="5627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D0789-6E03-4700-A26E-34D84C3F4406}">
      <dsp:nvSpPr>
        <dsp:cNvPr id="0" name=""/>
        <dsp:cNvSpPr/>
      </dsp:nvSpPr>
      <dsp:spPr>
        <a:xfrm>
          <a:off x="0" y="731"/>
          <a:ext cx="6258297" cy="581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Additional Local Money Needed: $4.14 million</a:t>
          </a:r>
          <a:endParaRPr lang="en-US" sz="2300" u="sng" kern="1200" dirty="0"/>
        </a:p>
      </dsp:txBody>
      <dsp:txXfrm>
        <a:off x="28370" y="29101"/>
        <a:ext cx="6201557" cy="5244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1349B-2A19-48A2-9A3B-EF776875600A}">
      <dsp:nvSpPr>
        <dsp:cNvPr id="0" name=""/>
        <dsp:cNvSpPr/>
      </dsp:nvSpPr>
      <dsp:spPr>
        <a:xfrm>
          <a:off x="0" y="66857"/>
          <a:ext cx="3431969" cy="1070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*Hampton Roads Transit receives direct federal appropriations.  This example assumes that there are no additional federal funds available for this project.</a:t>
          </a:r>
        </a:p>
      </dsp:txBody>
      <dsp:txXfrm>
        <a:off x="52260" y="119117"/>
        <a:ext cx="3327449" cy="9660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8F60D-1854-4B14-8600-34C4811E8DE6}">
      <dsp:nvSpPr>
        <dsp:cNvPr id="0" name=""/>
        <dsp:cNvSpPr/>
      </dsp:nvSpPr>
      <dsp:spPr>
        <a:xfrm rot="5400000">
          <a:off x="5132164" y="-2025763"/>
          <a:ext cx="992526" cy="5297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HRT Regional Commuter Express Bus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HRT Peninsula Regional Park and Ride Enhancement</a:t>
          </a:r>
        </a:p>
      </dsp:txBody>
      <dsp:txXfrm rot="-5400000">
        <a:off x="2979756" y="175096"/>
        <a:ext cx="5248893" cy="895624"/>
      </dsp:txXfrm>
    </dsp:sp>
    <dsp:sp modelId="{050A72BB-1A8E-4A1E-BBA6-0885705711AE}">
      <dsp:nvSpPr>
        <dsp:cNvPr id="0" name=""/>
        <dsp:cNvSpPr/>
      </dsp:nvSpPr>
      <dsp:spPr>
        <a:xfrm>
          <a:off x="0" y="2579"/>
          <a:ext cx="2979756" cy="1240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Hampton Roads</a:t>
          </a:r>
        </a:p>
      </dsp:txBody>
      <dsp:txXfrm>
        <a:off x="60564" y="63143"/>
        <a:ext cx="2858628" cy="1119530"/>
      </dsp:txXfrm>
    </dsp:sp>
    <dsp:sp modelId="{AD94D155-A6C7-4499-A98A-762C87F350B5}">
      <dsp:nvSpPr>
        <dsp:cNvPr id="0" name=""/>
        <dsp:cNvSpPr/>
      </dsp:nvSpPr>
      <dsp:spPr>
        <a:xfrm rot="5400000">
          <a:off x="5132164" y="-723072"/>
          <a:ext cx="992526" cy="5297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Lynchburg Central Business District Circulator (COMPLETED) 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Danville Transit System Bus Shelter &amp; Transit Buses Purchase (COMPLETED)</a:t>
          </a:r>
        </a:p>
      </dsp:txBody>
      <dsp:txXfrm rot="-5400000">
        <a:off x="2979756" y="1477787"/>
        <a:ext cx="5248893" cy="895624"/>
      </dsp:txXfrm>
    </dsp:sp>
    <dsp:sp modelId="{E4DA0619-ABB6-4EAA-8F01-54E68588EDB5}">
      <dsp:nvSpPr>
        <dsp:cNvPr id="0" name=""/>
        <dsp:cNvSpPr/>
      </dsp:nvSpPr>
      <dsp:spPr>
        <a:xfrm>
          <a:off x="0" y="1305270"/>
          <a:ext cx="2979756" cy="1240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Lynchburg</a:t>
          </a:r>
        </a:p>
      </dsp:txBody>
      <dsp:txXfrm>
        <a:off x="60564" y="1365834"/>
        <a:ext cx="2858628" cy="1119530"/>
      </dsp:txXfrm>
    </dsp:sp>
    <dsp:sp modelId="{9BDC6E52-272B-4C40-9051-1CDE27DF2998}">
      <dsp:nvSpPr>
        <dsp:cNvPr id="0" name=""/>
        <dsp:cNvSpPr/>
      </dsp:nvSpPr>
      <dsp:spPr>
        <a:xfrm rot="5400000">
          <a:off x="5132164" y="579619"/>
          <a:ext cx="992526" cy="5297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Ballston Metrorail Station West Entrance 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ART Service Restructuring and Expansion 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I-66 TDM Strategies (COMPLETED)</a:t>
          </a:r>
        </a:p>
      </dsp:txBody>
      <dsp:txXfrm rot="-5400000">
        <a:off x="2979756" y="2780479"/>
        <a:ext cx="5248893" cy="895624"/>
      </dsp:txXfrm>
    </dsp:sp>
    <dsp:sp modelId="{7ABC7B00-940D-47C1-896C-241E394350E5}">
      <dsp:nvSpPr>
        <dsp:cNvPr id="0" name=""/>
        <dsp:cNvSpPr/>
      </dsp:nvSpPr>
      <dsp:spPr>
        <a:xfrm>
          <a:off x="0" y="2607961"/>
          <a:ext cx="2979756" cy="1240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Northern Virginia </a:t>
          </a:r>
        </a:p>
      </dsp:txBody>
      <dsp:txXfrm>
        <a:off x="60564" y="2668525"/>
        <a:ext cx="2858628" cy="1119530"/>
      </dsp:txXfrm>
    </dsp:sp>
    <dsp:sp modelId="{12469A74-EB08-416A-932C-18842443787B}">
      <dsp:nvSpPr>
        <dsp:cNvPr id="0" name=""/>
        <dsp:cNvSpPr/>
      </dsp:nvSpPr>
      <dsp:spPr>
        <a:xfrm rot="5400000">
          <a:off x="5132164" y="1882310"/>
          <a:ext cx="992526" cy="5297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Petersburg Station Park and Ride Structured Lot</a:t>
          </a:r>
        </a:p>
      </dsp:txBody>
      <dsp:txXfrm rot="-5400000">
        <a:off x="2979756" y="4083170"/>
        <a:ext cx="5248893" cy="895624"/>
      </dsp:txXfrm>
    </dsp:sp>
    <dsp:sp modelId="{4DA37127-FACD-4742-8F30-3B3FE63EB906}">
      <dsp:nvSpPr>
        <dsp:cNvPr id="0" name=""/>
        <dsp:cNvSpPr/>
      </dsp:nvSpPr>
      <dsp:spPr>
        <a:xfrm>
          <a:off x="0" y="3910653"/>
          <a:ext cx="2979756" cy="1240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Richmond</a:t>
          </a:r>
        </a:p>
      </dsp:txBody>
      <dsp:txXfrm>
        <a:off x="60564" y="3971217"/>
        <a:ext cx="2858628" cy="1119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r">
              <a:defRPr sz="1200"/>
            </a:lvl1pPr>
          </a:lstStyle>
          <a:p>
            <a:fld id="{44DA27ED-FE05-46CA-9D77-B6021A243656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r">
              <a:defRPr sz="1200"/>
            </a:lvl1pPr>
          </a:lstStyle>
          <a:p>
            <a:fld id="{92ED9F54-52AC-47C4-B79B-DEA32A008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24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r">
              <a:defRPr sz="1200"/>
            </a:lvl1pPr>
          </a:lstStyle>
          <a:p>
            <a:fld id="{A1813FB2-065E-4381-8E55-8B80418DC3C9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5" rIns="93308" bIns="466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308" tIns="46655" rIns="93308" bIns="466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r">
              <a:defRPr sz="1200"/>
            </a:lvl1pPr>
          </a:lstStyle>
          <a:p>
            <a:fld id="{E83234FE-D94C-4C06-ADA8-23147C1DC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4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Rail - $450,000 – enhanced</a:t>
            </a:r>
            <a:r>
              <a:rPr lang="en-US" baseline="0" dirty="0"/>
              <a:t> rail, traffic, and pedestrian control systems to address conflicts with rail operations through intersections in business district</a:t>
            </a:r>
          </a:p>
          <a:p>
            <a:endParaRPr lang="en-US" baseline="0" dirty="0"/>
          </a:p>
          <a:p>
            <a:r>
              <a:rPr lang="en-US" baseline="0" dirty="0"/>
              <a:t>Union Station - $5M – track, signal, platform, and passenger facility upgrades (part of Northeast Corridor plan, of which VRE has a share of cost)</a:t>
            </a:r>
          </a:p>
          <a:p>
            <a:endParaRPr lang="en-US" baseline="0" dirty="0"/>
          </a:p>
          <a:p>
            <a:r>
              <a:rPr lang="en-US" baseline="0" dirty="0"/>
              <a:t>WATA $400,000 – engineering/design for transfer facility in Northern JCC.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34FE-D94C-4C06-ADA8-23147C1DC6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1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34FE-D94C-4C06-ADA8-23147C1DC6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1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CDEBE-897A-470C-BDDD-13544E9E34EF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696913"/>
            <a:ext cx="6208712" cy="3492500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4980" tIns="47496" rIns="94980" bIns="47496"/>
          <a:lstStyle/>
          <a:p>
            <a:r>
              <a:rPr lang="en-US" altLang="en-US" dirty="0">
                <a:ea typeface="ＭＳ Ｐゴシック" pitchFamily="1" charset="-128"/>
              </a:rPr>
              <a:t>Increase in MTF (14.7% of TTF) due to tax increases and GF transfer and MEA, etc.</a:t>
            </a:r>
          </a:p>
          <a:p>
            <a:endParaRPr lang="en-US" altLang="en-US" dirty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34FE-D94C-4C06-ADA8-23147C1DC6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5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exceptions - HRT's request for Paratransit vans (19 of them) is an example. At least 5 such applications under minor expansion as of now, which are over one of these thresholds. May need to be moved to Major expansion projects after further consideration.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34FE-D94C-4C06-ADA8-23147C1DC6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9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 minimum of 80% of the transit capital program should be dedicated to State of Good Repair</a:t>
            </a:r>
          </a:p>
          <a:p>
            <a:pPr lvl="0"/>
            <a:r>
              <a:rPr lang="en-US" dirty="0"/>
              <a:t>A single, consistent match rate should be applied to provide greater predictability in funding.  </a:t>
            </a:r>
          </a:p>
          <a:p>
            <a:pPr lvl="0"/>
            <a:r>
              <a:rPr lang="en-US" dirty="0"/>
              <a:t>A higher match rate should be provided for state of good repair projects.</a:t>
            </a:r>
          </a:p>
          <a:p>
            <a:pPr lvl="0"/>
            <a:r>
              <a:rPr lang="en-US" dirty="0"/>
              <a:t>The Commonwealth Transportation Board should have the discretion to move funding from Major Expansion to State of Good Repair to meet program priorities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34FE-D94C-4C06-ADA8-23147C1DC6B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3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SGR/ME projects will be scored and ranked separately from Major Expansion projects</a:t>
            </a:r>
          </a:p>
          <a:p>
            <a:pPr lvl="0"/>
            <a:r>
              <a:rPr lang="en-US" dirty="0"/>
              <a:t>All eligible projects will receive a score and be ranked.</a:t>
            </a:r>
          </a:p>
          <a:p>
            <a:endParaRPr lang="en-US" dirty="0"/>
          </a:p>
          <a:p>
            <a:r>
              <a:rPr lang="en-US" dirty="0"/>
              <a:t>Structure for Capital Program Allocation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8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Hampton Roads Transit</a:t>
            </a:r>
          </a:p>
          <a:p>
            <a:r>
              <a:rPr lang="en-US" dirty="0"/>
              <a:t>Williamsburg Area Transit</a:t>
            </a:r>
            <a:r>
              <a:rPr lang="en-US" baseline="0" dirty="0"/>
              <a:t> Authority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34FE-D94C-4C06-ADA8-23147C1DC6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4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DRPT blue logo transparent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84" y="1316523"/>
            <a:ext cx="4974336" cy="139641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8670" y="747809"/>
            <a:ext cx="7383438" cy="662189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2316" y="1678675"/>
            <a:ext cx="7369791" cy="4297360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799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aseline="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79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873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600200"/>
            <a:ext cx="8737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0" y="3938589"/>
            <a:ext cx="8737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5400000">
            <a:off x="11112500" y="5026025"/>
            <a:ext cx="213360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7/19/2018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24867" y="6381750"/>
            <a:ext cx="4978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81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867EEBC-1C05-49FF-9F1A-CCFE517626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873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1600201"/>
            <a:ext cx="4267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42672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42672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24867" y="6381750"/>
            <a:ext cx="4978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96C3-1E17-4EEA-B1DE-7853BB325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0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2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388617" y="1543128"/>
            <a:ext cx="2634018" cy="379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9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14" y="142503"/>
            <a:ext cx="11008425" cy="1104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78774" y="237505"/>
            <a:ext cx="10272156" cy="87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084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799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DRPT blue logo transparent.tif"/>
          <p:cNvPicPr>
            <a:picLocks noChangeAspect="1"/>
          </p:cNvPicPr>
          <p:nvPr/>
        </p:nvPicPr>
        <p:blipFill>
          <a:blip r:embed="rId11"/>
          <a:srcRect b="18357"/>
          <a:stretch>
            <a:fillRect/>
          </a:stretch>
        </p:blipFill>
        <p:spPr>
          <a:xfrm>
            <a:off x="40944" y="5269090"/>
            <a:ext cx="3330054" cy="7632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7" r:id="rId2"/>
    <p:sldLayoutId id="2147483842" r:id="rId3"/>
    <p:sldLayoutId id="2147483861" r:id="rId4"/>
    <p:sldLayoutId id="2147483862" r:id="rId5"/>
    <p:sldLayoutId id="2147483864" r:id="rId6"/>
    <p:sldLayoutId id="2147483866" r:id="rId7"/>
    <p:sldLayoutId id="2147483865" r:id="rId8"/>
    <p:sldLayoutId id="214748386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9848" y="3198448"/>
            <a:ext cx="7315200" cy="3255264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/>
              <a:t>2018 Transit Funding and Reforms</a:t>
            </a:r>
            <a:br>
              <a:rPr lang="en-US" sz="4200" b="1" dirty="0"/>
            </a:br>
            <a:br>
              <a:rPr lang="en-US" sz="4200" b="1" dirty="0"/>
            </a:br>
            <a:endParaRPr lang="en-US" sz="4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926842"/>
            <a:ext cx="7315200" cy="1010820"/>
          </a:xfrm>
        </p:spPr>
        <p:txBody>
          <a:bodyPr>
            <a:normAutofit/>
          </a:bodyPr>
          <a:lstStyle/>
          <a:p>
            <a:r>
              <a:rPr lang="en-US" sz="2400" dirty="0"/>
              <a:t>Virginia Municipal League – Transportation Committee</a:t>
            </a:r>
          </a:p>
          <a:p>
            <a:r>
              <a:rPr lang="en-US" sz="2400" dirty="0"/>
              <a:t>July 19,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14338" y="2589851"/>
            <a:ext cx="2977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</a:rPr>
              <a:t>Chris Smith</a:t>
            </a:r>
          </a:p>
          <a:p>
            <a:pPr algn="ctr"/>
            <a:r>
              <a:rPr lang="en-US" sz="2400" b="1" dirty="0">
                <a:solidFill>
                  <a:srgbClr val="000066"/>
                </a:solidFill>
              </a:rPr>
              <a:t>Director of Policy, Communications, and Legislative Affairs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0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12192000" cy="6887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Capital Needs vs. Actual Applications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39584" y="1418398"/>
            <a:ext cx="6096000" cy="5121275"/>
          </a:xfrm>
        </p:spPr>
        <p:txBody>
          <a:bodyPr>
            <a:normAutofit lnSpcReduction="10000"/>
          </a:bodyPr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2017 Revenue Advisory Board Final Report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Average of $130 million needed annually over next 10 years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$110 million from revenues to replace existing CPR Bonds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$20 million in new revenue sources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Based upon forecast from 10 largest Virginia agencies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2018 General Assembly authorized $50 million for 1 time CPR bond allocation to WMATA to complete PRIIA obligations by FY2021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FY 2019 capital applications significantly below projected needs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00" y="1322198"/>
            <a:ext cx="6172754" cy="44748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19554" y="1233732"/>
            <a:ext cx="520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Future Transit Capital Funding Gap in $millions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9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9169" y="1529481"/>
            <a:ext cx="2947482" cy="3799037"/>
          </a:xfrm>
        </p:spPr>
        <p:txBody>
          <a:bodyPr/>
          <a:lstStyle/>
          <a:p>
            <a:pPr algn="ctr"/>
            <a:r>
              <a:rPr lang="en-US" dirty="0"/>
              <a:t>Potential</a:t>
            </a:r>
            <a:br>
              <a:rPr lang="en-US" dirty="0"/>
            </a:br>
            <a:r>
              <a:rPr lang="en-US" dirty="0"/>
              <a:t>Causes of </a:t>
            </a:r>
            <a:br>
              <a:rPr lang="en-US" dirty="0"/>
            </a:br>
            <a:r>
              <a:rPr lang="en-US" dirty="0"/>
              <a:t>FY 2019</a:t>
            </a:r>
            <a:br>
              <a:rPr lang="en-US" dirty="0"/>
            </a:br>
            <a:r>
              <a:rPr lang="en-US" dirty="0"/>
              <a:t>Needs</a:t>
            </a:r>
            <a:br>
              <a:rPr lang="en-US" dirty="0"/>
            </a:br>
            <a:r>
              <a:rPr lang="en-US" dirty="0"/>
              <a:t>Gap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431969" y="890650"/>
            <a:ext cx="8383979" cy="7606146"/>
          </a:xfrm>
        </p:spPr>
        <p:txBody>
          <a:bodyPr/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Availability of alternative funding sources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Ridership decline 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Inability to meet 4% minimum local match requirement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Backlog of open grants from prior years 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Good maintenance of existing fleets allowing extended useful life of assets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Cost advantages of rehabilitation versus replacement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Applications focused on unrealistic requests instead of actual capital needs reporting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Increase in requests for 30’ buses that last 7 years versus 20’ buses that last 4 years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Unpredictability of federal funding for large capital expansion projects</a:t>
            </a:r>
          </a:p>
          <a:p>
            <a:pPr marL="640080" lvl="2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Future Capital Investment Grants (CIG) frozen for projects without a Full Funding Grant Agreement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7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From 2007 to 2015</a:t>
            </a:r>
            <a:r>
              <a:rPr lang="en-US" dirty="0">
                <a:solidFill>
                  <a:schemeClr val="tx1"/>
                </a:solidFill>
              </a:rPr>
              <a:t>   </a:t>
            </a:r>
          </a:p>
          <a:p>
            <a:r>
              <a:rPr lang="en-US" dirty="0">
                <a:solidFill>
                  <a:schemeClr val="tx1"/>
                </a:solidFill>
              </a:rPr>
              <a:t>Bus use nearly doubled from 1.8% to 3.0%</a:t>
            </a:r>
          </a:p>
          <a:p>
            <a:r>
              <a:rPr lang="en-US" dirty="0">
                <a:solidFill>
                  <a:schemeClr val="tx1"/>
                </a:solidFill>
              </a:rPr>
              <a:t>Total transit use rose from 5.1% to 6.8% — a 33% increase</a:t>
            </a:r>
          </a:p>
          <a:p>
            <a:r>
              <a:rPr lang="en-US" dirty="0">
                <a:solidFill>
                  <a:schemeClr val="tx1"/>
                </a:solidFill>
              </a:rPr>
              <a:t>Teleworking increased 4.5% to 8.3% — an 84% increase</a:t>
            </a:r>
          </a:p>
          <a:p>
            <a:r>
              <a:rPr lang="en-US" dirty="0">
                <a:solidFill>
                  <a:schemeClr val="tx1"/>
                </a:solidFill>
              </a:rPr>
              <a:t>Intermittent teleworking increased from 12% to 19% — 1 in 5 Virginia workers now telecommute occasionally</a:t>
            </a:r>
          </a:p>
          <a:p>
            <a:r>
              <a:rPr lang="en-US" dirty="0">
                <a:solidFill>
                  <a:schemeClr val="tx1"/>
                </a:solidFill>
              </a:rPr>
              <a:t>Virginia employers offering formal teleworking programs rose from 12% to 20%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From 2015 to present</a:t>
            </a:r>
          </a:p>
          <a:p>
            <a:r>
              <a:rPr lang="en-US" dirty="0">
                <a:solidFill>
                  <a:schemeClr val="tx1"/>
                </a:solidFill>
              </a:rPr>
              <a:t>National bus ridership decreased 6.7%</a:t>
            </a:r>
          </a:p>
          <a:p>
            <a:r>
              <a:rPr lang="en-US" dirty="0">
                <a:solidFill>
                  <a:schemeClr val="tx1"/>
                </a:solidFill>
              </a:rPr>
              <a:t>Total transit ridership in Virginia declined 13% 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9%  from 2016-17 alone</a:t>
            </a:r>
          </a:p>
          <a:p>
            <a:r>
              <a:rPr lang="en-US" dirty="0">
                <a:solidFill>
                  <a:schemeClr val="tx1"/>
                </a:solidFill>
              </a:rPr>
              <a:t>7 systems showed increases in ridership, most notable of which were GLTC, Blacksburg, VRE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25717"/>
            <a:ext cx="3360717" cy="3799037"/>
          </a:xfrm>
        </p:spPr>
        <p:txBody>
          <a:bodyPr/>
          <a:lstStyle/>
          <a:p>
            <a:pPr algn="ctr"/>
            <a:r>
              <a:rPr lang="en-US" dirty="0"/>
              <a:t>Traditional</a:t>
            </a:r>
            <a:br>
              <a:rPr lang="en-US" dirty="0"/>
            </a:br>
            <a:r>
              <a:rPr lang="en-US" dirty="0"/>
              <a:t>Public</a:t>
            </a:r>
            <a:br>
              <a:rPr lang="en-US" dirty="0"/>
            </a:br>
            <a:r>
              <a:rPr lang="en-US" dirty="0"/>
              <a:t>Transportation</a:t>
            </a:r>
            <a:br>
              <a:rPr lang="en-US" dirty="0"/>
            </a:br>
            <a:r>
              <a:rPr lang="en-US" dirty="0"/>
              <a:t>Ridership</a:t>
            </a:r>
            <a:br>
              <a:rPr lang="en-US" dirty="0"/>
            </a:br>
            <a:r>
              <a:rPr lang="en-US" dirty="0"/>
              <a:t>Trends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7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46516" y="1015342"/>
            <a:ext cx="8221930" cy="539139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SMART SCALE</a:t>
            </a:r>
          </a:p>
          <a:p>
            <a:pPr marL="640080" lvl="2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Funds 100% of expansion costs with no local match requirement</a:t>
            </a:r>
          </a:p>
          <a:p>
            <a:pPr marL="640080" lvl="2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$178 million to transit in SMART SCALE I and II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Toll Revenues to Transit</a:t>
            </a:r>
          </a:p>
          <a:p>
            <a:r>
              <a:rPr lang="en-US" dirty="0">
                <a:solidFill>
                  <a:schemeClr val="tx1"/>
                </a:solidFill>
              </a:rPr>
              <a:t>State Passenger and Freight Rail Funds to Commuter Rail</a:t>
            </a:r>
          </a:p>
          <a:p>
            <a:r>
              <a:rPr lang="en-US" dirty="0">
                <a:solidFill>
                  <a:schemeClr val="tx1"/>
                </a:solidFill>
              </a:rPr>
              <a:t>Northern Virginia Dedicated Funds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NVTA: $311 million in transit expansion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NVTC: $29 million in regional gas taxes to WMATA</a:t>
            </a:r>
          </a:p>
          <a:p>
            <a:r>
              <a:rPr lang="en-US" dirty="0">
                <a:solidFill>
                  <a:schemeClr val="tx1"/>
                </a:solidFill>
              </a:rPr>
              <a:t>Federal BUILD (formerly TIGER) Grants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$25 million to GRTC for Richmond BRT</a:t>
            </a:r>
          </a:p>
          <a:p>
            <a:r>
              <a:rPr lang="en-US" dirty="0">
                <a:solidFill>
                  <a:schemeClr val="tx1"/>
                </a:solidFill>
              </a:rPr>
              <a:t>Dedicated state funding for Vanpools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$1.2 million annually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96973"/>
            <a:ext cx="3420094" cy="3799037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Alternative</a:t>
            </a:r>
            <a:br>
              <a:rPr lang="en-US" dirty="0"/>
            </a:br>
            <a:r>
              <a:rPr lang="en-US" dirty="0"/>
              <a:t>Funding</a:t>
            </a:r>
            <a:br>
              <a:rPr lang="en-US" dirty="0"/>
            </a:br>
            <a:r>
              <a:rPr lang="en-US" dirty="0"/>
              <a:t>Sources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8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042" y="1303850"/>
            <a:ext cx="3162634" cy="3799037"/>
          </a:xfrm>
        </p:spPr>
        <p:txBody>
          <a:bodyPr/>
          <a:lstStyle/>
          <a:p>
            <a:pPr algn="ctr"/>
            <a:r>
              <a:rPr lang="en-US" dirty="0"/>
              <a:t>FY17</a:t>
            </a:r>
            <a:br>
              <a:rPr lang="en-US" dirty="0"/>
            </a:br>
            <a:r>
              <a:rPr lang="en-US" dirty="0"/>
              <a:t>Smart Scale</a:t>
            </a:r>
            <a:br>
              <a:rPr lang="en-US" dirty="0"/>
            </a:br>
            <a:r>
              <a:rPr lang="en-US" dirty="0"/>
              <a:t>Transit</a:t>
            </a:r>
            <a:br>
              <a:rPr lang="en-US" dirty="0"/>
            </a:br>
            <a:r>
              <a:rPr lang="en-US" dirty="0"/>
              <a:t>Projects </a:t>
            </a:r>
            <a:br>
              <a:rPr lang="en-US" dirty="0"/>
            </a:br>
            <a:r>
              <a:rPr lang="en-US" dirty="0"/>
              <a:t>$31M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055278"/>
              </p:ext>
            </p:extLst>
          </p:nvPr>
        </p:nvGraphicFramePr>
        <p:xfrm>
          <a:off x="3515097" y="866898"/>
          <a:ext cx="8277100" cy="515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5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522037"/>
              </p:ext>
            </p:extLst>
          </p:nvPr>
        </p:nvGraphicFramePr>
        <p:xfrm>
          <a:off x="3494314" y="308758"/>
          <a:ext cx="7859486" cy="444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28" y="1123837"/>
            <a:ext cx="3265714" cy="3799037"/>
          </a:xfrm>
        </p:spPr>
        <p:txBody>
          <a:bodyPr>
            <a:normAutofit/>
          </a:bodyPr>
          <a:lstStyle/>
          <a:p>
            <a:pPr algn="ctr"/>
            <a:r>
              <a:rPr lang="en-US" sz="3500" dirty="0"/>
              <a:t>FY18</a:t>
            </a:r>
            <a:br>
              <a:rPr lang="en-US" sz="3500" dirty="0"/>
            </a:br>
            <a:r>
              <a:rPr lang="en-US" sz="3500" dirty="0"/>
              <a:t>Smart Scale Transit </a:t>
            </a:r>
            <a:br>
              <a:rPr lang="en-US" sz="3500" dirty="0"/>
            </a:br>
            <a:r>
              <a:rPr lang="en-US" sz="3500" dirty="0"/>
              <a:t>Projects – </a:t>
            </a:r>
            <a:br>
              <a:rPr lang="en-US" sz="3500" dirty="0"/>
            </a:br>
            <a:r>
              <a:rPr lang="en-US" sz="3500" dirty="0"/>
              <a:t>$168 M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97807013"/>
              </p:ext>
            </p:extLst>
          </p:nvPr>
        </p:nvGraphicFramePr>
        <p:xfrm>
          <a:off x="3450771" y="4125686"/>
          <a:ext cx="7991764" cy="2465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0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033" y="2337050"/>
            <a:ext cx="2947482" cy="2999481"/>
          </a:xfrm>
        </p:spPr>
        <p:txBody>
          <a:bodyPr>
            <a:normAutofit/>
          </a:bodyPr>
          <a:lstStyle/>
          <a:p>
            <a:pPr algn="ctr"/>
            <a:r>
              <a:rPr lang="en-US" b="0" dirty="0"/>
              <a:t>Toll Revenues to Transit</a:t>
            </a:r>
            <a:br>
              <a:rPr lang="en-US" b="0" dirty="0"/>
            </a:br>
            <a:br>
              <a:rPr lang="en-US" dirty="0"/>
            </a:br>
            <a:endParaRPr lang="en-US" b="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15991968"/>
              </p:ext>
            </p:extLst>
          </p:nvPr>
        </p:nvGraphicFramePr>
        <p:xfrm>
          <a:off x="3503221" y="344385"/>
          <a:ext cx="4774266" cy="610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74" y="5141246"/>
            <a:ext cx="340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74" y="442884"/>
            <a:ext cx="31464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87" y="1942517"/>
            <a:ext cx="32258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433" y="3508188"/>
            <a:ext cx="2242416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31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342201"/>
            <a:ext cx="2947482" cy="37990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2018 </a:t>
            </a:r>
            <a:br>
              <a:rPr lang="en-US" dirty="0"/>
            </a:br>
            <a:r>
              <a:rPr lang="en-US" dirty="0"/>
              <a:t>General Assembly Reforms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895102" cy="51206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Restructured Mass Transit Trust Fund</a:t>
            </a:r>
          </a:p>
          <a:p>
            <a:r>
              <a:rPr lang="en-US" dirty="0"/>
              <a:t>$154 million additional annually for WMATA with Reforms</a:t>
            </a:r>
          </a:p>
          <a:p>
            <a:r>
              <a:rPr lang="en-US" dirty="0"/>
              <a:t>No CPR Bond Reauthorization for Transit Capital</a:t>
            </a:r>
          </a:p>
          <a:p>
            <a:r>
              <a:rPr lang="en-US" dirty="0"/>
              <a:t>Capital Project Prioritization</a:t>
            </a:r>
          </a:p>
          <a:p>
            <a:pPr lvl="1"/>
            <a:r>
              <a:rPr lang="en-US" dirty="0"/>
              <a:t>Implementation with FY20-25 Six-Year Improvement Program</a:t>
            </a:r>
          </a:p>
          <a:p>
            <a:pPr lvl="1"/>
            <a:r>
              <a:rPr lang="en-US" dirty="0"/>
              <a:t>Separate Processes for state of good repair/minor enhancement and major expansion</a:t>
            </a:r>
          </a:p>
          <a:p>
            <a:r>
              <a:rPr lang="en-US" dirty="0"/>
              <a:t>Performance Based Operating Assistance</a:t>
            </a:r>
          </a:p>
          <a:p>
            <a:pPr lvl="1"/>
            <a:r>
              <a:rPr lang="en-US" dirty="0"/>
              <a:t>Implementation with FY20 for entire program</a:t>
            </a:r>
          </a:p>
          <a:p>
            <a:pPr lvl="1"/>
            <a:r>
              <a:rPr lang="en-US" dirty="0"/>
              <a:t>Based on TSDAC service delivery factors</a:t>
            </a:r>
          </a:p>
          <a:p>
            <a:r>
              <a:rPr lang="en-US" dirty="0"/>
              <a:t>Strategic Plans</a:t>
            </a:r>
          </a:p>
          <a:p>
            <a:pPr lvl="1"/>
            <a:r>
              <a:rPr lang="en-US" dirty="0"/>
              <a:t>Larger agencies in urban areas (50,000+ population and 20+ buses)</a:t>
            </a:r>
          </a:p>
          <a:p>
            <a:pPr lvl="1"/>
            <a:r>
              <a:rPr lang="en-US" dirty="0"/>
              <a:t>Guidelines by December 1,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9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Restructured Mass Transit Trust Fund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552089"/>
              </p:ext>
            </p:extLst>
          </p:nvPr>
        </p:nvGraphicFramePr>
        <p:xfrm>
          <a:off x="1064525" y="1579727"/>
          <a:ext cx="10508776" cy="456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68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3760" y="987552"/>
            <a:ext cx="8461248" cy="5620512"/>
          </a:xfrm>
        </p:spPr>
        <p:txBody>
          <a:bodyPr>
            <a:normAutofit/>
          </a:bodyPr>
          <a:lstStyle/>
          <a:p>
            <a:r>
              <a:rPr lang="en-US" dirty="0"/>
              <a:t>Effective July 1, 2019</a:t>
            </a:r>
          </a:p>
          <a:p>
            <a:r>
              <a:rPr lang="en-US" u="sng" dirty="0"/>
              <a:t>State of Good Repair</a:t>
            </a:r>
            <a:endParaRPr lang="en-US" dirty="0"/>
          </a:p>
          <a:p>
            <a:pPr lvl="1"/>
            <a:r>
              <a:rPr lang="en-US" sz="2400" dirty="0"/>
              <a:t>Based on transit asset management principles, including federal requirements for Transit Asset Management</a:t>
            </a:r>
          </a:p>
          <a:p>
            <a:r>
              <a:rPr lang="en-US" u="sng" dirty="0"/>
              <a:t>Major Expansion</a:t>
            </a:r>
            <a:endParaRPr lang="en-US" dirty="0"/>
          </a:p>
          <a:p>
            <a:pPr lvl="1"/>
            <a:r>
              <a:rPr lang="en-US" sz="2400" dirty="0"/>
              <a:t>Based on SMART SCALE factors:</a:t>
            </a:r>
          </a:p>
          <a:p>
            <a:pPr lvl="2"/>
            <a:r>
              <a:rPr lang="en-US" dirty="0"/>
              <a:t>Congestion mitigation</a:t>
            </a:r>
          </a:p>
          <a:p>
            <a:pPr lvl="2"/>
            <a:r>
              <a:rPr lang="en-US" dirty="0"/>
              <a:t>Economic development</a:t>
            </a:r>
          </a:p>
          <a:p>
            <a:pPr lvl="2"/>
            <a:r>
              <a:rPr lang="en-US" dirty="0"/>
              <a:t>Accessibility</a:t>
            </a:r>
          </a:p>
          <a:p>
            <a:pPr lvl="2"/>
            <a:r>
              <a:rPr lang="en-US" dirty="0"/>
              <a:t>Safety</a:t>
            </a:r>
          </a:p>
          <a:p>
            <a:pPr lvl="2"/>
            <a:r>
              <a:rPr lang="en-US" dirty="0"/>
              <a:t>Environmental quality</a:t>
            </a:r>
          </a:p>
          <a:p>
            <a:pPr lvl="2"/>
            <a:r>
              <a:rPr lang="en-US" dirty="0"/>
              <a:t>Land use</a:t>
            </a:r>
          </a:p>
          <a:p>
            <a:pPr lvl="2"/>
            <a:endParaRPr lang="en-US" sz="28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23837"/>
            <a:ext cx="3428999" cy="4151548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Statewide Transit </a:t>
            </a:r>
            <a:br>
              <a:rPr lang="en-US" dirty="0"/>
            </a:br>
            <a:r>
              <a:rPr lang="en-US" dirty="0"/>
              <a:t>Capital Prioritization</a:t>
            </a:r>
            <a:br>
              <a:rPr lang="en-US" sz="36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271125" cy="877888"/>
          </a:xfrm>
        </p:spPr>
        <p:txBody>
          <a:bodyPr/>
          <a:lstStyle/>
          <a:p>
            <a:r>
              <a:rPr lang="en-US" dirty="0"/>
              <a:t>FY 19-FY 24 SYIP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89" y="340541"/>
            <a:ext cx="9476508" cy="611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37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State-of-Good Repair (SGR): </a:t>
            </a:r>
            <a:r>
              <a:rPr lang="en-US" dirty="0"/>
              <a:t>Projects/programs to replace or rehabilitate an existing asset</a:t>
            </a:r>
          </a:p>
          <a:p>
            <a:pPr lvl="1"/>
            <a:r>
              <a:rPr lang="en-US" dirty="0"/>
              <a:t>Includes acquiring assets/technology to serve current functions</a:t>
            </a:r>
          </a:p>
          <a:p>
            <a:r>
              <a:rPr lang="en-US" b="1" dirty="0"/>
              <a:t>Minor Enhancement</a:t>
            </a:r>
            <a:r>
              <a:rPr lang="en-US" dirty="0"/>
              <a:t>: Projects/programs to add capacity, new technology, or a customer enhancement meeting the following: </a:t>
            </a:r>
          </a:p>
          <a:p>
            <a:pPr lvl="1"/>
            <a:r>
              <a:rPr lang="en-US" dirty="0"/>
              <a:t>Project costs less than $2 million, </a:t>
            </a:r>
            <a:r>
              <a:rPr lang="en-US" u="sng" dirty="0"/>
              <a:t>OR</a:t>
            </a:r>
          </a:p>
          <a:p>
            <a:pPr lvl="1"/>
            <a:r>
              <a:rPr lang="en-US" dirty="0"/>
              <a:t>Expansion vehicles: less than 5 vehicles or less than 5% of fleet</a:t>
            </a:r>
          </a:p>
          <a:p>
            <a:r>
              <a:rPr lang="en-US" b="1" dirty="0"/>
              <a:t>Major Expansion: </a:t>
            </a:r>
            <a:r>
              <a:rPr lang="en-US" dirty="0"/>
              <a:t>New projects/programs that add, expand, or improve service (greater than $</a:t>
            </a:r>
            <a:r>
              <a:rPr lang="en-US" dirty="0" err="1"/>
              <a:t>2M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49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 Capital Program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7/19/2018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33" y="1340256"/>
            <a:ext cx="8245910" cy="433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35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825224"/>
            <a:ext cx="2810530" cy="4042936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Structure </a:t>
            </a:r>
            <a:br>
              <a:rPr lang="en-US" sz="3600" dirty="0"/>
            </a:br>
            <a:r>
              <a:rPr lang="en-US" sz="3600" dirty="0"/>
              <a:t>for </a:t>
            </a:r>
            <a:br>
              <a:rPr lang="en-US" sz="3600" dirty="0"/>
            </a:br>
            <a:r>
              <a:rPr lang="en-US" sz="3600" dirty="0"/>
              <a:t>Capital Program</a:t>
            </a:r>
            <a:br>
              <a:rPr lang="en-US" sz="3600" dirty="0"/>
            </a:br>
            <a:r>
              <a:rPr lang="en-US" sz="3600" dirty="0"/>
              <a:t>Prioritization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2056" y="825224"/>
            <a:ext cx="7740736" cy="5038914"/>
          </a:xfrm>
          <a:prstGeom prst="rect">
            <a:avLst/>
          </a:prstGeom>
        </p:spPr>
      </p:sp>
      <p:sp>
        <p:nvSpPr>
          <p:cNvPr id="17" name="Rounded Rectangle 16"/>
          <p:cNvSpPr/>
          <p:nvPr/>
        </p:nvSpPr>
        <p:spPr>
          <a:xfrm>
            <a:off x="3520557" y="4128173"/>
            <a:ext cx="2129132" cy="340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SGR Ranking</a:t>
            </a:r>
            <a:endParaRPr lang="en-US" sz="12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182424" y="4298600"/>
            <a:ext cx="2305855" cy="340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Expansio</a:t>
            </a:r>
            <a:r>
              <a:rPr lang="en-US" sz="1100" dirty="0">
                <a:solidFill>
                  <a:srgbClr val="FFFFFF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</a:t>
            </a:r>
            <a:r>
              <a:rPr lang="en-US" sz="11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Ranking</a:t>
            </a:r>
            <a:endParaRPr lang="en-US" sz="12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04224" y="612084"/>
            <a:ext cx="6329600" cy="1827694"/>
            <a:chOff x="944019" y="1583055"/>
            <a:chExt cx="6757455" cy="1827694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5463417" y="2396253"/>
              <a:ext cx="1266362" cy="397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720906" y="2361870"/>
              <a:ext cx="0" cy="34915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2982793" y="1583055"/>
              <a:ext cx="2443628" cy="35854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Submittal</a:t>
              </a:r>
              <a:endParaRPr lang="en-US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15453" y="2221155"/>
              <a:ext cx="2468434" cy="3416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Type</a:t>
              </a:r>
              <a:endParaRPr lang="en-US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iamond 8"/>
            <p:cNvSpPr/>
            <p:nvPr/>
          </p:nvSpPr>
          <p:spPr>
            <a:xfrm>
              <a:off x="944019" y="2711028"/>
              <a:ext cx="1745080" cy="630308"/>
            </a:xfrm>
            <a:prstGeom prst="diamond">
              <a:avLst/>
            </a:prstGeom>
            <a:solidFill>
              <a:schemeClr val="accent4"/>
            </a:solidFill>
            <a:ln>
              <a:solidFill>
                <a:srgbClr val="004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SGR</a:t>
              </a:r>
              <a:endParaRPr lang="en-US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Diamond 9"/>
            <p:cNvSpPr/>
            <p:nvPr/>
          </p:nvSpPr>
          <p:spPr>
            <a:xfrm>
              <a:off x="5758084" y="2663740"/>
              <a:ext cx="1943390" cy="514686"/>
            </a:xfrm>
            <a:prstGeom prst="diamond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Major Expansion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816559" y="2384318"/>
              <a:ext cx="1196823" cy="1591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816559" y="2384318"/>
              <a:ext cx="0" cy="34915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236789" y="1963905"/>
              <a:ext cx="0" cy="2572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Diamond 40"/>
            <p:cNvSpPr/>
            <p:nvPr/>
          </p:nvSpPr>
          <p:spPr>
            <a:xfrm>
              <a:off x="3364727" y="2780441"/>
              <a:ext cx="1745080" cy="630308"/>
            </a:xfrm>
            <a:prstGeom prst="diamond">
              <a:avLst/>
            </a:prstGeom>
            <a:solidFill>
              <a:schemeClr val="accent4"/>
            </a:solidFill>
            <a:ln>
              <a:solidFill>
                <a:srgbClr val="004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Minor Enhanc.</a:t>
              </a:r>
              <a:endParaRPr lang="en-US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>
            <a:off x="6885733" y="1591809"/>
            <a:ext cx="0" cy="2572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5938602" y="4165967"/>
            <a:ext cx="2129132" cy="340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FF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Minor Enhanc.</a:t>
            </a:r>
            <a:r>
              <a:rPr lang="en-US" sz="11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Ranking</a:t>
            </a:r>
            <a:endParaRPr lang="en-US" sz="12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003168" y="4545801"/>
            <a:ext cx="0" cy="230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586348" y="2226249"/>
            <a:ext cx="7964466" cy="2054983"/>
            <a:chOff x="823374" y="3240090"/>
            <a:chExt cx="7957644" cy="2054983"/>
          </a:xfrm>
        </p:grpSpPr>
        <p:sp>
          <p:nvSpPr>
            <p:cNvPr id="51" name="Rounded Rectangle 50"/>
            <p:cNvSpPr/>
            <p:nvPr/>
          </p:nvSpPr>
          <p:spPr>
            <a:xfrm>
              <a:off x="5480689" y="4612763"/>
              <a:ext cx="2064172" cy="4235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Cost Effectiveness Score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23374" y="4191505"/>
              <a:ext cx="1941131" cy="5375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Technical Score: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Asset Condition + Service Impact</a:t>
              </a:r>
              <a:endParaRPr lang="en-US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544861" y="3508849"/>
              <a:ext cx="1177108" cy="25975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</a:rPr>
                <a:t>Weighting</a:t>
              </a:r>
              <a:endPara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46459" y="4036540"/>
              <a:ext cx="1940758" cy="3939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</a:rPr>
                <a:t>Technical Score</a:t>
              </a:r>
              <a:endPara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131888" y="3453619"/>
              <a:ext cx="0" cy="70986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2"/>
            </p:cNvCxnSpPr>
            <p:nvPr/>
          </p:nvCxnSpPr>
          <p:spPr>
            <a:xfrm flipH="1">
              <a:off x="1835039" y="3384206"/>
              <a:ext cx="22620" cy="80729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468973" y="3240090"/>
              <a:ext cx="0" cy="2572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5562383" y="3508282"/>
              <a:ext cx="1938588" cy="248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  <a:r>
                <a:rPr lang="en-US" sz="9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Criteria</a:t>
              </a:r>
              <a:endParaRPr lang="en-US" sz="7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234042" y="4191505"/>
              <a:ext cx="1941131" cy="5375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Technical Score: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Service Impact</a:t>
              </a:r>
              <a:endParaRPr lang="en-US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466062" y="3768601"/>
              <a:ext cx="0" cy="2305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480130" y="5064543"/>
              <a:ext cx="0" cy="2305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4237267" y="4749850"/>
              <a:ext cx="0" cy="42995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/>
            <p:cNvSpPr/>
            <p:nvPr/>
          </p:nvSpPr>
          <p:spPr>
            <a:xfrm>
              <a:off x="7641616" y="4545801"/>
              <a:ext cx="1139402" cy="57470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Transit Capital Share of Cost</a:t>
              </a:r>
              <a:endPara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1817106" y="4690547"/>
              <a:ext cx="0" cy="42995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977290" y="4469027"/>
            <a:ext cx="6605870" cy="1227068"/>
            <a:chOff x="1193918" y="5423656"/>
            <a:chExt cx="6613651" cy="1227068"/>
          </a:xfrm>
        </p:grpSpPr>
        <p:sp>
          <p:nvSpPr>
            <p:cNvPr id="63" name="Rounded Rectangle 62"/>
            <p:cNvSpPr/>
            <p:nvPr/>
          </p:nvSpPr>
          <p:spPr>
            <a:xfrm>
              <a:off x="1193918" y="6280070"/>
              <a:ext cx="6613651" cy="370654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Funding Allocation</a:t>
              </a:r>
              <a:endPara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6531676" y="5605878"/>
              <a:ext cx="0" cy="70986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7" idx="2"/>
            </p:cNvCxnSpPr>
            <p:nvPr/>
          </p:nvCxnSpPr>
          <p:spPr>
            <a:xfrm>
              <a:off x="1802467" y="5423656"/>
              <a:ext cx="25106" cy="8564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237267" y="5525156"/>
              <a:ext cx="0" cy="7549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>
            <a:off x="9233873" y="3416695"/>
            <a:ext cx="0" cy="230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67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7004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Continuing coordination with TSDAC</a:t>
            </a:r>
          </a:p>
          <a:p>
            <a:r>
              <a:rPr lang="en-US" dirty="0"/>
              <a:t>Extensive outreach to MPOs, transit agencies, and local governments</a:t>
            </a:r>
          </a:p>
          <a:p>
            <a:r>
              <a:rPr lang="en-US" dirty="0"/>
              <a:t>Working off the framework  from the Revenue Advisory Board report (principles approved by CTB in July 2017)</a:t>
            </a:r>
          </a:p>
          <a:p>
            <a:pPr lvl="1"/>
            <a:r>
              <a:rPr lang="en-US" dirty="0"/>
              <a:t>State of Good Repair/Minor Enhancement – 80% of program funding</a:t>
            </a:r>
          </a:p>
          <a:p>
            <a:pPr lvl="1"/>
            <a:r>
              <a:rPr lang="en-US" dirty="0"/>
              <a:t>Board can use discretion to shift funds from Major expansion to State of Good Repair</a:t>
            </a:r>
          </a:p>
          <a:p>
            <a:pPr lvl="1"/>
            <a:r>
              <a:rPr lang="en-US" dirty="0"/>
              <a:t>Establishment of a single matching rate across asset types, with State of Good Repair/Minor Enhancement matched at a higher rate than Major Expansion</a:t>
            </a:r>
          </a:p>
          <a:p>
            <a:pPr lvl="1"/>
            <a:r>
              <a:rPr lang="en-US" dirty="0"/>
              <a:t>Maintain minimum local matching of 4% </a:t>
            </a:r>
          </a:p>
          <a:p>
            <a:pPr marL="50292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Prioritization –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31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3862316" y="573206"/>
            <a:ext cx="7369791" cy="5882185"/>
          </a:xfrm>
        </p:spPr>
        <p:txBody>
          <a:bodyPr>
            <a:normAutofit/>
          </a:bodyPr>
          <a:lstStyle/>
          <a:p>
            <a:r>
              <a:rPr lang="en-US" dirty="0"/>
              <a:t>December 4</a:t>
            </a:r>
            <a:r>
              <a:rPr lang="en-US" baseline="30000" dirty="0"/>
              <a:t>th</a:t>
            </a:r>
            <a:r>
              <a:rPr lang="en-US" dirty="0"/>
              <a:t>  – Workshop briefing on operating allocation</a:t>
            </a:r>
          </a:p>
          <a:p>
            <a:r>
              <a:rPr lang="en-US" dirty="0"/>
              <a:t>December 20</a:t>
            </a:r>
            <a:r>
              <a:rPr lang="en-US" baseline="30000" dirty="0"/>
              <a:t>th</a:t>
            </a:r>
            <a:r>
              <a:rPr lang="en-US" dirty="0"/>
              <a:t> – Release draft operating allocation policy for public comment</a:t>
            </a:r>
          </a:p>
          <a:p>
            <a:r>
              <a:rPr lang="en-US" dirty="0"/>
              <a:t>December/January – Legislator outreach on draft CTB policy for operating allocation</a:t>
            </a:r>
          </a:p>
          <a:p>
            <a:r>
              <a:rPr lang="en-US" dirty="0"/>
              <a:t>January 15</a:t>
            </a:r>
            <a:r>
              <a:rPr lang="en-US" baseline="30000" dirty="0"/>
              <a:t>th</a:t>
            </a:r>
            <a:r>
              <a:rPr lang="en-US" dirty="0"/>
              <a:t>  – Workshop briefing on draft CTB policy for operating allocation</a:t>
            </a:r>
          </a:p>
          <a:p>
            <a:r>
              <a:rPr lang="en-US" dirty="0"/>
              <a:t>February 20</a:t>
            </a:r>
            <a:r>
              <a:rPr lang="en-US" baseline="30000" dirty="0"/>
              <a:t>th</a:t>
            </a:r>
            <a:r>
              <a:rPr lang="en-US" dirty="0"/>
              <a:t>  – Action on  CTB policy for operating allocation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623" y="2210937"/>
            <a:ext cx="2947482" cy="3121370"/>
          </a:xfrm>
        </p:spPr>
        <p:txBody>
          <a:bodyPr/>
          <a:lstStyle/>
          <a:p>
            <a:r>
              <a:rPr lang="en-US" dirty="0"/>
              <a:t>Next Steps – </a:t>
            </a:r>
            <a:r>
              <a:rPr lang="en-US"/>
              <a:t>Operating Allocation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65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1754" y="633047"/>
            <a:ext cx="8194431" cy="24618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Required every five years from transit agencies with 20+ bus fleet serving urbanized areas of 50,000+ population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</a:rPr>
              <a:t>Impacted Agencies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23837"/>
            <a:ext cx="3428999" cy="4098794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Urban</a:t>
            </a:r>
            <a:br>
              <a:rPr lang="en-US" dirty="0"/>
            </a:br>
            <a:r>
              <a:rPr lang="en-US" dirty="0"/>
              <a:t>Transit</a:t>
            </a:r>
            <a:br>
              <a:rPr lang="en-US" dirty="0"/>
            </a:br>
            <a:r>
              <a:rPr lang="en-US" dirty="0"/>
              <a:t>Agency Strategic </a:t>
            </a:r>
            <a:br>
              <a:rPr lang="en-US" dirty="0"/>
            </a:br>
            <a:r>
              <a:rPr lang="en-US" dirty="0"/>
              <a:t>Plans</a:t>
            </a:r>
            <a:br>
              <a:rPr lang="en-US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235520"/>
              </p:ext>
            </p:extLst>
          </p:nvPr>
        </p:nvGraphicFramePr>
        <p:xfrm>
          <a:off x="3579446" y="2637690"/>
          <a:ext cx="8096740" cy="36400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4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8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Alexandria</a:t>
                      </a:r>
                      <a:r>
                        <a:rPr lang="en-US" sz="2000" b="1" baseline="0" dirty="0"/>
                        <a:t> (DASH)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Arlington</a:t>
                      </a:r>
                      <a:r>
                        <a:rPr lang="en-US" sz="2000" b="1" baseline="0" dirty="0"/>
                        <a:t> Transit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Fairfax</a:t>
                      </a:r>
                      <a:r>
                        <a:rPr lang="en-US" sz="2000" b="1" baseline="0" dirty="0"/>
                        <a:t> Connector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Loudoun Transit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0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Blacksburg Transit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0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Charlottesville Area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Fredericksburg Transit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0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GLTC- Lynchburg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GRTC- Richmond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0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GRTC- Roanoke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Harrisonburg</a:t>
                      </a:r>
                      <a:r>
                        <a:rPr lang="en-US" sz="2000" b="1" baseline="0" dirty="0"/>
                        <a:t> Transit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0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Hampton Roads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Petersburg Area Transit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0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Radford</a:t>
                      </a:r>
                      <a:r>
                        <a:rPr lang="en-US" sz="2000" b="1" baseline="0" dirty="0"/>
                        <a:t> Transit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Williamsburg Area Transit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82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50464" y="1109471"/>
            <a:ext cx="8919150" cy="5748527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Assessment of state of good repair needs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Review of the performance of fixed-route bus service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Evaluation of opportunities to improve operating efficiency of the transit network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Examination and identification of opportunities to share services where multiple transit providers' services overlap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Examination of opportunities to improve service in underserved areas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Strategic </a:t>
            </a:r>
            <a:br>
              <a:rPr lang="en-US" dirty="0"/>
            </a:br>
            <a:r>
              <a:rPr lang="en-US" dirty="0"/>
              <a:t>Plans – </a:t>
            </a:r>
            <a:br>
              <a:rPr lang="en-US" dirty="0"/>
            </a:br>
            <a:r>
              <a:rPr lang="en-US" dirty="0"/>
              <a:t>Major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3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Draft Guidelines are being developed and must be approved by CTB prior to December 1, 2018</a:t>
            </a:r>
          </a:p>
          <a:p>
            <a:r>
              <a:rPr lang="en-US" dirty="0"/>
              <a:t>Actively working with pilot agencies – Hampton Roads Transit and Greater Lynchburg Transit</a:t>
            </a:r>
          </a:p>
          <a:p>
            <a:r>
              <a:rPr lang="en-US" dirty="0"/>
              <a:t>Developed matrix for phased implementation</a:t>
            </a:r>
          </a:p>
          <a:p>
            <a:pPr lvl="1"/>
            <a:r>
              <a:rPr lang="en-US" dirty="0"/>
              <a:t>Pilot phase – 2 agencies</a:t>
            </a:r>
          </a:p>
          <a:p>
            <a:pPr lvl="1"/>
            <a:r>
              <a:rPr lang="en-US" dirty="0"/>
              <a:t>Transition (retrofit of existing planning efforts) – 8 agencies</a:t>
            </a:r>
          </a:p>
          <a:p>
            <a:pPr lvl="1"/>
            <a:r>
              <a:rPr lang="en-US" dirty="0"/>
              <a:t>Next Plan (start from beginning) – 6 agencies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Plans -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74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3862316" y="573206"/>
            <a:ext cx="7369791" cy="5882185"/>
          </a:xfrm>
        </p:spPr>
        <p:txBody>
          <a:bodyPr>
            <a:normAutofit/>
          </a:bodyPr>
          <a:lstStyle/>
          <a:p>
            <a:r>
              <a:rPr lang="en-US" dirty="0"/>
              <a:t>September 7</a:t>
            </a:r>
            <a:r>
              <a:rPr lang="en-US" baseline="30000" dirty="0"/>
              <a:t>th</a:t>
            </a:r>
            <a:r>
              <a:rPr lang="en-US" dirty="0"/>
              <a:t> – TSDAC meeting to review CTB policy guidance and operating formula</a:t>
            </a:r>
          </a:p>
          <a:p>
            <a:r>
              <a:rPr lang="en-US" dirty="0"/>
              <a:t>September 10</a:t>
            </a:r>
            <a:r>
              <a:rPr lang="en-US" baseline="30000" dirty="0"/>
              <a:t>th</a:t>
            </a:r>
            <a:r>
              <a:rPr lang="en-US" dirty="0"/>
              <a:t> – Release draft prioritization and strategic planning policy for public comment</a:t>
            </a:r>
          </a:p>
          <a:p>
            <a:r>
              <a:rPr lang="en-US" dirty="0"/>
              <a:t>September/October – Outreach to legislators on proposed CTB policy for transit capital prioritization and strategic planning</a:t>
            </a:r>
          </a:p>
          <a:p>
            <a:r>
              <a:rPr lang="en-US" dirty="0"/>
              <a:t>September  17</a:t>
            </a:r>
            <a:r>
              <a:rPr lang="en-US" baseline="30000" dirty="0"/>
              <a:t>th</a:t>
            </a:r>
            <a:r>
              <a:rPr lang="en-US" dirty="0"/>
              <a:t>-Workshop briefing on draft CTB policy for prioritization and strategic planning</a:t>
            </a:r>
          </a:p>
          <a:p>
            <a:r>
              <a:rPr lang="en-US" dirty="0"/>
              <a:t>October 30</a:t>
            </a:r>
            <a:r>
              <a:rPr lang="en-US" baseline="30000" dirty="0"/>
              <a:t>th</a:t>
            </a:r>
            <a:r>
              <a:rPr lang="en-US" dirty="0"/>
              <a:t>  – Action on CTB policy for transit capital prioritization and strategic planning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623" y="2210937"/>
            <a:ext cx="2947482" cy="3121370"/>
          </a:xfrm>
        </p:spPr>
        <p:txBody>
          <a:bodyPr/>
          <a:lstStyle/>
          <a:p>
            <a:r>
              <a:rPr lang="en-US" dirty="0"/>
              <a:t>Next Steps – Capital and Strategic Plans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49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55719" y="864108"/>
            <a:ext cx="8324603" cy="51206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FTA certified DRPT State Safety Oversight Program for </a:t>
            </a:r>
            <a:r>
              <a:rPr lang="en-US" i="1" dirty="0">
                <a:solidFill>
                  <a:schemeClr val="tx1"/>
                </a:solidFill>
              </a:rPr>
              <a:t>The Tide </a:t>
            </a:r>
            <a:r>
              <a:rPr lang="en-US" dirty="0">
                <a:solidFill>
                  <a:schemeClr val="tx1"/>
                </a:solidFill>
              </a:rPr>
              <a:t>in April 2018 – </a:t>
            </a:r>
            <a:r>
              <a:rPr lang="en-US" b="1" dirty="0">
                <a:solidFill>
                  <a:schemeClr val="tx1"/>
                </a:solidFill>
              </a:rPr>
              <a:t>1 Year ahead of deadline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Metro Safety Commission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VA appointed its two primary members and one alternate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MSC hired executive director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April 2019 certification deadline to avoid </a:t>
            </a:r>
            <a:r>
              <a:rPr lang="en-US" b="1" dirty="0">
                <a:solidFill>
                  <a:schemeClr val="tx1"/>
                </a:solidFill>
              </a:rPr>
              <a:t>100% statewide</a:t>
            </a:r>
            <a:r>
              <a:rPr lang="en-US" dirty="0">
                <a:solidFill>
                  <a:schemeClr val="tx1"/>
                </a:solidFill>
              </a:rPr>
              <a:t> withholding penalty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9481"/>
            <a:ext cx="3431969" cy="3799037"/>
          </a:xfrm>
        </p:spPr>
        <p:txBody>
          <a:bodyPr/>
          <a:lstStyle/>
          <a:p>
            <a:pPr algn="ctr"/>
            <a:r>
              <a:rPr lang="en-US" dirty="0"/>
              <a:t>State</a:t>
            </a:r>
            <a:br>
              <a:rPr lang="en-US" dirty="0"/>
            </a:br>
            <a:r>
              <a:rPr lang="en-US" dirty="0"/>
              <a:t>Safety Oversight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0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70" y="1349468"/>
            <a:ext cx="3107798" cy="3799037"/>
          </a:xfrm>
        </p:spPr>
        <p:txBody>
          <a:bodyPr/>
          <a:lstStyle/>
          <a:p>
            <a:r>
              <a:rPr lang="en-US" dirty="0"/>
              <a:t>Transit</a:t>
            </a:r>
            <a:br>
              <a:rPr lang="en-US" dirty="0"/>
            </a:br>
            <a:r>
              <a:rPr lang="en-US" dirty="0"/>
              <a:t>Programming</a:t>
            </a:r>
            <a:br>
              <a:rPr lang="en-US" dirty="0"/>
            </a:br>
            <a:r>
              <a:rPr lang="en-US" dirty="0"/>
              <a:t>Highlights</a:t>
            </a:r>
          </a:p>
        </p:txBody>
      </p:sp>
      <p:sp>
        <p:nvSpPr>
          <p:cNvPr id="352259" name="Rectangle 4"/>
          <p:cNvSpPr>
            <a:spLocks noChangeArrowheads="1"/>
          </p:cNvSpPr>
          <p:nvPr/>
        </p:nvSpPr>
        <p:spPr bwMode="auto">
          <a:xfrm>
            <a:off x="406400" y="152400"/>
            <a:ext cx="1137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44126" y="487876"/>
            <a:ext cx="8122721" cy="577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altLang="en-US" sz="2800" dirty="0">
                <a:latin typeface="+mn-lt"/>
              </a:rPr>
              <a:t>Focus on State of Good Repair</a:t>
            </a:r>
          </a:p>
          <a:p>
            <a:pPr marL="800100" lvl="1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706 Replacement Revenue Vehicles </a:t>
            </a:r>
          </a:p>
          <a:p>
            <a:pPr marL="800100" lvl="1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120-125 Rehabbed/Rebuilt Buses</a:t>
            </a:r>
          </a:p>
          <a:p>
            <a:pPr marL="800100" lvl="1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164 Replacement Railcars</a:t>
            </a:r>
          </a:p>
          <a:p>
            <a:pPr marL="800100" lvl="1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234 Railcars to be Rehabbed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WMATA PRIIA Match: $50M/year through 2020</a:t>
            </a:r>
            <a:endParaRPr lang="en-US" altLang="en-US" sz="2200" dirty="0">
              <a:latin typeface="+mn-lt"/>
            </a:endParaRPr>
          </a:p>
          <a:p>
            <a:pPr marL="457200" lvl="1" indent="0">
              <a:spcBef>
                <a:spcPct val="20000"/>
              </a:spcBef>
              <a:buClrTx/>
              <a:buSzTx/>
            </a:pPr>
            <a:endParaRPr lang="en-US" altLang="en-US" sz="1000" dirty="0">
              <a:latin typeface="+mn-lt"/>
            </a:endParaRPr>
          </a:p>
          <a:p>
            <a:pPr marL="457200" lvl="1" indent="0">
              <a:spcBef>
                <a:spcPct val="20000"/>
              </a:spcBef>
              <a:buClrTx/>
              <a:buSzTx/>
            </a:pPr>
            <a:endParaRPr lang="en-US" altLang="en-US" sz="1000" dirty="0">
              <a:latin typeface="+mn-lt"/>
            </a:endParaRPr>
          </a:p>
          <a:p>
            <a:pPr marL="457200" lvl="1" indent="0">
              <a:spcBef>
                <a:spcPct val="20000"/>
              </a:spcBef>
              <a:buClrTx/>
              <a:buSzTx/>
            </a:pPr>
            <a:endParaRPr lang="en-US" altLang="en-US" sz="10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altLang="en-US" sz="2800" dirty="0">
                <a:latin typeface="+mn-lt"/>
              </a:rPr>
              <a:t>Limited Capacity Expansion</a:t>
            </a:r>
          </a:p>
          <a:p>
            <a:pPr marL="800100" lvl="1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31</a:t>
            </a:r>
            <a:r>
              <a:rPr lang="en-US" altLang="en-US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200" dirty="0">
                <a:latin typeface="+mn-lt"/>
              </a:rPr>
              <a:t>Service Expansion Buses</a:t>
            </a:r>
          </a:p>
          <a:p>
            <a:pPr marL="800100" lvl="1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Multimodal Improvements at Ballston Metrorail Station</a:t>
            </a:r>
          </a:p>
          <a:p>
            <a:pPr marL="800100" lvl="1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Completion of funding for two new Silver Line Metrorail Parking Garages (Herndon and Innovation Station) </a:t>
            </a:r>
          </a:p>
        </p:txBody>
      </p:sp>
      <p:pic>
        <p:nvPicPr>
          <p:cNvPr id="10242" name="Picture 2" descr="P:\Photos\FB photos\Radford Transit 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06" y="976744"/>
            <a:ext cx="3182588" cy="17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P:\Photos\FB photos\Bay Transit 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82" y="3154876"/>
            <a:ext cx="2146217" cy="15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66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7529" y="-96883"/>
            <a:ext cx="8434669" cy="512064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Making the Case for Funding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Increased Accountability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Long-Term Strategic Planning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High Quality Data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Impact of Emerging Technology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91974"/>
            <a:ext cx="3526971" cy="3799037"/>
          </a:xfrm>
        </p:spPr>
        <p:txBody>
          <a:bodyPr/>
          <a:lstStyle/>
          <a:p>
            <a:pPr algn="ctr"/>
            <a:r>
              <a:rPr lang="en-US" dirty="0"/>
              <a:t>Future of </a:t>
            </a:r>
            <a:br>
              <a:rPr lang="en-US" dirty="0"/>
            </a:br>
            <a:r>
              <a:rPr lang="en-US" dirty="0"/>
              <a:t>Transit </a:t>
            </a:r>
            <a:br>
              <a:rPr lang="en-US" dirty="0"/>
            </a:br>
            <a:r>
              <a:rPr lang="en-US" dirty="0"/>
              <a:t>in </a:t>
            </a:r>
            <a:br>
              <a:rPr lang="en-US" dirty="0"/>
            </a:br>
            <a:r>
              <a:rPr lang="en-US" dirty="0"/>
              <a:t>Virginia</a:t>
            </a:r>
          </a:p>
        </p:txBody>
      </p:sp>
      <p:pic>
        <p:nvPicPr>
          <p:cNvPr id="9" name="Picture 2" descr="P:\Photos\FB photos\Radford Transit 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83" y="3594264"/>
            <a:ext cx="3743808" cy="21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P:\Photos\FB photos\Bay Transit R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31" y="3594264"/>
            <a:ext cx="2953105" cy="21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9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96" y="1410707"/>
            <a:ext cx="3107798" cy="3799037"/>
          </a:xfrm>
        </p:spPr>
        <p:txBody>
          <a:bodyPr/>
          <a:lstStyle/>
          <a:p>
            <a:r>
              <a:rPr lang="en-US" dirty="0"/>
              <a:t>Transit</a:t>
            </a:r>
            <a:br>
              <a:rPr lang="en-US" dirty="0"/>
            </a:br>
            <a:r>
              <a:rPr lang="en-US" dirty="0"/>
              <a:t>Programming</a:t>
            </a:r>
            <a:br>
              <a:rPr lang="en-US" dirty="0"/>
            </a:br>
            <a:r>
              <a:rPr lang="en-US" dirty="0"/>
              <a:t>Highlights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/>
              <a:t>VTA Transportation Committee</a:t>
            </a:r>
            <a:endParaRPr lang="en-US" altLang="en-US" dirty="0"/>
          </a:p>
        </p:txBody>
      </p:sp>
      <p:sp>
        <p:nvSpPr>
          <p:cNvPr id="352259" name="Rectangle 4"/>
          <p:cNvSpPr>
            <a:spLocks noChangeArrowheads="1"/>
          </p:cNvSpPr>
          <p:nvPr/>
        </p:nvSpPr>
        <p:spPr bwMode="auto">
          <a:xfrm>
            <a:off x="406400" y="152400"/>
            <a:ext cx="1137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352260" name="Rectangle 5"/>
          <p:cNvSpPr>
            <a:spLocks noChangeArrowheads="1"/>
          </p:cNvSpPr>
          <p:nvPr/>
        </p:nvSpPr>
        <p:spPr bwMode="auto">
          <a:xfrm>
            <a:off x="3365994" y="647700"/>
            <a:ext cx="8419606" cy="3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en-US" sz="2400" dirty="0">
                <a:latin typeface="+mn-lt"/>
              </a:rPr>
              <a:t>Safety Enhancements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Light Rail Advance Warning Intersection Control System (HRT)        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en-US" sz="2400" dirty="0">
                <a:latin typeface="+mn-lt"/>
              </a:rPr>
              <a:t>Facility/Fleet Improvements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Bus Stop &amp; Shelter Improvements (NVTC – Arlington/Fairfax Counties)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Design of new Bus Operations &amp; Maintenance Facility (NVTC – Arlington County)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Engineering/Design for Transfer Facility (WATA)</a:t>
            </a:r>
            <a:endParaRPr lang="en-US" altLang="en-US" dirty="0">
              <a:latin typeface="+mn-lt"/>
            </a:endParaRPr>
          </a:p>
          <a:p>
            <a:pPr marL="0" indent="0">
              <a:lnSpc>
                <a:spcPct val="130000"/>
              </a:lnSpc>
              <a:spcBef>
                <a:spcPct val="20000"/>
              </a:spcBef>
            </a:pPr>
            <a:r>
              <a:rPr lang="en-US" altLang="en-US" sz="2400" dirty="0">
                <a:latin typeface="+mn-lt"/>
              </a:rPr>
              <a:t>Demonstration/Travel Demand Management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Vanpool Assistance Programs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Stafford-Quantico Bus Service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Pedestrian Collision Avoidance System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for Bus Systems</a:t>
            </a:r>
          </a:p>
          <a:p>
            <a:pPr marL="0" indent="0">
              <a:lnSpc>
                <a:spcPct val="130000"/>
              </a:lnSpc>
              <a:spcBef>
                <a:spcPct val="20000"/>
              </a:spcBef>
            </a:pPr>
            <a:endParaRPr lang="en-US" altLang="en-US" sz="2000" dirty="0">
              <a:latin typeface="+mn-lt"/>
            </a:endParaRPr>
          </a:p>
        </p:txBody>
      </p:sp>
      <p:pic>
        <p:nvPicPr>
          <p:cNvPr id="11266" name="Picture 2" descr="P:\Photos\FB photos\RideFinders-Vanpoo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16" y="4521537"/>
            <a:ext cx="3193256" cy="2066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3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9" name="Rectangle 3"/>
          <p:cNvSpPr>
            <a:spLocks noGrp="1" noChangeArrowheads="1"/>
          </p:cNvSpPr>
          <p:nvPr>
            <p:ph idx="1"/>
          </p:nvPr>
        </p:nvSpPr>
        <p:spPr>
          <a:xfrm>
            <a:off x="3679263" y="828482"/>
            <a:ext cx="7315200" cy="5120640"/>
          </a:xfrm>
        </p:spPr>
        <p:txBody>
          <a:bodyPr>
            <a:normAutofit/>
          </a:bodyPr>
          <a:lstStyle/>
          <a:p>
            <a:pPr marL="344488" indent="-344488"/>
            <a:r>
              <a:rPr lang="en-US" altLang="en-US" dirty="0">
                <a:solidFill>
                  <a:schemeClr val="tx1"/>
                </a:solidFill>
              </a:rPr>
              <a:t>Review existing grants (federal &amp; state), project progress, transit development plans and state of good repair in making recommendations for capital funding</a:t>
            </a:r>
          </a:p>
          <a:p>
            <a:pPr marL="344488" indent="-344488"/>
            <a:r>
              <a:rPr lang="en-US" altLang="en-US" dirty="0">
                <a:solidFill>
                  <a:schemeClr val="tx1"/>
                </a:solidFill>
              </a:rPr>
              <a:t>Capital Funds:</a:t>
            </a:r>
          </a:p>
          <a:p>
            <a:pPr marL="847408" lvl="1" indent="-344488"/>
            <a:r>
              <a:rPr lang="en-US" altLang="en-US" dirty="0">
                <a:solidFill>
                  <a:schemeClr val="tx1"/>
                </a:solidFill>
              </a:rPr>
              <a:t>Allocated based on TSDAC funding tiers </a:t>
            </a:r>
          </a:p>
          <a:p>
            <a:pPr marL="344488" indent="-344488"/>
            <a:r>
              <a:rPr lang="en-US" altLang="en-US" dirty="0">
                <a:solidFill>
                  <a:schemeClr val="tx1"/>
                </a:solidFill>
              </a:rPr>
              <a:t>Operating Funds:</a:t>
            </a:r>
          </a:p>
          <a:p>
            <a:pPr marL="847408" lvl="1" indent="-344488"/>
            <a:r>
              <a:rPr lang="en-US" altLang="en-US" dirty="0">
                <a:solidFill>
                  <a:schemeClr val="tx1"/>
                </a:solidFill>
              </a:rPr>
              <a:t>$54.0 M allocated on operating costs</a:t>
            </a:r>
          </a:p>
          <a:p>
            <a:pPr marL="847408" lvl="1" indent="-344488"/>
            <a:r>
              <a:rPr lang="en-US" altLang="en-US" dirty="0">
                <a:solidFill>
                  <a:schemeClr val="tx1"/>
                </a:solidFill>
              </a:rPr>
              <a:t>Remainder allocated  with performance metrics</a:t>
            </a:r>
          </a:p>
          <a:p>
            <a:pPr marL="1425575" lvl="2" indent="-465138"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tx1"/>
                </a:solidFill>
              </a:rPr>
              <a:t>Net Cost per Rider – 50%</a:t>
            </a:r>
          </a:p>
          <a:p>
            <a:pPr marL="1425575" lvl="2" indent="-465138"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tx1"/>
                </a:solidFill>
              </a:rPr>
              <a:t>Riders per Revenue Mile – 25%</a:t>
            </a:r>
          </a:p>
          <a:p>
            <a:pPr marL="1425575" lvl="2" indent="-465138"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tx1"/>
                </a:solidFill>
              </a:rPr>
              <a:t>Riders per Revenue Hour – 25%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sp>
        <p:nvSpPr>
          <p:cNvPr id="3491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37" y="970127"/>
            <a:ext cx="3214676" cy="3799037"/>
          </a:xfrm>
        </p:spPr>
        <p:txBody>
          <a:bodyPr>
            <a:normAutofit/>
          </a:bodyPr>
          <a:lstStyle/>
          <a:p>
            <a:br>
              <a:rPr lang="en-US" altLang="en-US" sz="4400" dirty="0"/>
            </a:br>
            <a:r>
              <a:rPr lang="en-US" altLang="en-US" dirty="0"/>
              <a:t>Transit Funding </a:t>
            </a:r>
            <a:br>
              <a:rPr lang="en-US" altLang="en-US" dirty="0"/>
            </a:br>
            <a:r>
              <a:rPr lang="en-US" altLang="en-US" dirty="0"/>
              <a:t>Allocation Process</a:t>
            </a:r>
          </a:p>
        </p:txBody>
      </p:sp>
      <p:pic>
        <p:nvPicPr>
          <p:cNvPr id="12290" name="Picture 2" descr="P:\Photos\FB photos\Loudoun County Transi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771" y="4632976"/>
            <a:ext cx="2754620" cy="183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6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67" y="1369497"/>
            <a:ext cx="2947482" cy="3799037"/>
          </a:xfrm>
        </p:spPr>
        <p:txBody>
          <a:bodyPr>
            <a:normAutofit/>
          </a:bodyPr>
          <a:lstStyle/>
          <a:p>
            <a:pPr lvl="0" algn="ctr"/>
            <a:r>
              <a:rPr lang="en-US" dirty="0"/>
              <a:t>Projected</a:t>
            </a:r>
            <a:br>
              <a:rPr lang="en-US" dirty="0"/>
            </a:br>
            <a:r>
              <a:rPr lang="en-US" dirty="0"/>
              <a:t>Transit Capital</a:t>
            </a:r>
            <a:br>
              <a:rPr lang="en-US" dirty="0"/>
            </a:br>
            <a:r>
              <a:rPr lang="en-US" dirty="0"/>
              <a:t>State Match Rate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DAC33DE-89D7-4601-8430-D55928165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328336"/>
              </p:ext>
            </p:extLst>
          </p:nvPr>
        </p:nvGraphicFramePr>
        <p:xfrm>
          <a:off x="3574472" y="463138"/>
          <a:ext cx="8122722" cy="604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5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032299"/>
              </p:ext>
            </p:extLst>
          </p:nvPr>
        </p:nvGraphicFramePr>
        <p:xfrm>
          <a:off x="1141351" y="1396555"/>
          <a:ext cx="9415812" cy="381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7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Purchase</a:t>
                      </a:r>
                      <a:r>
                        <a:rPr lang="en-US" baseline="0" dirty="0"/>
                        <a:t> Six  </a:t>
                      </a:r>
                    </a:p>
                    <a:p>
                      <a:pPr algn="ctr"/>
                      <a:r>
                        <a:rPr lang="en-US" baseline="0" dirty="0"/>
                        <a:t>Replacement Buses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 Transit Capital Revenues Are Not</a:t>
                      </a:r>
                      <a:r>
                        <a:rPr lang="en-US" baseline="0" dirty="0"/>
                        <a:t> Replaced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Project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$3.9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$3.9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Federal Pass-Through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DRPT Transit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$2.652 million </a:t>
                      </a:r>
                    </a:p>
                    <a:p>
                      <a:pPr algn="ctr"/>
                      <a:r>
                        <a:rPr lang="en-US" b="1" dirty="0"/>
                        <a:t>(Tier I-68%)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$1.053 million</a:t>
                      </a:r>
                    </a:p>
                    <a:p>
                      <a:pPr algn="ctr"/>
                      <a:r>
                        <a:rPr lang="en-US" b="1" dirty="0"/>
                        <a:t>(Tier I-</a:t>
                      </a:r>
                      <a:r>
                        <a:rPr lang="en-US" b="1" baseline="0" dirty="0"/>
                        <a:t>27%)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Local Required</a:t>
                      </a:r>
                      <a:r>
                        <a:rPr lang="en-US" b="1" baseline="0" dirty="0"/>
                        <a:t> Match</a:t>
                      </a:r>
                    </a:p>
                    <a:p>
                      <a:pPr algn="ctr"/>
                      <a:r>
                        <a:rPr lang="en-US" b="1" baseline="0" dirty="0"/>
                        <a:t>(Minimum 4%)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$1.248 million</a:t>
                      </a:r>
                    </a:p>
                    <a:p>
                      <a:pPr algn="ctr"/>
                      <a:r>
                        <a:rPr lang="en-US" b="1" dirty="0"/>
                        <a:t>(Actual-32%)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$2.847 million</a:t>
                      </a:r>
                    </a:p>
                    <a:p>
                      <a:pPr algn="ctr"/>
                      <a:r>
                        <a:rPr lang="en-US" b="1" dirty="0"/>
                        <a:t>(Actual-</a:t>
                      </a:r>
                      <a:r>
                        <a:rPr lang="en-US" b="1" baseline="0" dirty="0"/>
                        <a:t> 73%)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79719379"/>
              </p:ext>
            </p:extLst>
          </p:nvPr>
        </p:nvGraphicFramePr>
        <p:xfrm>
          <a:off x="1140031" y="201881"/>
          <a:ext cx="9535886" cy="62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26841185"/>
              </p:ext>
            </p:extLst>
          </p:nvPr>
        </p:nvGraphicFramePr>
        <p:xfrm>
          <a:off x="5177643" y="5474526"/>
          <a:ext cx="6246420" cy="800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2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5998"/>
              </p:ext>
            </p:extLst>
          </p:nvPr>
        </p:nvGraphicFramePr>
        <p:xfrm>
          <a:off x="1141351" y="1396555"/>
          <a:ext cx="9415812" cy="398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7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Bus Administration</a:t>
                      </a:r>
                      <a:r>
                        <a:rPr lang="en-US" baseline="0" dirty="0"/>
                        <a:t> &amp; Construction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 Transit Capital Revenues Are Not</a:t>
                      </a:r>
                      <a:r>
                        <a:rPr lang="en-US" baseline="0" dirty="0"/>
                        <a:t> Replaced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Project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$23.0</a:t>
                      </a:r>
                      <a:r>
                        <a:rPr lang="en-US" b="1" baseline="0" dirty="0"/>
                        <a:t> million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$23.0</a:t>
                      </a:r>
                      <a:r>
                        <a:rPr lang="en-US" b="1" baseline="0" dirty="0"/>
                        <a:t> million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Federal Pass-Through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$12.88</a:t>
                      </a:r>
                      <a:r>
                        <a:rPr lang="en-US" b="1" baseline="0" dirty="0"/>
                        <a:t> million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(56%)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$4.6</a:t>
                      </a:r>
                      <a:r>
                        <a:rPr lang="en-US" b="1" baseline="0" dirty="0"/>
                        <a:t> million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(20%*)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DRPT Transit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$7.82</a:t>
                      </a:r>
                      <a:r>
                        <a:rPr lang="en-US" b="1" baseline="0" dirty="0"/>
                        <a:t> million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(Tier II-34%)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$0</a:t>
                      </a:r>
                    </a:p>
                    <a:p>
                      <a:pPr algn="ctr"/>
                      <a:r>
                        <a:rPr lang="en-US" b="1" dirty="0"/>
                        <a:t>(Tier II-0%</a:t>
                      </a:r>
                      <a:r>
                        <a:rPr lang="en-US" b="1" baseline="0" dirty="0"/>
                        <a:t>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Local Required</a:t>
                      </a:r>
                      <a:r>
                        <a:rPr lang="en-US" b="1" baseline="0" dirty="0"/>
                        <a:t> Match</a:t>
                      </a:r>
                    </a:p>
                    <a:p>
                      <a:pPr algn="ctr"/>
                      <a:r>
                        <a:rPr lang="en-US" b="1" baseline="0" dirty="0"/>
                        <a:t>(Minimum 4%)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$2.3</a:t>
                      </a:r>
                      <a:r>
                        <a:rPr lang="en-US" b="1" baseline="0" dirty="0"/>
                        <a:t> million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(Actual-10%)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$18.4</a:t>
                      </a:r>
                      <a:r>
                        <a:rPr lang="en-US" b="1" baseline="0" dirty="0"/>
                        <a:t> million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(Actual-</a:t>
                      </a:r>
                      <a:r>
                        <a:rPr lang="en-US" b="1" baseline="0" dirty="0"/>
                        <a:t>80%)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0829876"/>
              </p:ext>
            </p:extLst>
          </p:nvPr>
        </p:nvGraphicFramePr>
        <p:xfrm>
          <a:off x="1140031" y="201881"/>
          <a:ext cx="9535886" cy="62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48072333"/>
              </p:ext>
            </p:extLst>
          </p:nvPr>
        </p:nvGraphicFramePr>
        <p:xfrm>
          <a:off x="4880757" y="5533901"/>
          <a:ext cx="6258297" cy="58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8988347"/>
              </p:ext>
            </p:extLst>
          </p:nvPr>
        </p:nvGraphicFramePr>
        <p:xfrm>
          <a:off x="581891" y="5450774"/>
          <a:ext cx="3431969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4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38015"/>
              </p:ext>
            </p:extLst>
          </p:nvPr>
        </p:nvGraphicFramePr>
        <p:xfrm>
          <a:off x="1141351" y="1396555"/>
          <a:ext cx="9415812" cy="381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7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Purchase</a:t>
                      </a:r>
                      <a:r>
                        <a:rPr lang="en-US" baseline="0" dirty="0"/>
                        <a:t> 20 </a:t>
                      </a:r>
                    </a:p>
                    <a:p>
                      <a:pPr algn="ctr"/>
                      <a:r>
                        <a:rPr lang="en-US" baseline="0" dirty="0"/>
                        <a:t>replacement buses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 Transit Capital Revenues Are Not</a:t>
                      </a:r>
                      <a:r>
                        <a:rPr lang="en-US" baseline="0" dirty="0"/>
                        <a:t> Replaced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Project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$10.1</a:t>
                      </a:r>
                      <a:r>
                        <a:rPr lang="en-US" b="1" baseline="0" dirty="0"/>
                        <a:t> million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$10.1</a:t>
                      </a:r>
                      <a:r>
                        <a:rPr lang="en-US" b="1" baseline="0" dirty="0"/>
                        <a:t> million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Federal </a:t>
                      </a:r>
                    </a:p>
                    <a:p>
                      <a:pPr algn="ctr"/>
                      <a:r>
                        <a:rPr lang="en-US" b="1" dirty="0"/>
                        <a:t>(28%*)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$2.83</a:t>
                      </a:r>
                      <a:r>
                        <a:rPr lang="en-US" b="1" baseline="0" dirty="0"/>
                        <a:t> million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$2.83</a:t>
                      </a:r>
                      <a:r>
                        <a:rPr lang="en-US" b="1" baseline="0" dirty="0"/>
                        <a:t> million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DRPT Transit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$6.9</a:t>
                      </a:r>
                      <a:r>
                        <a:rPr lang="en-US" b="1" baseline="0" dirty="0"/>
                        <a:t> million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(Tier I-68%)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$2.73</a:t>
                      </a:r>
                      <a:r>
                        <a:rPr lang="en-US" b="1" baseline="0" dirty="0"/>
                        <a:t> million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(Tier I-</a:t>
                      </a:r>
                      <a:r>
                        <a:rPr lang="en-US" b="1" baseline="0" dirty="0"/>
                        <a:t>27%)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Local Required</a:t>
                      </a:r>
                      <a:r>
                        <a:rPr lang="en-US" b="1" baseline="0" dirty="0"/>
                        <a:t> Match</a:t>
                      </a:r>
                    </a:p>
                    <a:p>
                      <a:pPr algn="ctr"/>
                      <a:r>
                        <a:rPr lang="en-US" b="1" baseline="0" dirty="0"/>
                        <a:t>(Minimum 4%)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$400,000</a:t>
                      </a:r>
                    </a:p>
                    <a:p>
                      <a:pPr algn="ctr"/>
                      <a:r>
                        <a:rPr lang="en-US" b="1" dirty="0"/>
                        <a:t>(Actual-4%)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$4.54 million</a:t>
                      </a:r>
                    </a:p>
                    <a:p>
                      <a:pPr algn="ctr"/>
                      <a:r>
                        <a:rPr lang="en-US" b="1" dirty="0"/>
                        <a:t>(Actual-</a:t>
                      </a:r>
                      <a:r>
                        <a:rPr lang="en-US" b="1" baseline="0" dirty="0"/>
                        <a:t>45%)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35423115"/>
              </p:ext>
            </p:extLst>
          </p:nvPr>
        </p:nvGraphicFramePr>
        <p:xfrm>
          <a:off x="1140031" y="201881"/>
          <a:ext cx="9535886" cy="62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28578927"/>
              </p:ext>
            </p:extLst>
          </p:nvPr>
        </p:nvGraphicFramePr>
        <p:xfrm>
          <a:off x="4880757" y="5533901"/>
          <a:ext cx="6258297" cy="58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6633727"/>
              </p:ext>
            </p:extLst>
          </p:nvPr>
        </p:nvGraphicFramePr>
        <p:xfrm>
          <a:off x="581891" y="5450774"/>
          <a:ext cx="3431969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VTA Transportation Committee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63902"/>
      </p:ext>
    </p:extLst>
  </p:cSld>
  <p:clrMapOvr>
    <a:masterClrMapping/>
  </p:clrMapOvr>
</p:sld>
</file>

<file path=ppt/theme/theme1.xml><?xml version="1.0" encoding="utf-8"?>
<a:theme xmlns:a="http://schemas.openxmlformats.org/drawingml/2006/main" name="DRPT Templat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DRPT Template</Template>
  <TotalTime>2987</TotalTime>
  <Words>2184</Words>
  <Application>Microsoft Office PowerPoint</Application>
  <PresentationFormat>Widescreen</PresentationFormat>
  <Paragraphs>435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Corbel</vt:lpstr>
      <vt:lpstr>Times New Roman</vt:lpstr>
      <vt:lpstr>Verdana</vt:lpstr>
      <vt:lpstr>Wingdings</vt:lpstr>
      <vt:lpstr>Wingdings 2</vt:lpstr>
      <vt:lpstr>DRPT Template</vt:lpstr>
      <vt:lpstr>2018 Transit Funding and Reforms  </vt:lpstr>
      <vt:lpstr>FY 19-FY 24 SYIP</vt:lpstr>
      <vt:lpstr>Transit Programming Highlights</vt:lpstr>
      <vt:lpstr>Transit Programming Highlights</vt:lpstr>
      <vt:lpstr> Transit Funding  Allocation Process</vt:lpstr>
      <vt:lpstr>Projected Transit Capital State Match Rate</vt:lpstr>
      <vt:lpstr>PowerPoint Presentation</vt:lpstr>
      <vt:lpstr>PowerPoint Presentation</vt:lpstr>
      <vt:lpstr>PowerPoint Presentation</vt:lpstr>
      <vt:lpstr>Capital Needs vs. Actual Applications</vt:lpstr>
      <vt:lpstr>Potential Causes of  FY 2019 Needs Gap</vt:lpstr>
      <vt:lpstr>Traditional Public Transportation Ridership Trends</vt:lpstr>
      <vt:lpstr> Alternative Funding Sources</vt:lpstr>
      <vt:lpstr>FY17 Smart Scale Transit Projects  $31M</vt:lpstr>
      <vt:lpstr>FY18 Smart Scale Transit  Projects –  $168 M</vt:lpstr>
      <vt:lpstr>Toll Revenues to Transit  </vt:lpstr>
      <vt:lpstr>2018  General Assembly Reforms</vt:lpstr>
      <vt:lpstr>Restructured Mass Transit Trust Fund</vt:lpstr>
      <vt:lpstr> Statewide Transit  Capital Prioritization </vt:lpstr>
      <vt:lpstr>Project Types </vt:lpstr>
      <vt:lpstr>Transit Capital Program Structure</vt:lpstr>
      <vt:lpstr>  Structure  for  Capital Program Prioritization</vt:lpstr>
      <vt:lpstr>Capital Prioritization – Status</vt:lpstr>
      <vt:lpstr>Next Steps – Operating Allocation</vt:lpstr>
      <vt:lpstr> Urban Transit Agency Strategic  Plans </vt:lpstr>
      <vt:lpstr>Strategic  Plans –  Major Components</vt:lpstr>
      <vt:lpstr>Strategic Plans - Status</vt:lpstr>
      <vt:lpstr>Next Steps – Capital and Strategic Plans</vt:lpstr>
      <vt:lpstr>State Safety Oversight</vt:lpstr>
      <vt:lpstr>Future of  Transit  in  Virginia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Overview</dc:title>
  <dc:creator>Smith, Chris (DRPT)</dc:creator>
  <cp:lastModifiedBy>Neal Menkes</cp:lastModifiedBy>
  <cp:revision>211</cp:revision>
  <cp:lastPrinted>2018-07-06T13:02:48Z</cp:lastPrinted>
  <dcterms:created xsi:type="dcterms:W3CDTF">2017-11-26T16:13:16Z</dcterms:created>
  <dcterms:modified xsi:type="dcterms:W3CDTF">2018-07-18T19:04:59Z</dcterms:modified>
</cp:coreProperties>
</file>