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256" r:id="rId2"/>
    <p:sldId id="356" r:id="rId3"/>
    <p:sldId id="357" r:id="rId4"/>
    <p:sldId id="377" r:id="rId5"/>
    <p:sldId id="378" r:id="rId6"/>
    <p:sldId id="358" r:id="rId7"/>
    <p:sldId id="373" r:id="rId8"/>
    <p:sldId id="359" r:id="rId9"/>
    <p:sldId id="287" r:id="rId10"/>
    <p:sldId id="288" r:id="rId11"/>
    <p:sldId id="355" r:id="rId12"/>
    <p:sldId id="360" r:id="rId13"/>
    <p:sldId id="380" r:id="rId14"/>
    <p:sldId id="366" r:id="rId15"/>
    <p:sldId id="376" r:id="rId16"/>
    <p:sldId id="374" r:id="rId17"/>
    <p:sldId id="350" r:id="rId18"/>
    <p:sldId id="385" r:id="rId19"/>
    <p:sldId id="342" r:id="rId20"/>
    <p:sldId id="343" r:id="rId21"/>
    <p:sldId id="344" r:id="rId22"/>
    <p:sldId id="379" r:id="rId23"/>
    <p:sldId id="368" r:id="rId24"/>
    <p:sldId id="369" r:id="rId25"/>
    <p:sldId id="383" r:id="rId26"/>
    <p:sldId id="381" r:id="rId27"/>
    <p:sldId id="384" r:id="rId28"/>
    <p:sldId id="354" r:id="rId29"/>
    <p:sldId id="336" r:id="rId30"/>
    <p:sldId id="337" r:id="rId31"/>
    <p:sldId id="338" r:id="rId32"/>
    <p:sldId id="372"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3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mcminimydc\RedirectedFolders\JRegimbal\Data%20Folder\Tax%20Data\Withholding%20monthly%20history.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cminimydc\RedirectedFolders\JRegimbal\VML%20Project\FY%202016\Futuree%20of%20State-Local.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mcminimydc\RedirectedFolders\JRegimbal\Data%20Folder\Economics\LAUS%20employ%20data.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mcminimydc\RedirectedFolders\JRegimbal\Data%20Folder\Economics\BLS%20VA%20Employ%20data.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mcminimydc\RedirectedFolders\JRegimbal\VML%20Project\FY%202016\Revenue%20growth.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Times New Roman"/>
                <a:ea typeface="Times New Roman"/>
                <a:cs typeface="Times New Roman"/>
              </a:defRPr>
            </a:pPr>
            <a:r>
              <a:rPr lang="en-US"/>
              <a:t>Recent Decline in Individual Income Tax Withholding Growth 
     12 Mo. Moving Avg (% Growth)</a:t>
            </a:r>
          </a:p>
        </c:rich>
      </c:tx>
      <c:layout>
        <c:manualLayout>
          <c:xMode val="edge"/>
          <c:yMode val="edge"/>
          <c:x val="0.11721960536182975"/>
          <c:y val="2.7272752084498975E-2"/>
        </c:manualLayout>
      </c:layout>
      <c:overlay val="0"/>
      <c:spPr>
        <a:noFill/>
        <a:ln w="25400">
          <a:noFill/>
        </a:ln>
      </c:spPr>
    </c:title>
    <c:autoTitleDeleted val="0"/>
    <c:plotArea>
      <c:layout>
        <c:manualLayout>
          <c:layoutTarget val="inner"/>
          <c:xMode val="edge"/>
          <c:yMode val="edge"/>
          <c:x val="7.3170731707317069E-2"/>
          <c:y val="0.22272760228397592"/>
          <c:w val="0.91130820399113077"/>
          <c:h val="0.65757673055269084"/>
        </c:manualLayout>
      </c:layout>
      <c:lineChart>
        <c:grouping val="standard"/>
        <c:varyColors val="0"/>
        <c:ser>
          <c:idx val="0"/>
          <c:order val="0"/>
          <c:tx>
            <c:strRef>
              <c:f>wh!$D$224</c:f>
              <c:strCache>
                <c:ptCount val="1"/>
                <c:pt idx="0">
                  <c:v>5.9 </c:v>
                </c:pt>
              </c:strCache>
            </c:strRef>
          </c:tx>
          <c:spPr>
            <a:ln w="38100">
              <a:solidFill>
                <a:srgbClr val="000080"/>
              </a:solidFill>
              <a:prstDash val="solid"/>
            </a:ln>
          </c:spPr>
          <c:marker>
            <c:symbol val="diamond"/>
            <c:size val="9"/>
            <c:spPr>
              <a:solidFill>
                <a:srgbClr val="000080"/>
              </a:solidFill>
              <a:ln>
                <a:solidFill>
                  <a:srgbClr val="000080"/>
                </a:solidFill>
                <a:prstDash val="solid"/>
              </a:ln>
            </c:spPr>
          </c:marker>
          <c:cat>
            <c:numRef>
              <c:f>wh!$C$224:$C$325</c:f>
              <c:numCache>
                <c:formatCode>mmm\-yy</c:formatCode>
                <c:ptCount val="102"/>
                <c:pt idx="0">
                  <c:v>39448</c:v>
                </c:pt>
                <c:pt idx="1">
                  <c:v>39479</c:v>
                </c:pt>
                <c:pt idx="2">
                  <c:v>39508</c:v>
                </c:pt>
                <c:pt idx="3">
                  <c:v>39539</c:v>
                </c:pt>
                <c:pt idx="4">
                  <c:v>39569</c:v>
                </c:pt>
                <c:pt idx="5">
                  <c:v>39600</c:v>
                </c:pt>
                <c:pt idx="6">
                  <c:v>39630</c:v>
                </c:pt>
                <c:pt idx="7">
                  <c:v>39661</c:v>
                </c:pt>
                <c:pt idx="8">
                  <c:v>39692</c:v>
                </c:pt>
                <c:pt idx="9">
                  <c:v>39722</c:v>
                </c:pt>
                <c:pt idx="10">
                  <c:v>39753</c:v>
                </c:pt>
                <c:pt idx="11">
                  <c:v>39783</c:v>
                </c:pt>
                <c:pt idx="12">
                  <c:v>39814</c:v>
                </c:pt>
                <c:pt idx="13">
                  <c:v>39845</c:v>
                </c:pt>
                <c:pt idx="14">
                  <c:v>39873</c:v>
                </c:pt>
                <c:pt idx="15">
                  <c:v>39904</c:v>
                </c:pt>
                <c:pt idx="16">
                  <c:v>39934</c:v>
                </c:pt>
                <c:pt idx="17">
                  <c:v>39965</c:v>
                </c:pt>
                <c:pt idx="18">
                  <c:v>39995</c:v>
                </c:pt>
                <c:pt idx="19">
                  <c:v>40026</c:v>
                </c:pt>
                <c:pt idx="20">
                  <c:v>40057</c:v>
                </c:pt>
                <c:pt idx="21">
                  <c:v>40087</c:v>
                </c:pt>
                <c:pt idx="22">
                  <c:v>40118</c:v>
                </c:pt>
                <c:pt idx="23">
                  <c:v>40148</c:v>
                </c:pt>
                <c:pt idx="24">
                  <c:v>40179</c:v>
                </c:pt>
                <c:pt idx="25">
                  <c:v>40210</c:v>
                </c:pt>
                <c:pt idx="26">
                  <c:v>40238</c:v>
                </c:pt>
                <c:pt idx="27">
                  <c:v>40269</c:v>
                </c:pt>
                <c:pt idx="28">
                  <c:v>40299</c:v>
                </c:pt>
                <c:pt idx="29">
                  <c:v>40330</c:v>
                </c:pt>
                <c:pt idx="30">
                  <c:v>40360</c:v>
                </c:pt>
                <c:pt idx="31">
                  <c:v>40391</c:v>
                </c:pt>
                <c:pt idx="32">
                  <c:v>40422</c:v>
                </c:pt>
                <c:pt idx="33">
                  <c:v>40452</c:v>
                </c:pt>
                <c:pt idx="34">
                  <c:v>40483</c:v>
                </c:pt>
                <c:pt idx="35">
                  <c:v>40513</c:v>
                </c:pt>
                <c:pt idx="36">
                  <c:v>40544</c:v>
                </c:pt>
                <c:pt idx="37">
                  <c:v>40575</c:v>
                </c:pt>
                <c:pt idx="38">
                  <c:v>40603</c:v>
                </c:pt>
                <c:pt idx="39">
                  <c:v>40634</c:v>
                </c:pt>
                <c:pt idx="40">
                  <c:v>40664</c:v>
                </c:pt>
                <c:pt idx="41">
                  <c:v>40695</c:v>
                </c:pt>
                <c:pt idx="42">
                  <c:v>40725</c:v>
                </c:pt>
                <c:pt idx="43">
                  <c:v>40756</c:v>
                </c:pt>
                <c:pt idx="44">
                  <c:v>40787</c:v>
                </c:pt>
                <c:pt idx="45">
                  <c:v>40817</c:v>
                </c:pt>
                <c:pt idx="46">
                  <c:v>40848</c:v>
                </c:pt>
                <c:pt idx="47">
                  <c:v>40878</c:v>
                </c:pt>
                <c:pt idx="48">
                  <c:v>40909</c:v>
                </c:pt>
                <c:pt idx="49">
                  <c:v>40940</c:v>
                </c:pt>
                <c:pt idx="50">
                  <c:v>40969</c:v>
                </c:pt>
                <c:pt idx="51">
                  <c:v>41000</c:v>
                </c:pt>
                <c:pt idx="52">
                  <c:v>41030</c:v>
                </c:pt>
                <c:pt idx="53">
                  <c:v>41061</c:v>
                </c:pt>
                <c:pt idx="54">
                  <c:v>41091</c:v>
                </c:pt>
                <c:pt idx="55">
                  <c:v>41122</c:v>
                </c:pt>
                <c:pt idx="56">
                  <c:v>41153</c:v>
                </c:pt>
                <c:pt idx="57">
                  <c:v>41183</c:v>
                </c:pt>
                <c:pt idx="58">
                  <c:v>41214</c:v>
                </c:pt>
                <c:pt idx="59">
                  <c:v>41244</c:v>
                </c:pt>
                <c:pt idx="60">
                  <c:v>41275</c:v>
                </c:pt>
                <c:pt idx="61">
                  <c:v>41306</c:v>
                </c:pt>
                <c:pt idx="62">
                  <c:v>41334</c:v>
                </c:pt>
                <c:pt idx="63">
                  <c:v>41365</c:v>
                </c:pt>
                <c:pt idx="64">
                  <c:v>41395</c:v>
                </c:pt>
                <c:pt idx="65">
                  <c:v>41426</c:v>
                </c:pt>
                <c:pt idx="66">
                  <c:v>41456</c:v>
                </c:pt>
                <c:pt idx="67">
                  <c:v>41487</c:v>
                </c:pt>
                <c:pt idx="68">
                  <c:v>41518</c:v>
                </c:pt>
                <c:pt idx="69">
                  <c:v>41548</c:v>
                </c:pt>
                <c:pt idx="70">
                  <c:v>41579</c:v>
                </c:pt>
                <c:pt idx="71">
                  <c:v>41609</c:v>
                </c:pt>
                <c:pt idx="72">
                  <c:v>41640</c:v>
                </c:pt>
                <c:pt idx="73">
                  <c:v>41671</c:v>
                </c:pt>
                <c:pt idx="74">
                  <c:v>41699</c:v>
                </c:pt>
                <c:pt idx="75">
                  <c:v>41730</c:v>
                </c:pt>
                <c:pt idx="76">
                  <c:v>41760</c:v>
                </c:pt>
                <c:pt idx="77">
                  <c:v>41791</c:v>
                </c:pt>
                <c:pt idx="78">
                  <c:v>41821</c:v>
                </c:pt>
                <c:pt idx="79">
                  <c:v>41852</c:v>
                </c:pt>
                <c:pt idx="80">
                  <c:v>41883</c:v>
                </c:pt>
                <c:pt idx="81">
                  <c:v>41913</c:v>
                </c:pt>
                <c:pt idx="82">
                  <c:v>41944</c:v>
                </c:pt>
                <c:pt idx="83">
                  <c:v>41974</c:v>
                </c:pt>
                <c:pt idx="84">
                  <c:v>42005</c:v>
                </c:pt>
                <c:pt idx="85">
                  <c:v>42036</c:v>
                </c:pt>
                <c:pt idx="86">
                  <c:v>42064</c:v>
                </c:pt>
                <c:pt idx="87">
                  <c:v>42095</c:v>
                </c:pt>
                <c:pt idx="88">
                  <c:v>42125</c:v>
                </c:pt>
                <c:pt idx="89">
                  <c:v>42156</c:v>
                </c:pt>
                <c:pt idx="90">
                  <c:v>42186</c:v>
                </c:pt>
                <c:pt idx="91">
                  <c:v>42217</c:v>
                </c:pt>
                <c:pt idx="92">
                  <c:v>42248</c:v>
                </c:pt>
                <c:pt idx="93">
                  <c:v>42278</c:v>
                </c:pt>
                <c:pt idx="94">
                  <c:v>42309</c:v>
                </c:pt>
                <c:pt idx="95">
                  <c:v>42339</c:v>
                </c:pt>
                <c:pt idx="96">
                  <c:v>42370</c:v>
                </c:pt>
                <c:pt idx="97">
                  <c:v>42401</c:v>
                </c:pt>
                <c:pt idx="98">
                  <c:v>42430</c:v>
                </c:pt>
                <c:pt idx="99">
                  <c:v>42461</c:v>
                </c:pt>
                <c:pt idx="100">
                  <c:v>42491</c:v>
                </c:pt>
                <c:pt idx="101">
                  <c:v>42522</c:v>
                </c:pt>
              </c:numCache>
            </c:numRef>
          </c:cat>
          <c:val>
            <c:numRef>
              <c:f>wh!$D$224:$D$325</c:f>
              <c:numCache>
                <c:formatCode>0.0_);\(0.0\)</c:formatCode>
                <c:ptCount val="102"/>
                <c:pt idx="0">
                  <c:v>5.9083333333333323</c:v>
                </c:pt>
                <c:pt idx="1">
                  <c:v>5.9333333333333327</c:v>
                </c:pt>
                <c:pt idx="2">
                  <c:v>6.0666666666666664</c:v>
                </c:pt>
                <c:pt idx="3">
                  <c:v>6.7249999999999996</c:v>
                </c:pt>
                <c:pt idx="4">
                  <c:v>5.1749999999999998</c:v>
                </c:pt>
                <c:pt idx="5">
                  <c:v>4.4000000000000004</c:v>
                </c:pt>
                <c:pt idx="6">
                  <c:v>5.35</c:v>
                </c:pt>
                <c:pt idx="7">
                  <c:v>4.5666666666666673</c:v>
                </c:pt>
                <c:pt idx="8">
                  <c:v>4.6833333333333345</c:v>
                </c:pt>
                <c:pt idx="9">
                  <c:v>4.2166666666666668</c:v>
                </c:pt>
                <c:pt idx="10">
                  <c:v>4.1749999999999998</c:v>
                </c:pt>
                <c:pt idx="11">
                  <c:v>4.5583333333333336</c:v>
                </c:pt>
                <c:pt idx="12">
                  <c:v>3.0750000000000002</c:v>
                </c:pt>
                <c:pt idx="13">
                  <c:v>2.6833333333333336</c:v>
                </c:pt>
                <c:pt idx="14">
                  <c:v>2.2749999999999999</c:v>
                </c:pt>
                <c:pt idx="15">
                  <c:v>1.5</c:v>
                </c:pt>
                <c:pt idx="16">
                  <c:v>1.6833333333333327</c:v>
                </c:pt>
                <c:pt idx="17">
                  <c:v>2.5500000000000003</c:v>
                </c:pt>
                <c:pt idx="18">
                  <c:v>0.70833333333333337</c:v>
                </c:pt>
                <c:pt idx="19">
                  <c:v>0.74166666666666659</c:v>
                </c:pt>
                <c:pt idx="20">
                  <c:v>0.55833333333333313</c:v>
                </c:pt>
                <c:pt idx="21">
                  <c:v>-0.59166666666666667</c:v>
                </c:pt>
                <c:pt idx="22">
                  <c:v>-0.5</c:v>
                </c:pt>
                <c:pt idx="23">
                  <c:v>-1.4999999999999998</c:v>
                </c:pt>
                <c:pt idx="24">
                  <c:v>-0.5</c:v>
                </c:pt>
                <c:pt idx="25">
                  <c:v>-1.0083333333333333</c:v>
                </c:pt>
                <c:pt idx="26">
                  <c:v>0.6333333333333333</c:v>
                </c:pt>
                <c:pt idx="27">
                  <c:v>-1.6666666666666757E-2</c:v>
                </c:pt>
                <c:pt idx="28">
                  <c:v>0.98333333333333328</c:v>
                </c:pt>
                <c:pt idx="29">
                  <c:v>0.47499999999999992</c:v>
                </c:pt>
                <c:pt idx="30">
                  <c:v>1.2249999999999999</c:v>
                </c:pt>
                <c:pt idx="31">
                  <c:v>1.8833333333333331</c:v>
                </c:pt>
                <c:pt idx="32">
                  <c:v>2.1166666666666667</c:v>
                </c:pt>
                <c:pt idx="33">
                  <c:v>3.1333333333333329</c:v>
                </c:pt>
                <c:pt idx="34">
                  <c:v>3.8833333333333329</c:v>
                </c:pt>
                <c:pt idx="35">
                  <c:v>4.1499999999999995</c:v>
                </c:pt>
                <c:pt idx="36">
                  <c:v>4.4833333333333334</c:v>
                </c:pt>
                <c:pt idx="37">
                  <c:v>5.8666666666666663</c:v>
                </c:pt>
                <c:pt idx="38">
                  <c:v>4.4000000000000004</c:v>
                </c:pt>
                <c:pt idx="39">
                  <c:v>5.3</c:v>
                </c:pt>
                <c:pt idx="40">
                  <c:v>4.9000000000000004</c:v>
                </c:pt>
                <c:pt idx="41">
                  <c:v>5.0999999999999996</c:v>
                </c:pt>
                <c:pt idx="42">
                  <c:v>5.2</c:v>
                </c:pt>
                <c:pt idx="43">
                  <c:v>5.5</c:v>
                </c:pt>
                <c:pt idx="44">
                  <c:v>4.7</c:v>
                </c:pt>
                <c:pt idx="45">
                  <c:v>4.7749999999999995</c:v>
                </c:pt>
                <c:pt idx="46">
                  <c:v>4.7583333333333329</c:v>
                </c:pt>
                <c:pt idx="47">
                  <c:v>3.8749999999999996</c:v>
                </c:pt>
                <c:pt idx="48">
                  <c:v>3.6916666666666664</c:v>
                </c:pt>
                <c:pt idx="49">
                  <c:v>4.0999999999999996</c:v>
                </c:pt>
                <c:pt idx="50">
                  <c:v>3.7</c:v>
                </c:pt>
                <c:pt idx="51">
                  <c:v>3.3</c:v>
                </c:pt>
                <c:pt idx="52">
                  <c:v>4.5</c:v>
                </c:pt>
                <c:pt idx="53">
                  <c:v>4.2500000000000009</c:v>
                </c:pt>
                <c:pt idx="54">
                  <c:v>3.3833333333333333</c:v>
                </c:pt>
                <c:pt idx="55">
                  <c:v>3.0666666666666669</c:v>
                </c:pt>
                <c:pt idx="56">
                  <c:v>3.4</c:v>
                </c:pt>
                <c:pt idx="57">
                  <c:v>4.0999999999999996</c:v>
                </c:pt>
                <c:pt idx="58">
                  <c:v>2.9666666666666672</c:v>
                </c:pt>
                <c:pt idx="59">
                  <c:v>3.7333333333333329</c:v>
                </c:pt>
                <c:pt idx="60">
                  <c:v>4.9000000000000004</c:v>
                </c:pt>
                <c:pt idx="61">
                  <c:v>3.1</c:v>
                </c:pt>
                <c:pt idx="62">
                  <c:v>3.7</c:v>
                </c:pt>
                <c:pt idx="63">
                  <c:v>4.0999999999999996</c:v>
                </c:pt>
                <c:pt idx="64">
                  <c:v>2.5</c:v>
                </c:pt>
                <c:pt idx="65">
                  <c:v>2.1</c:v>
                </c:pt>
                <c:pt idx="66">
                  <c:v>3.6</c:v>
                </c:pt>
                <c:pt idx="67">
                  <c:v>2.7</c:v>
                </c:pt>
                <c:pt idx="68">
                  <c:v>2.9333333333333331</c:v>
                </c:pt>
                <c:pt idx="69">
                  <c:v>1.825</c:v>
                </c:pt>
                <c:pt idx="70">
                  <c:v>2.4166666666666665</c:v>
                </c:pt>
                <c:pt idx="71">
                  <c:v>2.4666666666666668</c:v>
                </c:pt>
                <c:pt idx="72">
                  <c:v>0.85</c:v>
                </c:pt>
                <c:pt idx="73">
                  <c:v>1.875</c:v>
                </c:pt>
                <c:pt idx="74">
                  <c:v>1.8</c:v>
                </c:pt>
                <c:pt idx="75">
                  <c:v>1.9</c:v>
                </c:pt>
                <c:pt idx="76">
                  <c:v>1.6</c:v>
                </c:pt>
                <c:pt idx="77">
                  <c:v>1.8</c:v>
                </c:pt>
                <c:pt idx="78">
                  <c:v>1.7</c:v>
                </c:pt>
                <c:pt idx="79">
                  <c:v>2.2999999999999998</c:v>
                </c:pt>
                <c:pt idx="80">
                  <c:v>2.8</c:v>
                </c:pt>
                <c:pt idx="81">
                  <c:v>3</c:v>
                </c:pt>
                <c:pt idx="82">
                  <c:v>2.7</c:v>
                </c:pt>
                <c:pt idx="83">
                  <c:v>3.7</c:v>
                </c:pt>
                <c:pt idx="84">
                  <c:v>3.4</c:v>
                </c:pt>
                <c:pt idx="85">
                  <c:v>3.2</c:v>
                </c:pt>
                <c:pt idx="86">
                  <c:v>4</c:v>
                </c:pt>
                <c:pt idx="87">
                  <c:v>3.6</c:v>
                </c:pt>
                <c:pt idx="88">
                  <c:v>4.3</c:v>
                </c:pt>
                <c:pt idx="89">
                  <c:v>5.4333333333333327</c:v>
                </c:pt>
                <c:pt idx="90">
                  <c:v>4.3916666666666666</c:v>
                </c:pt>
                <c:pt idx="91">
                  <c:v>4.7166666666666668</c:v>
                </c:pt>
                <c:pt idx="92">
                  <c:v>5</c:v>
                </c:pt>
                <c:pt idx="93">
                  <c:v>4.2833333333333341</c:v>
                </c:pt>
                <c:pt idx="94">
                  <c:v>4.5999999999999996</c:v>
                </c:pt>
                <c:pt idx="95">
                  <c:v>3.7</c:v>
                </c:pt>
                <c:pt idx="96">
                  <c:v>4.5</c:v>
                </c:pt>
                <c:pt idx="97">
                  <c:v>4.3</c:v>
                </c:pt>
                <c:pt idx="98">
                  <c:v>4.3</c:v>
                </c:pt>
                <c:pt idx="99">
                  <c:v>3.7</c:v>
                </c:pt>
                <c:pt idx="100">
                  <c:v>3.5</c:v>
                </c:pt>
                <c:pt idx="101">
                  <c:v>2.5</c:v>
                </c:pt>
              </c:numCache>
            </c:numRef>
          </c:val>
          <c:smooth val="0"/>
          <c:extLst>
            <c:ext xmlns:c16="http://schemas.microsoft.com/office/drawing/2014/chart" uri="{C3380CC4-5D6E-409C-BE32-E72D297353CC}">
              <c16:uniqueId val="{00000000-A621-4C0A-986E-5B6637FE53B6}"/>
            </c:ext>
          </c:extLst>
        </c:ser>
        <c:dLbls>
          <c:showLegendKey val="0"/>
          <c:showVal val="0"/>
          <c:showCatName val="0"/>
          <c:showSerName val="0"/>
          <c:showPercent val="0"/>
          <c:showBubbleSize val="0"/>
        </c:dLbls>
        <c:marker val="1"/>
        <c:smooth val="0"/>
        <c:axId val="477168648"/>
        <c:axId val="1"/>
      </c:lineChart>
      <c:dateAx>
        <c:axId val="477168648"/>
        <c:scaling>
          <c:orientation val="minMax"/>
        </c:scaling>
        <c:delete val="0"/>
        <c:axPos val="b"/>
        <c:numFmt formatCode="mmm\-yy" sourceLinked="0"/>
        <c:majorTickMark val="out"/>
        <c:minorTickMark val="none"/>
        <c:tickLblPos val="low"/>
        <c:spPr>
          <a:ln w="3175">
            <a:solidFill>
              <a:srgbClr val="000000"/>
            </a:solidFill>
            <a:prstDash val="solid"/>
          </a:ln>
        </c:spPr>
        <c:txPr>
          <a:bodyPr rot="-2700000" vert="horz"/>
          <a:lstStyle/>
          <a:p>
            <a:pPr>
              <a:defRPr sz="1000" b="0" i="0" u="none" strike="noStrike" baseline="0">
                <a:solidFill>
                  <a:srgbClr val="000000"/>
                </a:solidFill>
                <a:latin typeface="Times New Roman"/>
                <a:ea typeface="Times New Roman"/>
                <a:cs typeface="Times New Roman"/>
              </a:defRPr>
            </a:pPr>
            <a:endParaRPr lang="en-US"/>
          </a:p>
        </c:txPr>
        <c:crossAx val="1"/>
        <c:crosses val="autoZero"/>
        <c:auto val="1"/>
        <c:lblOffset val="100"/>
        <c:baseTimeUnit val="months"/>
        <c:majorUnit val="2"/>
        <c:majorTimeUnit val="months"/>
        <c:minorUnit val="1"/>
        <c:minorTimeUnit val="months"/>
      </c:dateAx>
      <c:valAx>
        <c:axId val="1"/>
        <c:scaling>
          <c:orientation val="minMax"/>
        </c:scaling>
        <c:delete val="0"/>
        <c:axPos val="l"/>
        <c:majorGridlines>
          <c:spPr>
            <a:ln w="3175">
              <a:solidFill>
                <a:srgbClr val="000000"/>
              </a:solidFill>
              <a:prstDash val="solid"/>
            </a:ln>
          </c:spPr>
        </c:majorGridlines>
        <c:title>
          <c:tx>
            <c:rich>
              <a:bodyPr rot="0" vert="wordArtVert"/>
              <a:lstStyle/>
              <a:p>
                <a:pPr algn="ctr">
                  <a:defRPr sz="1150" b="0" i="0" u="none" strike="noStrike" baseline="0">
                    <a:solidFill>
                      <a:srgbClr val="000000"/>
                    </a:solidFill>
                    <a:latin typeface="Times New Roman"/>
                    <a:ea typeface="Times New Roman"/>
                    <a:cs typeface="Times New Roman"/>
                  </a:defRPr>
                </a:pPr>
                <a:r>
                  <a:rPr lang="en-US"/>
                  <a:t>% Growth</a:t>
                </a:r>
              </a:p>
            </c:rich>
          </c:tx>
          <c:overlay val="0"/>
        </c:title>
        <c:numFmt formatCode="0.0_);\(0.0\)"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Times New Roman"/>
                <a:ea typeface="Times New Roman"/>
                <a:cs typeface="Times New Roman"/>
              </a:defRPr>
            </a:pPr>
            <a:endParaRPr lang="en-US"/>
          </a:p>
        </c:txPr>
        <c:crossAx val="477168648"/>
        <c:crosses val="autoZero"/>
        <c:crossBetween val="between"/>
      </c:valAx>
      <c:spPr>
        <a:noFill/>
        <a:ln w="25400">
          <a:noFill/>
        </a:ln>
      </c:spPr>
    </c:plotArea>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sz="1800" b="1" i="0" baseline="0">
                <a:effectLst/>
              </a:rPr>
              <a:t>Annual % Growth in Income Tax Withholding</a:t>
            </a:r>
            <a:endParaRPr lang="en-US">
              <a:effectLst/>
            </a:endParaRPr>
          </a:p>
          <a:p>
            <a:pPr algn="ctr">
              <a:defRPr/>
            </a:pPr>
            <a:r>
              <a:rPr lang="en-US" sz="1800" b="1" i="0" baseline="0">
                <a:effectLst/>
              </a:rPr>
              <a:t> and Non-Withholding Collections</a:t>
            </a:r>
            <a:endParaRPr lang="en-US">
              <a:effectLst/>
            </a:endParaRPr>
          </a:p>
        </c:rich>
      </c:tx>
      <c:overlay val="0"/>
    </c:title>
    <c:autoTitleDeleted val="0"/>
    <c:plotArea>
      <c:layout/>
      <c:lineChart>
        <c:grouping val="standard"/>
        <c:varyColors val="0"/>
        <c:ser>
          <c:idx val="0"/>
          <c:order val="0"/>
          <c:tx>
            <c:strRef>
              <c:f>'non-wo'!$G$11</c:f>
              <c:strCache>
                <c:ptCount val="1"/>
                <c:pt idx="0">
                  <c:v>Withholding</c:v>
                </c:pt>
              </c:strCache>
            </c:strRef>
          </c:tx>
          <c:marker>
            <c:symbol val="none"/>
          </c:marker>
          <c:dPt>
            <c:idx val="23"/>
            <c:bubble3D val="0"/>
            <c:spPr>
              <a:ln>
                <a:prstDash val="solid"/>
              </a:ln>
            </c:spPr>
            <c:extLst>
              <c:ext xmlns:c16="http://schemas.microsoft.com/office/drawing/2014/chart" uri="{C3380CC4-5D6E-409C-BE32-E72D297353CC}">
                <c16:uniqueId val="{00000001-4B7E-4B05-A480-183B684AA3B7}"/>
              </c:ext>
            </c:extLst>
          </c:dPt>
          <c:dPt>
            <c:idx val="24"/>
            <c:bubble3D val="0"/>
            <c:spPr>
              <a:ln>
                <a:prstDash val="dash"/>
              </a:ln>
            </c:spPr>
            <c:extLst>
              <c:ext xmlns:c16="http://schemas.microsoft.com/office/drawing/2014/chart" uri="{C3380CC4-5D6E-409C-BE32-E72D297353CC}">
                <c16:uniqueId val="{00000003-4B7E-4B05-A480-183B684AA3B7}"/>
              </c:ext>
            </c:extLst>
          </c:dPt>
          <c:dPt>
            <c:idx val="25"/>
            <c:bubble3D val="0"/>
            <c:spPr>
              <a:ln>
                <a:prstDash val="dash"/>
              </a:ln>
            </c:spPr>
            <c:extLst>
              <c:ext xmlns:c16="http://schemas.microsoft.com/office/drawing/2014/chart" uri="{C3380CC4-5D6E-409C-BE32-E72D297353CC}">
                <c16:uniqueId val="{00000005-4B7E-4B05-A480-183B684AA3B7}"/>
              </c:ext>
            </c:extLst>
          </c:dPt>
          <c:cat>
            <c:numRef>
              <c:f>'non-wo'!$F$12:$F$37</c:f>
              <c:numCache>
                <c:formatCode>General</c:formatCode>
                <c:ptCount val="26"/>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numCache>
            </c:numRef>
          </c:cat>
          <c:val>
            <c:numRef>
              <c:f>'non-wo'!$G$12:$G$37</c:f>
              <c:numCache>
                <c:formatCode>_(* #,##0.0_);_(* \(#,##0.0\);_(* "-"??_);_(@_)</c:formatCode>
                <c:ptCount val="26"/>
                <c:pt idx="0">
                  <c:v>8</c:v>
                </c:pt>
                <c:pt idx="1">
                  <c:v>6.4</c:v>
                </c:pt>
                <c:pt idx="2">
                  <c:v>6.6</c:v>
                </c:pt>
                <c:pt idx="3">
                  <c:v>6.6</c:v>
                </c:pt>
                <c:pt idx="4">
                  <c:v>6.3</c:v>
                </c:pt>
                <c:pt idx="5">
                  <c:v>10.6</c:v>
                </c:pt>
                <c:pt idx="6">
                  <c:v>11.6</c:v>
                </c:pt>
                <c:pt idx="7">
                  <c:v>10.3</c:v>
                </c:pt>
                <c:pt idx="8">
                  <c:v>6.7</c:v>
                </c:pt>
                <c:pt idx="9">
                  <c:v>2.7</c:v>
                </c:pt>
                <c:pt idx="10">
                  <c:v>2.2999999999999998</c:v>
                </c:pt>
                <c:pt idx="11">
                  <c:v>7.2</c:v>
                </c:pt>
                <c:pt idx="12">
                  <c:v>6.7</c:v>
                </c:pt>
                <c:pt idx="13">
                  <c:v>7.2</c:v>
                </c:pt>
                <c:pt idx="14">
                  <c:v>6.4</c:v>
                </c:pt>
                <c:pt idx="15">
                  <c:v>4.3</c:v>
                </c:pt>
                <c:pt idx="16">
                  <c:v>2.2999999999999998</c:v>
                </c:pt>
                <c:pt idx="17">
                  <c:v>0.4</c:v>
                </c:pt>
                <c:pt idx="18">
                  <c:v>5</c:v>
                </c:pt>
                <c:pt idx="19">
                  <c:v>4.2</c:v>
                </c:pt>
                <c:pt idx="20">
                  <c:v>2.1</c:v>
                </c:pt>
                <c:pt idx="21">
                  <c:v>2.2999999999999998</c:v>
                </c:pt>
                <c:pt idx="22">
                  <c:v>5.3</c:v>
                </c:pt>
                <c:pt idx="23">
                  <c:v>2.4</c:v>
                </c:pt>
                <c:pt idx="24">
                  <c:v>3.9</c:v>
                </c:pt>
                <c:pt idx="25">
                  <c:v>3.7</c:v>
                </c:pt>
              </c:numCache>
            </c:numRef>
          </c:val>
          <c:smooth val="0"/>
          <c:extLst>
            <c:ext xmlns:c16="http://schemas.microsoft.com/office/drawing/2014/chart" uri="{C3380CC4-5D6E-409C-BE32-E72D297353CC}">
              <c16:uniqueId val="{00000006-4B7E-4B05-A480-183B684AA3B7}"/>
            </c:ext>
          </c:extLst>
        </c:ser>
        <c:ser>
          <c:idx val="1"/>
          <c:order val="1"/>
          <c:tx>
            <c:strRef>
              <c:f>'non-wo'!$H$11</c:f>
              <c:strCache>
                <c:ptCount val="1"/>
                <c:pt idx="0">
                  <c:v>Non-Withholding</c:v>
                </c:pt>
              </c:strCache>
            </c:strRef>
          </c:tx>
          <c:marker>
            <c:symbol val="none"/>
          </c:marker>
          <c:dPt>
            <c:idx val="23"/>
            <c:bubble3D val="0"/>
            <c:spPr>
              <a:ln>
                <a:prstDash val="solid"/>
              </a:ln>
            </c:spPr>
            <c:extLst>
              <c:ext xmlns:c16="http://schemas.microsoft.com/office/drawing/2014/chart" uri="{C3380CC4-5D6E-409C-BE32-E72D297353CC}">
                <c16:uniqueId val="{00000008-4B7E-4B05-A480-183B684AA3B7}"/>
              </c:ext>
            </c:extLst>
          </c:dPt>
          <c:dPt>
            <c:idx val="24"/>
            <c:bubble3D val="0"/>
            <c:spPr>
              <a:ln>
                <a:prstDash val="dash"/>
              </a:ln>
            </c:spPr>
            <c:extLst>
              <c:ext xmlns:c16="http://schemas.microsoft.com/office/drawing/2014/chart" uri="{C3380CC4-5D6E-409C-BE32-E72D297353CC}">
                <c16:uniqueId val="{0000000A-4B7E-4B05-A480-183B684AA3B7}"/>
              </c:ext>
            </c:extLst>
          </c:dPt>
          <c:dPt>
            <c:idx val="25"/>
            <c:bubble3D val="0"/>
            <c:spPr>
              <a:ln>
                <a:prstDash val="dash"/>
              </a:ln>
            </c:spPr>
            <c:extLst>
              <c:ext xmlns:c16="http://schemas.microsoft.com/office/drawing/2014/chart" uri="{C3380CC4-5D6E-409C-BE32-E72D297353CC}">
                <c16:uniqueId val="{0000000C-4B7E-4B05-A480-183B684AA3B7}"/>
              </c:ext>
            </c:extLst>
          </c:dPt>
          <c:cat>
            <c:numRef>
              <c:f>'non-wo'!$F$12:$F$37</c:f>
              <c:numCache>
                <c:formatCode>General</c:formatCode>
                <c:ptCount val="26"/>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numCache>
            </c:numRef>
          </c:cat>
          <c:val>
            <c:numRef>
              <c:f>'non-wo'!$H$12:$H$37</c:f>
              <c:numCache>
                <c:formatCode>_(* #,##0.0_);_(* \(#,##0.0\);_(* "-"??_);_(@_)</c:formatCode>
                <c:ptCount val="26"/>
                <c:pt idx="0">
                  <c:v>3.1</c:v>
                </c:pt>
                <c:pt idx="1">
                  <c:v>3.2</c:v>
                </c:pt>
                <c:pt idx="2">
                  <c:v>1</c:v>
                </c:pt>
                <c:pt idx="3">
                  <c:v>12.1</c:v>
                </c:pt>
                <c:pt idx="4">
                  <c:v>18.600000000000001</c:v>
                </c:pt>
                <c:pt idx="5">
                  <c:v>23.3</c:v>
                </c:pt>
                <c:pt idx="6">
                  <c:v>15.8</c:v>
                </c:pt>
                <c:pt idx="7">
                  <c:v>12.2</c:v>
                </c:pt>
                <c:pt idx="8">
                  <c:v>8.1999999999999993</c:v>
                </c:pt>
                <c:pt idx="9">
                  <c:v>-19.2</c:v>
                </c:pt>
                <c:pt idx="10">
                  <c:v>-3.9</c:v>
                </c:pt>
                <c:pt idx="11">
                  <c:v>11.4</c:v>
                </c:pt>
                <c:pt idx="12">
                  <c:v>32.700000000000003</c:v>
                </c:pt>
                <c:pt idx="13">
                  <c:v>20.3</c:v>
                </c:pt>
                <c:pt idx="14">
                  <c:v>11.6</c:v>
                </c:pt>
                <c:pt idx="15">
                  <c:v>2.8</c:v>
                </c:pt>
                <c:pt idx="16">
                  <c:v>-19.2</c:v>
                </c:pt>
                <c:pt idx="17">
                  <c:v>-17.5</c:v>
                </c:pt>
                <c:pt idx="18">
                  <c:v>14.3</c:v>
                </c:pt>
                <c:pt idx="19">
                  <c:v>8.1999999999999993</c:v>
                </c:pt>
                <c:pt idx="20">
                  <c:v>19.100000000000001</c:v>
                </c:pt>
                <c:pt idx="21">
                  <c:v>-10.1</c:v>
                </c:pt>
                <c:pt idx="22">
                  <c:v>20.5</c:v>
                </c:pt>
                <c:pt idx="23">
                  <c:v>0.9</c:v>
                </c:pt>
                <c:pt idx="24">
                  <c:v>1.9</c:v>
                </c:pt>
                <c:pt idx="25">
                  <c:v>7.2</c:v>
                </c:pt>
              </c:numCache>
            </c:numRef>
          </c:val>
          <c:smooth val="0"/>
          <c:extLst>
            <c:ext xmlns:c16="http://schemas.microsoft.com/office/drawing/2014/chart" uri="{C3380CC4-5D6E-409C-BE32-E72D297353CC}">
              <c16:uniqueId val="{0000000D-4B7E-4B05-A480-183B684AA3B7}"/>
            </c:ext>
          </c:extLst>
        </c:ser>
        <c:dLbls>
          <c:showLegendKey val="0"/>
          <c:showVal val="0"/>
          <c:showCatName val="0"/>
          <c:showSerName val="0"/>
          <c:showPercent val="0"/>
          <c:showBubbleSize val="0"/>
        </c:dLbls>
        <c:smooth val="0"/>
        <c:axId val="60247424"/>
        <c:axId val="60265600"/>
      </c:lineChart>
      <c:catAx>
        <c:axId val="60247424"/>
        <c:scaling>
          <c:orientation val="minMax"/>
        </c:scaling>
        <c:delete val="0"/>
        <c:axPos val="b"/>
        <c:numFmt formatCode="General" sourceLinked="1"/>
        <c:majorTickMark val="out"/>
        <c:minorTickMark val="none"/>
        <c:tickLblPos val="nextTo"/>
        <c:crossAx val="60265600"/>
        <c:crosses val="autoZero"/>
        <c:auto val="1"/>
        <c:lblAlgn val="ctr"/>
        <c:lblOffset val="100"/>
        <c:noMultiLvlLbl val="0"/>
      </c:catAx>
      <c:valAx>
        <c:axId val="60265600"/>
        <c:scaling>
          <c:orientation val="minMax"/>
          <c:min val="-20"/>
        </c:scaling>
        <c:delete val="0"/>
        <c:axPos val="l"/>
        <c:majorGridlines/>
        <c:numFmt formatCode="_(* #,##0.0_);_(* \(#,##0.0\);_(* &quot;-&quot;??_);_(@_)" sourceLinked="1"/>
        <c:majorTickMark val="out"/>
        <c:minorTickMark val="none"/>
        <c:tickLblPos val="nextTo"/>
        <c:crossAx val="60247424"/>
        <c:crosses val="autoZero"/>
        <c:crossBetween val="between"/>
      </c:valAx>
    </c:plotArea>
    <c:plotVisOnly val="1"/>
    <c:dispBlanksAs val="gap"/>
    <c:showDLblsOverMax val="0"/>
  </c:chart>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a:t>VEC LAUS Employment and Labor Force Data</a:t>
            </a:r>
          </a:p>
          <a:p>
            <a:pPr>
              <a:defRPr sz="2000" b="1"/>
            </a:pPr>
            <a:r>
              <a:rPr lang="en-US" sz="2000" b="1"/>
              <a:t>Year</a:t>
            </a:r>
            <a:r>
              <a:rPr lang="en-US" sz="2000" b="1" baseline="0"/>
              <a:t>-over-Year % Growth</a:t>
            </a:r>
            <a:r>
              <a:rPr lang="en-US" sz="2000" b="1"/>
              <a:t> </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lineChart>
        <c:grouping val="standard"/>
        <c:varyColors val="0"/>
        <c:ser>
          <c:idx val="0"/>
          <c:order val="0"/>
          <c:tx>
            <c:strRef>
              <c:f>Sheet1!$R$75</c:f>
              <c:strCache>
                <c:ptCount val="1"/>
                <c:pt idx="0">
                  <c:v>YoY Change in Labor Force</c:v>
                </c:pt>
              </c:strCache>
            </c:strRef>
          </c:tx>
          <c:spPr>
            <a:ln w="28575" cap="rnd">
              <a:solidFill>
                <a:schemeClr val="accent1"/>
              </a:solidFill>
              <a:prstDash val="dash"/>
              <a:round/>
            </a:ln>
            <a:effectLst/>
          </c:spPr>
          <c:marker>
            <c:symbol val="none"/>
          </c:marker>
          <c:cat>
            <c:strRef>
              <c:f>Sheet1!$Q$76:$Q$105</c:f>
              <c:strCache>
                <c:ptCount val="30"/>
                <c:pt idx="0">
                  <c:v>January, 2014</c:v>
                </c:pt>
                <c:pt idx="1">
                  <c:v>February, 2014</c:v>
                </c:pt>
                <c:pt idx="2">
                  <c:v>March, 2014</c:v>
                </c:pt>
                <c:pt idx="3">
                  <c:v>April, 2014</c:v>
                </c:pt>
                <c:pt idx="4">
                  <c:v>May, 2014</c:v>
                </c:pt>
                <c:pt idx="5">
                  <c:v>June, 2014</c:v>
                </c:pt>
                <c:pt idx="6">
                  <c:v>July, 2014</c:v>
                </c:pt>
                <c:pt idx="7">
                  <c:v>August, 2014</c:v>
                </c:pt>
                <c:pt idx="8">
                  <c:v>September, 2014</c:v>
                </c:pt>
                <c:pt idx="9">
                  <c:v>October, 2014</c:v>
                </c:pt>
                <c:pt idx="10">
                  <c:v>November, 2014</c:v>
                </c:pt>
                <c:pt idx="11">
                  <c:v>December, 2014</c:v>
                </c:pt>
                <c:pt idx="12">
                  <c:v>January, 2015</c:v>
                </c:pt>
                <c:pt idx="13">
                  <c:v>February, 2015</c:v>
                </c:pt>
                <c:pt idx="14">
                  <c:v>March, 2015</c:v>
                </c:pt>
                <c:pt idx="15">
                  <c:v>April, 2015</c:v>
                </c:pt>
                <c:pt idx="16">
                  <c:v>May, 2015</c:v>
                </c:pt>
                <c:pt idx="17">
                  <c:v>June, 2015</c:v>
                </c:pt>
                <c:pt idx="18">
                  <c:v>July, 2015</c:v>
                </c:pt>
                <c:pt idx="19">
                  <c:v>August, 2015</c:v>
                </c:pt>
                <c:pt idx="20">
                  <c:v>September, 2015</c:v>
                </c:pt>
                <c:pt idx="21">
                  <c:v>October, 2015</c:v>
                </c:pt>
                <c:pt idx="22">
                  <c:v>November, 2015</c:v>
                </c:pt>
                <c:pt idx="23">
                  <c:v>December, 2015</c:v>
                </c:pt>
                <c:pt idx="24">
                  <c:v>January, 2016</c:v>
                </c:pt>
                <c:pt idx="25">
                  <c:v>February, 2016</c:v>
                </c:pt>
                <c:pt idx="26">
                  <c:v>March, 2016</c:v>
                </c:pt>
                <c:pt idx="27">
                  <c:v>April, 2016</c:v>
                </c:pt>
                <c:pt idx="28">
                  <c:v>May, 2016</c:v>
                </c:pt>
                <c:pt idx="29">
                  <c:v>June, 2016</c:v>
                </c:pt>
              </c:strCache>
            </c:strRef>
          </c:cat>
          <c:val>
            <c:numRef>
              <c:f>Sheet1!$R$76:$R$105</c:f>
              <c:numCache>
                <c:formatCode>0.0%</c:formatCode>
                <c:ptCount val="30"/>
                <c:pt idx="0">
                  <c:v>4.0689410261109948E-3</c:v>
                </c:pt>
                <c:pt idx="1">
                  <c:v>7.6251787929606518E-3</c:v>
                </c:pt>
                <c:pt idx="2">
                  <c:v>1.3071705020140101E-2</c:v>
                </c:pt>
                <c:pt idx="3">
                  <c:v>5.9142145062165419E-3</c:v>
                </c:pt>
                <c:pt idx="4">
                  <c:v>4.7287131792241865E-3</c:v>
                </c:pt>
                <c:pt idx="5">
                  <c:v>2.8656405611287017E-3</c:v>
                </c:pt>
                <c:pt idx="6">
                  <c:v>2.6944631948015996E-3</c:v>
                </c:pt>
                <c:pt idx="7">
                  <c:v>1.8452754314151054E-3</c:v>
                </c:pt>
                <c:pt idx="8">
                  <c:v>-4.6366896582950012E-4</c:v>
                </c:pt>
                <c:pt idx="9">
                  <c:v>8.1015027252426819E-3</c:v>
                </c:pt>
                <c:pt idx="10">
                  <c:v>1.7349819765961616E-3</c:v>
                </c:pt>
                <c:pt idx="11">
                  <c:v>2.3911679857313572E-4</c:v>
                </c:pt>
                <c:pt idx="12">
                  <c:v>-3.6313902479678806E-4</c:v>
                </c:pt>
                <c:pt idx="13">
                  <c:v>-3.2910255287533774E-3</c:v>
                </c:pt>
                <c:pt idx="14">
                  <c:v>-8.2272633332117762E-3</c:v>
                </c:pt>
                <c:pt idx="15">
                  <c:v>-2.3933991828984924E-3</c:v>
                </c:pt>
                <c:pt idx="16">
                  <c:v>-1.7083665204916665E-3</c:v>
                </c:pt>
                <c:pt idx="17">
                  <c:v>-6.2521750972174273E-3</c:v>
                </c:pt>
                <c:pt idx="18">
                  <c:v>-6.8764288641887106E-3</c:v>
                </c:pt>
                <c:pt idx="19">
                  <c:v>-6.4957680047964539E-3</c:v>
                </c:pt>
                <c:pt idx="20">
                  <c:v>-8.0816341554572624E-3</c:v>
                </c:pt>
                <c:pt idx="21">
                  <c:v>-6.921138028738838E-3</c:v>
                </c:pt>
                <c:pt idx="22">
                  <c:v>-2.3861954245837369E-3</c:v>
                </c:pt>
                <c:pt idx="23">
                  <c:v>3.7866951193574749E-3</c:v>
                </c:pt>
                <c:pt idx="24">
                  <c:v>-4.8045893229088366E-3</c:v>
                </c:pt>
                <c:pt idx="25">
                  <c:v>-4.2534889521239627E-3</c:v>
                </c:pt>
                <c:pt idx="26">
                  <c:v>-1.4414782235424584E-3</c:v>
                </c:pt>
                <c:pt idx="27">
                  <c:v>-1.1243578810415378E-2</c:v>
                </c:pt>
                <c:pt idx="28">
                  <c:v>-1.5335764490626791E-2</c:v>
                </c:pt>
                <c:pt idx="29">
                  <c:v>-4.4102417305331709E-3</c:v>
                </c:pt>
              </c:numCache>
            </c:numRef>
          </c:val>
          <c:smooth val="0"/>
          <c:extLst>
            <c:ext xmlns:c16="http://schemas.microsoft.com/office/drawing/2014/chart" uri="{C3380CC4-5D6E-409C-BE32-E72D297353CC}">
              <c16:uniqueId val="{00000000-6E1F-445A-A41D-67085126074B}"/>
            </c:ext>
          </c:extLst>
        </c:ser>
        <c:ser>
          <c:idx val="1"/>
          <c:order val="1"/>
          <c:tx>
            <c:strRef>
              <c:f>Sheet1!$S$75</c:f>
              <c:strCache>
                <c:ptCount val="1"/>
                <c:pt idx="0">
                  <c:v>YoY Change in Employment</c:v>
                </c:pt>
              </c:strCache>
            </c:strRef>
          </c:tx>
          <c:spPr>
            <a:ln w="28575" cap="rnd">
              <a:solidFill>
                <a:schemeClr val="accent2"/>
              </a:solidFill>
              <a:round/>
            </a:ln>
            <a:effectLst/>
          </c:spPr>
          <c:marker>
            <c:symbol val="none"/>
          </c:marker>
          <c:cat>
            <c:strRef>
              <c:f>Sheet1!$Q$76:$Q$105</c:f>
              <c:strCache>
                <c:ptCount val="30"/>
                <c:pt idx="0">
                  <c:v>January, 2014</c:v>
                </c:pt>
                <c:pt idx="1">
                  <c:v>February, 2014</c:v>
                </c:pt>
                <c:pt idx="2">
                  <c:v>March, 2014</c:v>
                </c:pt>
                <c:pt idx="3">
                  <c:v>April, 2014</c:v>
                </c:pt>
                <c:pt idx="4">
                  <c:v>May, 2014</c:v>
                </c:pt>
                <c:pt idx="5">
                  <c:v>June, 2014</c:v>
                </c:pt>
                <c:pt idx="6">
                  <c:v>July, 2014</c:v>
                </c:pt>
                <c:pt idx="7">
                  <c:v>August, 2014</c:v>
                </c:pt>
                <c:pt idx="8">
                  <c:v>September, 2014</c:v>
                </c:pt>
                <c:pt idx="9">
                  <c:v>October, 2014</c:v>
                </c:pt>
                <c:pt idx="10">
                  <c:v>November, 2014</c:v>
                </c:pt>
                <c:pt idx="11">
                  <c:v>December, 2014</c:v>
                </c:pt>
                <c:pt idx="12">
                  <c:v>January, 2015</c:v>
                </c:pt>
                <c:pt idx="13">
                  <c:v>February, 2015</c:v>
                </c:pt>
                <c:pt idx="14">
                  <c:v>March, 2015</c:v>
                </c:pt>
                <c:pt idx="15">
                  <c:v>April, 2015</c:v>
                </c:pt>
                <c:pt idx="16">
                  <c:v>May, 2015</c:v>
                </c:pt>
                <c:pt idx="17">
                  <c:v>June, 2015</c:v>
                </c:pt>
                <c:pt idx="18">
                  <c:v>July, 2015</c:v>
                </c:pt>
                <c:pt idx="19">
                  <c:v>August, 2015</c:v>
                </c:pt>
                <c:pt idx="20">
                  <c:v>September, 2015</c:v>
                </c:pt>
                <c:pt idx="21">
                  <c:v>October, 2015</c:v>
                </c:pt>
                <c:pt idx="22">
                  <c:v>November, 2015</c:v>
                </c:pt>
                <c:pt idx="23">
                  <c:v>December, 2015</c:v>
                </c:pt>
                <c:pt idx="24">
                  <c:v>January, 2016</c:v>
                </c:pt>
                <c:pt idx="25">
                  <c:v>February, 2016</c:v>
                </c:pt>
                <c:pt idx="26">
                  <c:v>March, 2016</c:v>
                </c:pt>
                <c:pt idx="27">
                  <c:v>April, 2016</c:v>
                </c:pt>
                <c:pt idx="28">
                  <c:v>May, 2016</c:v>
                </c:pt>
                <c:pt idx="29">
                  <c:v>June, 2016</c:v>
                </c:pt>
              </c:strCache>
            </c:strRef>
          </c:cat>
          <c:val>
            <c:numRef>
              <c:f>Sheet1!$S$76:$S$105</c:f>
              <c:numCache>
                <c:formatCode>0.0%</c:formatCode>
                <c:ptCount val="30"/>
                <c:pt idx="0">
                  <c:v>1.2080658750484696E-2</c:v>
                </c:pt>
                <c:pt idx="1">
                  <c:v>1.1607057886859673E-2</c:v>
                </c:pt>
                <c:pt idx="2">
                  <c:v>1.4517439303351587E-2</c:v>
                </c:pt>
                <c:pt idx="3">
                  <c:v>1.0660173726517952E-2</c:v>
                </c:pt>
                <c:pt idx="4">
                  <c:v>8.9236125162963642E-3</c:v>
                </c:pt>
                <c:pt idx="5">
                  <c:v>9.9656230123745804E-3</c:v>
                </c:pt>
                <c:pt idx="6">
                  <c:v>6.6798687379323596E-3</c:v>
                </c:pt>
                <c:pt idx="7">
                  <c:v>4.6782066425141711E-3</c:v>
                </c:pt>
                <c:pt idx="8">
                  <c:v>4.9537267578663169E-3</c:v>
                </c:pt>
                <c:pt idx="9">
                  <c:v>1.7320895447371809E-2</c:v>
                </c:pt>
                <c:pt idx="10">
                  <c:v>7.2930413718661491E-3</c:v>
                </c:pt>
                <c:pt idx="11">
                  <c:v>5.6292976004461703E-3</c:v>
                </c:pt>
                <c:pt idx="12">
                  <c:v>4.7631096369484816E-3</c:v>
                </c:pt>
                <c:pt idx="13">
                  <c:v>3.6100263259679632E-3</c:v>
                </c:pt>
                <c:pt idx="14">
                  <c:v>-1.4723185552967255E-4</c:v>
                </c:pt>
                <c:pt idx="15">
                  <c:v>3.3382210405810131E-3</c:v>
                </c:pt>
                <c:pt idx="16">
                  <c:v>4.8928521245381607E-3</c:v>
                </c:pt>
                <c:pt idx="17">
                  <c:v>1.8137404249518596E-3</c:v>
                </c:pt>
                <c:pt idx="18">
                  <c:v>3.3752758768896829E-3</c:v>
                </c:pt>
                <c:pt idx="19">
                  <c:v>5.5487921704104881E-3</c:v>
                </c:pt>
                <c:pt idx="20">
                  <c:v>1.3665187741638274E-3</c:v>
                </c:pt>
                <c:pt idx="21">
                  <c:v>8.7916398643939075E-4</c:v>
                </c:pt>
                <c:pt idx="22">
                  <c:v>5.8953566750308273E-3</c:v>
                </c:pt>
                <c:pt idx="23">
                  <c:v>1.1199807079418145E-2</c:v>
                </c:pt>
                <c:pt idx="24">
                  <c:v>3.4856471373188036E-3</c:v>
                </c:pt>
                <c:pt idx="25">
                  <c:v>3.7934646587685084E-3</c:v>
                </c:pt>
                <c:pt idx="26">
                  <c:v>4.7957630579238408E-3</c:v>
                </c:pt>
                <c:pt idx="27">
                  <c:v>-2.4198312630304697E-3</c:v>
                </c:pt>
                <c:pt idx="28">
                  <c:v>-4.7411992361577893E-3</c:v>
                </c:pt>
                <c:pt idx="29">
                  <c:v>-4.639878785377638E-3</c:v>
                </c:pt>
              </c:numCache>
            </c:numRef>
          </c:val>
          <c:smooth val="0"/>
          <c:extLst>
            <c:ext xmlns:c16="http://schemas.microsoft.com/office/drawing/2014/chart" uri="{C3380CC4-5D6E-409C-BE32-E72D297353CC}">
              <c16:uniqueId val="{00000001-6E1F-445A-A41D-67085126074B}"/>
            </c:ext>
          </c:extLst>
        </c:ser>
        <c:dLbls>
          <c:showLegendKey val="0"/>
          <c:showVal val="0"/>
          <c:showCatName val="0"/>
          <c:showSerName val="0"/>
          <c:showPercent val="0"/>
          <c:showBubbleSize val="0"/>
        </c:dLbls>
        <c:smooth val="0"/>
        <c:axId val="617003472"/>
        <c:axId val="617007080"/>
      </c:lineChart>
      <c:catAx>
        <c:axId val="61700347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617007080"/>
        <c:crosses val="autoZero"/>
        <c:auto val="1"/>
        <c:lblAlgn val="ctr"/>
        <c:lblOffset val="100"/>
        <c:noMultiLvlLbl val="0"/>
      </c:catAx>
      <c:valAx>
        <c:axId val="6170070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617003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1" dirty="0"/>
              <a:t>Business and Professional Services Employment Continues to Climb Higher (1,000's)</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lineChart>
        <c:grouping val="standard"/>
        <c:varyColors val="0"/>
        <c:ser>
          <c:idx val="0"/>
          <c:order val="0"/>
          <c:tx>
            <c:strRef>
              <c:f>'BLS 2016'!$B$83</c:f>
              <c:strCache>
                <c:ptCount val="1"/>
                <c:pt idx="0">
                  <c:v>Business and Professional Services</c:v>
                </c:pt>
              </c:strCache>
            </c:strRef>
          </c:tx>
          <c:spPr>
            <a:ln w="28575" cap="rnd">
              <a:solidFill>
                <a:schemeClr val="accent1"/>
              </a:solidFill>
              <a:round/>
            </a:ln>
            <a:effectLst/>
          </c:spPr>
          <c:marker>
            <c:symbol val="none"/>
          </c:marker>
          <c:cat>
            <c:strRef>
              <c:f>'BLS 2016'!$C$82:$CZ$82</c:f>
              <c:strCache>
                <c:ptCount val="102"/>
                <c:pt idx="0">
                  <c:v>Jan-08</c:v>
                </c:pt>
                <c:pt idx="1">
                  <c:v>Feb</c:v>
                </c:pt>
                <c:pt idx="2">
                  <c:v>Mar</c:v>
                </c:pt>
                <c:pt idx="3">
                  <c:v>Apr</c:v>
                </c:pt>
                <c:pt idx="4">
                  <c:v>May</c:v>
                </c:pt>
                <c:pt idx="5">
                  <c:v>Jun</c:v>
                </c:pt>
                <c:pt idx="6">
                  <c:v>Jul</c:v>
                </c:pt>
                <c:pt idx="7">
                  <c:v>Aug</c:v>
                </c:pt>
                <c:pt idx="8">
                  <c:v>Sep</c:v>
                </c:pt>
                <c:pt idx="9">
                  <c:v>Oct</c:v>
                </c:pt>
                <c:pt idx="10">
                  <c:v>Nov</c:v>
                </c:pt>
                <c:pt idx="11">
                  <c:v>Dec</c:v>
                </c:pt>
                <c:pt idx="12">
                  <c:v>Jan-09</c:v>
                </c:pt>
                <c:pt idx="13">
                  <c:v>Feb</c:v>
                </c:pt>
                <c:pt idx="14">
                  <c:v>Mar</c:v>
                </c:pt>
                <c:pt idx="15">
                  <c:v>Apr</c:v>
                </c:pt>
                <c:pt idx="16">
                  <c:v>May</c:v>
                </c:pt>
                <c:pt idx="17">
                  <c:v>Jun</c:v>
                </c:pt>
                <c:pt idx="18">
                  <c:v>Jul</c:v>
                </c:pt>
                <c:pt idx="19">
                  <c:v>Aug</c:v>
                </c:pt>
                <c:pt idx="20">
                  <c:v>Sep</c:v>
                </c:pt>
                <c:pt idx="21">
                  <c:v>Oct</c:v>
                </c:pt>
                <c:pt idx="22">
                  <c:v>Nov</c:v>
                </c:pt>
                <c:pt idx="23">
                  <c:v>Dec</c:v>
                </c:pt>
                <c:pt idx="24">
                  <c:v>Jan-10</c:v>
                </c:pt>
                <c:pt idx="25">
                  <c:v>Feb</c:v>
                </c:pt>
                <c:pt idx="26">
                  <c:v>Mar</c:v>
                </c:pt>
                <c:pt idx="27">
                  <c:v>Apr</c:v>
                </c:pt>
                <c:pt idx="28">
                  <c:v>May</c:v>
                </c:pt>
                <c:pt idx="29">
                  <c:v>Jun</c:v>
                </c:pt>
                <c:pt idx="30">
                  <c:v>Jul</c:v>
                </c:pt>
                <c:pt idx="31">
                  <c:v>Aug</c:v>
                </c:pt>
                <c:pt idx="32">
                  <c:v>Sep</c:v>
                </c:pt>
                <c:pt idx="33">
                  <c:v>Oct</c:v>
                </c:pt>
                <c:pt idx="34">
                  <c:v>Nov</c:v>
                </c:pt>
                <c:pt idx="35">
                  <c:v>Dec</c:v>
                </c:pt>
                <c:pt idx="36">
                  <c:v>Jan-11</c:v>
                </c:pt>
                <c:pt idx="37">
                  <c:v>Feb</c:v>
                </c:pt>
                <c:pt idx="38">
                  <c:v>Mar</c:v>
                </c:pt>
                <c:pt idx="39">
                  <c:v>Apr</c:v>
                </c:pt>
                <c:pt idx="40">
                  <c:v>May</c:v>
                </c:pt>
                <c:pt idx="41">
                  <c:v>Jun</c:v>
                </c:pt>
                <c:pt idx="42">
                  <c:v>Jul</c:v>
                </c:pt>
                <c:pt idx="43">
                  <c:v>Aug</c:v>
                </c:pt>
                <c:pt idx="44">
                  <c:v>Sep</c:v>
                </c:pt>
                <c:pt idx="45">
                  <c:v>Oct</c:v>
                </c:pt>
                <c:pt idx="46">
                  <c:v>Nov</c:v>
                </c:pt>
                <c:pt idx="47">
                  <c:v>Dec</c:v>
                </c:pt>
                <c:pt idx="48">
                  <c:v>Jan-12</c:v>
                </c:pt>
                <c:pt idx="49">
                  <c:v>Feb</c:v>
                </c:pt>
                <c:pt idx="50">
                  <c:v>Mar</c:v>
                </c:pt>
                <c:pt idx="51">
                  <c:v>Apr</c:v>
                </c:pt>
                <c:pt idx="52">
                  <c:v>May</c:v>
                </c:pt>
                <c:pt idx="53">
                  <c:v>Jun</c:v>
                </c:pt>
                <c:pt idx="54">
                  <c:v>Jul</c:v>
                </c:pt>
                <c:pt idx="55">
                  <c:v>Aug</c:v>
                </c:pt>
                <c:pt idx="56">
                  <c:v>Sep</c:v>
                </c:pt>
                <c:pt idx="57">
                  <c:v>Oct</c:v>
                </c:pt>
                <c:pt idx="58">
                  <c:v>Nov</c:v>
                </c:pt>
                <c:pt idx="59">
                  <c:v>Dec</c:v>
                </c:pt>
                <c:pt idx="60">
                  <c:v>Jan-13</c:v>
                </c:pt>
                <c:pt idx="61">
                  <c:v>Feb</c:v>
                </c:pt>
                <c:pt idx="62">
                  <c:v>Mar</c:v>
                </c:pt>
                <c:pt idx="63">
                  <c:v>Apr</c:v>
                </c:pt>
                <c:pt idx="64">
                  <c:v>May</c:v>
                </c:pt>
                <c:pt idx="65">
                  <c:v>Jun</c:v>
                </c:pt>
                <c:pt idx="66">
                  <c:v>Jul</c:v>
                </c:pt>
                <c:pt idx="67">
                  <c:v>Aug</c:v>
                </c:pt>
                <c:pt idx="68">
                  <c:v>Sep</c:v>
                </c:pt>
                <c:pt idx="69">
                  <c:v>Oct</c:v>
                </c:pt>
                <c:pt idx="70">
                  <c:v>Nov</c:v>
                </c:pt>
                <c:pt idx="71">
                  <c:v>Dec</c:v>
                </c:pt>
                <c:pt idx="72">
                  <c:v>Jan-14</c:v>
                </c:pt>
                <c:pt idx="73">
                  <c:v>Feb</c:v>
                </c:pt>
                <c:pt idx="74">
                  <c:v>Mar</c:v>
                </c:pt>
                <c:pt idx="75">
                  <c:v>Apr</c:v>
                </c:pt>
                <c:pt idx="76">
                  <c:v>May</c:v>
                </c:pt>
                <c:pt idx="77">
                  <c:v>Jun</c:v>
                </c:pt>
                <c:pt idx="78">
                  <c:v>Jul</c:v>
                </c:pt>
                <c:pt idx="79">
                  <c:v>Aug</c:v>
                </c:pt>
                <c:pt idx="80">
                  <c:v>Sep</c:v>
                </c:pt>
                <c:pt idx="81">
                  <c:v>Oct</c:v>
                </c:pt>
                <c:pt idx="82">
                  <c:v>Nov</c:v>
                </c:pt>
                <c:pt idx="83">
                  <c:v>Dec</c:v>
                </c:pt>
                <c:pt idx="84">
                  <c:v>Jan-15</c:v>
                </c:pt>
                <c:pt idx="85">
                  <c:v>Feb</c:v>
                </c:pt>
                <c:pt idx="86">
                  <c:v>Mar</c:v>
                </c:pt>
                <c:pt idx="87">
                  <c:v>Apr</c:v>
                </c:pt>
                <c:pt idx="88">
                  <c:v>May</c:v>
                </c:pt>
                <c:pt idx="89">
                  <c:v>Jun</c:v>
                </c:pt>
                <c:pt idx="90">
                  <c:v>Jul</c:v>
                </c:pt>
                <c:pt idx="91">
                  <c:v>Aug</c:v>
                </c:pt>
                <c:pt idx="92">
                  <c:v>Sep</c:v>
                </c:pt>
                <c:pt idx="93">
                  <c:v>Oct</c:v>
                </c:pt>
                <c:pt idx="94">
                  <c:v>Nov</c:v>
                </c:pt>
                <c:pt idx="95">
                  <c:v>Dec</c:v>
                </c:pt>
                <c:pt idx="96">
                  <c:v>Jan-16</c:v>
                </c:pt>
                <c:pt idx="97">
                  <c:v>Feb</c:v>
                </c:pt>
                <c:pt idx="98">
                  <c:v>Mar</c:v>
                </c:pt>
                <c:pt idx="99">
                  <c:v>Apr</c:v>
                </c:pt>
                <c:pt idx="100">
                  <c:v>May</c:v>
                </c:pt>
                <c:pt idx="101">
                  <c:v>Jun</c:v>
                </c:pt>
              </c:strCache>
            </c:strRef>
          </c:cat>
          <c:val>
            <c:numRef>
              <c:f>'BLS 2016'!$C$83:$CZ$83</c:f>
              <c:numCache>
                <c:formatCode>#0.0</c:formatCode>
                <c:ptCount val="102"/>
                <c:pt idx="0">
                  <c:v>654.70000000000005</c:v>
                </c:pt>
                <c:pt idx="1">
                  <c:v>655.29999999999995</c:v>
                </c:pt>
                <c:pt idx="2">
                  <c:v>654.70000000000005</c:v>
                </c:pt>
                <c:pt idx="3">
                  <c:v>658.4</c:v>
                </c:pt>
                <c:pt idx="4">
                  <c:v>658.6</c:v>
                </c:pt>
                <c:pt idx="5">
                  <c:v>659.6</c:v>
                </c:pt>
                <c:pt idx="6">
                  <c:v>659.6</c:v>
                </c:pt>
                <c:pt idx="7">
                  <c:v>660</c:v>
                </c:pt>
                <c:pt idx="8">
                  <c:v>659.7</c:v>
                </c:pt>
                <c:pt idx="9">
                  <c:v>657.4</c:v>
                </c:pt>
                <c:pt idx="10">
                  <c:v>654.1</c:v>
                </c:pt>
                <c:pt idx="11">
                  <c:v>651.9</c:v>
                </c:pt>
                <c:pt idx="12">
                  <c:v>649.6</c:v>
                </c:pt>
                <c:pt idx="13">
                  <c:v>646.9</c:v>
                </c:pt>
                <c:pt idx="14">
                  <c:v>644.1</c:v>
                </c:pt>
                <c:pt idx="15">
                  <c:v>637.9</c:v>
                </c:pt>
                <c:pt idx="16">
                  <c:v>638.1</c:v>
                </c:pt>
                <c:pt idx="17">
                  <c:v>637.1</c:v>
                </c:pt>
                <c:pt idx="18">
                  <c:v>635.5</c:v>
                </c:pt>
                <c:pt idx="19">
                  <c:v>635.9</c:v>
                </c:pt>
                <c:pt idx="20">
                  <c:v>636.1</c:v>
                </c:pt>
                <c:pt idx="21">
                  <c:v>638</c:v>
                </c:pt>
                <c:pt idx="22">
                  <c:v>640.29999999999995</c:v>
                </c:pt>
                <c:pt idx="23">
                  <c:v>640.6</c:v>
                </c:pt>
                <c:pt idx="24">
                  <c:v>639.70000000000005</c:v>
                </c:pt>
                <c:pt idx="25">
                  <c:v>638.70000000000005</c:v>
                </c:pt>
                <c:pt idx="26">
                  <c:v>640.79999999999995</c:v>
                </c:pt>
                <c:pt idx="27">
                  <c:v>648.70000000000005</c:v>
                </c:pt>
                <c:pt idx="28">
                  <c:v>650.20000000000005</c:v>
                </c:pt>
                <c:pt idx="29">
                  <c:v>650.29999999999995</c:v>
                </c:pt>
                <c:pt idx="30">
                  <c:v>653.1</c:v>
                </c:pt>
                <c:pt idx="31">
                  <c:v>653.20000000000005</c:v>
                </c:pt>
                <c:pt idx="32">
                  <c:v>652.9</c:v>
                </c:pt>
                <c:pt idx="33">
                  <c:v>657</c:v>
                </c:pt>
                <c:pt idx="34">
                  <c:v>657.9</c:v>
                </c:pt>
                <c:pt idx="35">
                  <c:v>660.7</c:v>
                </c:pt>
                <c:pt idx="36">
                  <c:v>662.2</c:v>
                </c:pt>
                <c:pt idx="37">
                  <c:v>663.2</c:v>
                </c:pt>
                <c:pt idx="38">
                  <c:v>664.5</c:v>
                </c:pt>
                <c:pt idx="39">
                  <c:v>665.2</c:v>
                </c:pt>
                <c:pt idx="40">
                  <c:v>665.2</c:v>
                </c:pt>
                <c:pt idx="41">
                  <c:v>664.3</c:v>
                </c:pt>
                <c:pt idx="42">
                  <c:v>668.8</c:v>
                </c:pt>
                <c:pt idx="43">
                  <c:v>669.4</c:v>
                </c:pt>
                <c:pt idx="44">
                  <c:v>671.9</c:v>
                </c:pt>
                <c:pt idx="45">
                  <c:v>670.9</c:v>
                </c:pt>
                <c:pt idx="46">
                  <c:v>672.6</c:v>
                </c:pt>
                <c:pt idx="47">
                  <c:v>672.9</c:v>
                </c:pt>
                <c:pt idx="48">
                  <c:v>674</c:v>
                </c:pt>
                <c:pt idx="49">
                  <c:v>674.5</c:v>
                </c:pt>
                <c:pt idx="50">
                  <c:v>676.1</c:v>
                </c:pt>
                <c:pt idx="51">
                  <c:v>675.8</c:v>
                </c:pt>
                <c:pt idx="52">
                  <c:v>676.5</c:v>
                </c:pt>
                <c:pt idx="53">
                  <c:v>676.8</c:v>
                </c:pt>
                <c:pt idx="54">
                  <c:v>677.9</c:v>
                </c:pt>
                <c:pt idx="55">
                  <c:v>679.4</c:v>
                </c:pt>
                <c:pt idx="56">
                  <c:v>681.7</c:v>
                </c:pt>
                <c:pt idx="57">
                  <c:v>683.7</c:v>
                </c:pt>
                <c:pt idx="58">
                  <c:v>682.2</c:v>
                </c:pt>
                <c:pt idx="59">
                  <c:v>684.1</c:v>
                </c:pt>
                <c:pt idx="60">
                  <c:v>684</c:v>
                </c:pt>
                <c:pt idx="61">
                  <c:v>684.9</c:v>
                </c:pt>
                <c:pt idx="62">
                  <c:v>684.9</c:v>
                </c:pt>
                <c:pt idx="63">
                  <c:v>681.1</c:v>
                </c:pt>
                <c:pt idx="64">
                  <c:v>680.3</c:v>
                </c:pt>
                <c:pt idx="65">
                  <c:v>679.3</c:v>
                </c:pt>
                <c:pt idx="66">
                  <c:v>677.7</c:v>
                </c:pt>
                <c:pt idx="67">
                  <c:v>677.7</c:v>
                </c:pt>
                <c:pt idx="68">
                  <c:v>677.3</c:v>
                </c:pt>
                <c:pt idx="69">
                  <c:v>677.8</c:v>
                </c:pt>
                <c:pt idx="70">
                  <c:v>679.2</c:v>
                </c:pt>
                <c:pt idx="71">
                  <c:v>674</c:v>
                </c:pt>
                <c:pt idx="72">
                  <c:v>665.4</c:v>
                </c:pt>
                <c:pt idx="73">
                  <c:v>667</c:v>
                </c:pt>
                <c:pt idx="74">
                  <c:v>669.7</c:v>
                </c:pt>
                <c:pt idx="75">
                  <c:v>680.2</c:v>
                </c:pt>
                <c:pt idx="76">
                  <c:v>681.5</c:v>
                </c:pt>
                <c:pt idx="77">
                  <c:v>683.9</c:v>
                </c:pt>
                <c:pt idx="78">
                  <c:v>685.8</c:v>
                </c:pt>
                <c:pt idx="79">
                  <c:v>687</c:v>
                </c:pt>
                <c:pt idx="80">
                  <c:v>681.3</c:v>
                </c:pt>
                <c:pt idx="81">
                  <c:v>686</c:v>
                </c:pt>
                <c:pt idx="82">
                  <c:v>686.9</c:v>
                </c:pt>
                <c:pt idx="83">
                  <c:v>684.4</c:v>
                </c:pt>
                <c:pt idx="84">
                  <c:v>678</c:v>
                </c:pt>
                <c:pt idx="85">
                  <c:v>678.8</c:v>
                </c:pt>
                <c:pt idx="86">
                  <c:v>681.1</c:v>
                </c:pt>
                <c:pt idx="87">
                  <c:v>692.8</c:v>
                </c:pt>
                <c:pt idx="88">
                  <c:v>695.6</c:v>
                </c:pt>
                <c:pt idx="89">
                  <c:v>697.7</c:v>
                </c:pt>
                <c:pt idx="90">
                  <c:v>703.4</c:v>
                </c:pt>
                <c:pt idx="91">
                  <c:v>704</c:v>
                </c:pt>
                <c:pt idx="92">
                  <c:v>699</c:v>
                </c:pt>
                <c:pt idx="93">
                  <c:v>709.8</c:v>
                </c:pt>
                <c:pt idx="94">
                  <c:v>714.7</c:v>
                </c:pt>
                <c:pt idx="95">
                  <c:v>717.4</c:v>
                </c:pt>
                <c:pt idx="96">
                  <c:v>704.3</c:v>
                </c:pt>
                <c:pt idx="97">
                  <c:v>708.8</c:v>
                </c:pt>
                <c:pt idx="98">
                  <c:v>707.9</c:v>
                </c:pt>
                <c:pt idx="99">
                  <c:v>711.8</c:v>
                </c:pt>
                <c:pt idx="100">
                  <c:v>718.3</c:v>
                </c:pt>
                <c:pt idx="101">
                  <c:v>726.2</c:v>
                </c:pt>
              </c:numCache>
            </c:numRef>
          </c:val>
          <c:smooth val="0"/>
          <c:extLst>
            <c:ext xmlns:c16="http://schemas.microsoft.com/office/drawing/2014/chart" uri="{C3380CC4-5D6E-409C-BE32-E72D297353CC}">
              <c16:uniqueId val="{00000000-F552-4850-8413-DE20493949BC}"/>
            </c:ext>
          </c:extLst>
        </c:ser>
        <c:dLbls>
          <c:showLegendKey val="0"/>
          <c:showVal val="0"/>
          <c:showCatName val="0"/>
          <c:showSerName val="0"/>
          <c:showPercent val="0"/>
          <c:showBubbleSize val="0"/>
        </c:dLbls>
        <c:smooth val="0"/>
        <c:axId val="414291872"/>
        <c:axId val="414289576"/>
      </c:lineChart>
      <c:catAx>
        <c:axId val="414291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4289576"/>
        <c:crosses val="autoZero"/>
        <c:auto val="1"/>
        <c:lblAlgn val="ctr"/>
        <c:lblOffset val="100"/>
        <c:noMultiLvlLbl val="0"/>
      </c:catAx>
      <c:valAx>
        <c:axId val="4142895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429187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dirty="0"/>
              <a:t>Slow State Income Tax </a:t>
            </a:r>
            <a:r>
              <a:rPr lang="en-US" sz="2000" b="1" i="0" u="none" strike="noStrike" baseline="0" dirty="0">
                <a:effectLst/>
              </a:rPr>
              <a:t>Growth </a:t>
            </a:r>
            <a:r>
              <a:rPr lang="en-US" sz="2000" b="1" dirty="0"/>
              <a:t>Has Still Significantly</a:t>
            </a:r>
            <a:r>
              <a:rPr lang="en-US" sz="2000" b="1" baseline="0" dirty="0"/>
              <a:t> Exceeded Local Real Estate Tax Growth </a:t>
            </a:r>
            <a:r>
              <a:rPr lang="en-US" sz="2000" b="1" dirty="0"/>
              <a:t>Since Recession</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4723682515577369"/>
          <c:y val="0.14957357484316924"/>
          <c:w val="0.84106726975787749"/>
          <c:h val="0.78999994874378987"/>
        </c:manualLayout>
      </c:layout>
      <c:lineChart>
        <c:grouping val="standard"/>
        <c:varyColors val="0"/>
        <c:ser>
          <c:idx val="0"/>
          <c:order val="0"/>
          <c:tx>
            <c:strRef>
              <c:f>All!$D$188</c:f>
              <c:strCache>
                <c:ptCount val="1"/>
                <c:pt idx="0">
                  <c:v>Local Real Property Tax</c:v>
                </c:pt>
              </c:strCache>
            </c:strRef>
          </c:tx>
          <c:spPr>
            <a:ln w="28575" cap="rnd">
              <a:solidFill>
                <a:schemeClr val="accent1"/>
              </a:solidFill>
              <a:round/>
            </a:ln>
            <a:effectLst/>
          </c:spPr>
          <c:marker>
            <c:symbol val="none"/>
          </c:marker>
          <c:cat>
            <c:numRef>
              <c:f>All!$C$189:$C$196</c:f>
              <c:numCache>
                <c:formatCode>General</c:formatCode>
                <c:ptCount val="8"/>
                <c:pt idx="0">
                  <c:v>2009</c:v>
                </c:pt>
                <c:pt idx="1">
                  <c:v>2010</c:v>
                </c:pt>
                <c:pt idx="2">
                  <c:v>2011</c:v>
                </c:pt>
                <c:pt idx="3">
                  <c:v>2012</c:v>
                </c:pt>
                <c:pt idx="4">
                  <c:v>2013</c:v>
                </c:pt>
                <c:pt idx="5">
                  <c:v>2014</c:v>
                </c:pt>
                <c:pt idx="6">
                  <c:v>2015</c:v>
                </c:pt>
                <c:pt idx="7">
                  <c:v>2016</c:v>
                </c:pt>
              </c:numCache>
            </c:numRef>
          </c:cat>
          <c:val>
            <c:numRef>
              <c:f>All!$D$189:$D$195</c:f>
              <c:numCache>
                <c:formatCode>"$"#,##0</c:formatCode>
                <c:ptCount val="7"/>
                <c:pt idx="0">
                  <c:v>8852487225</c:v>
                </c:pt>
                <c:pt idx="1">
                  <c:v>8872017703</c:v>
                </c:pt>
                <c:pt idx="2">
                  <c:v>8834082102</c:v>
                </c:pt>
                <c:pt idx="3">
                  <c:v>8916724001</c:v>
                </c:pt>
                <c:pt idx="4">
                  <c:v>9118653871</c:v>
                </c:pt>
                <c:pt idx="5">
                  <c:v>9439904190</c:v>
                </c:pt>
                <c:pt idx="6">
                  <c:v>9826284985.8699989</c:v>
                </c:pt>
              </c:numCache>
            </c:numRef>
          </c:val>
          <c:smooth val="0"/>
          <c:extLst>
            <c:ext xmlns:c16="http://schemas.microsoft.com/office/drawing/2014/chart" uri="{C3380CC4-5D6E-409C-BE32-E72D297353CC}">
              <c16:uniqueId val="{00000000-F566-4BD7-A2E5-BDE955687CEA}"/>
            </c:ext>
          </c:extLst>
        </c:ser>
        <c:ser>
          <c:idx val="1"/>
          <c:order val="1"/>
          <c:tx>
            <c:strRef>
              <c:f>All!$E$188</c:f>
              <c:strCache>
                <c:ptCount val="1"/>
                <c:pt idx="0">
                  <c:v>State Individual Income Tax</c:v>
                </c:pt>
              </c:strCache>
            </c:strRef>
          </c:tx>
          <c:spPr>
            <a:ln w="28575" cap="rnd">
              <a:solidFill>
                <a:schemeClr val="accent2"/>
              </a:solidFill>
              <a:round/>
            </a:ln>
            <a:effectLst/>
          </c:spPr>
          <c:marker>
            <c:symbol val="none"/>
          </c:marker>
          <c:cat>
            <c:numRef>
              <c:f>All!$C$189:$C$196</c:f>
              <c:numCache>
                <c:formatCode>General</c:formatCode>
                <c:ptCount val="8"/>
                <c:pt idx="0">
                  <c:v>2009</c:v>
                </c:pt>
                <c:pt idx="1">
                  <c:v>2010</c:v>
                </c:pt>
                <c:pt idx="2">
                  <c:v>2011</c:v>
                </c:pt>
                <c:pt idx="3">
                  <c:v>2012</c:v>
                </c:pt>
                <c:pt idx="4">
                  <c:v>2013</c:v>
                </c:pt>
                <c:pt idx="5">
                  <c:v>2014</c:v>
                </c:pt>
                <c:pt idx="6">
                  <c:v>2015</c:v>
                </c:pt>
                <c:pt idx="7">
                  <c:v>2016</c:v>
                </c:pt>
              </c:numCache>
            </c:numRef>
          </c:cat>
          <c:val>
            <c:numRef>
              <c:f>All!$E$189:$E$196</c:f>
              <c:numCache>
                <c:formatCode>"$"#,##0</c:formatCode>
                <c:ptCount val="8"/>
                <c:pt idx="0">
                  <c:v>9481100000</c:v>
                </c:pt>
                <c:pt idx="1">
                  <c:v>9088300000</c:v>
                </c:pt>
                <c:pt idx="2">
                  <c:v>9944400000</c:v>
                </c:pt>
                <c:pt idx="3">
                  <c:v>10612800000</c:v>
                </c:pt>
                <c:pt idx="4">
                  <c:v>11340000000</c:v>
                </c:pt>
                <c:pt idx="5">
                  <c:v>11253300000</c:v>
                </c:pt>
                <c:pt idx="6">
                  <c:v>12328700000</c:v>
                </c:pt>
                <c:pt idx="7" formatCode="&quot;$&quot;#,##0.00">
                  <c:v>12575274000</c:v>
                </c:pt>
              </c:numCache>
            </c:numRef>
          </c:val>
          <c:smooth val="0"/>
          <c:extLst>
            <c:ext xmlns:c16="http://schemas.microsoft.com/office/drawing/2014/chart" uri="{C3380CC4-5D6E-409C-BE32-E72D297353CC}">
              <c16:uniqueId val="{00000001-F566-4BD7-A2E5-BDE955687CEA}"/>
            </c:ext>
          </c:extLst>
        </c:ser>
        <c:dLbls>
          <c:showLegendKey val="0"/>
          <c:showVal val="0"/>
          <c:showCatName val="0"/>
          <c:showSerName val="0"/>
          <c:showPercent val="0"/>
          <c:showBubbleSize val="0"/>
        </c:dLbls>
        <c:smooth val="0"/>
        <c:axId val="511915536"/>
        <c:axId val="511913568"/>
      </c:lineChart>
      <c:catAx>
        <c:axId val="511915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11913568"/>
        <c:crosses val="autoZero"/>
        <c:auto val="1"/>
        <c:lblAlgn val="ctr"/>
        <c:lblOffset val="100"/>
        <c:noMultiLvlLbl val="0"/>
      </c:catAx>
      <c:valAx>
        <c:axId val="511913568"/>
        <c:scaling>
          <c:orientation val="minMax"/>
          <c:min val="800000000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11915536"/>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0.5636</cdr:x>
      <cdr:y>0.25085</cdr:y>
    </cdr:from>
    <cdr:to>
      <cdr:x>0.77083</cdr:x>
      <cdr:y>0.2963</cdr:y>
    </cdr:to>
    <cdr:sp macro="" textlink="">
      <cdr:nvSpPr>
        <cdr:cNvPr id="2" name="TextBox 1"/>
        <cdr:cNvSpPr txBox="1"/>
      </cdr:nvSpPr>
      <cdr:spPr>
        <a:xfrm xmlns:a="http://schemas.openxmlformats.org/drawingml/2006/main">
          <a:off x="4895866" y="1419249"/>
          <a:ext cx="1800166" cy="2571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a:latin typeface="Times New Roman" panose="02020603050405020304" pitchFamily="18" charset="0"/>
              <a:cs typeface="Times New Roman" panose="02020603050405020304" pitchFamily="18" charset="0"/>
            </a:rPr>
            <a:t>State Individual Income Tax</a:t>
          </a:r>
        </a:p>
      </cdr:txBody>
    </cdr:sp>
  </cdr:relSizeAnchor>
  <cdr:relSizeAnchor xmlns:cdr="http://schemas.openxmlformats.org/drawingml/2006/chartDrawing">
    <cdr:from>
      <cdr:x>0.76316</cdr:x>
      <cdr:y>0.72896</cdr:y>
    </cdr:from>
    <cdr:to>
      <cdr:x>0.93969</cdr:x>
      <cdr:y>0.79293</cdr:y>
    </cdr:to>
    <cdr:sp macro="" textlink="">
      <cdr:nvSpPr>
        <cdr:cNvPr id="3" name="TextBox 2"/>
        <cdr:cNvSpPr txBox="1"/>
      </cdr:nvSpPr>
      <cdr:spPr>
        <a:xfrm xmlns:a="http://schemas.openxmlformats.org/drawingml/2006/main">
          <a:off x="6629400" y="4124327"/>
          <a:ext cx="1533525" cy="361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a:latin typeface="Times New Roman" panose="02020603050405020304" pitchFamily="18" charset="0"/>
              <a:cs typeface="Times New Roman" panose="02020603050405020304" pitchFamily="18" charset="0"/>
            </a:rPr>
            <a:t>Local Real Estate</a:t>
          </a:r>
          <a:r>
            <a:rPr lang="en-US" sz="1200" baseline="0">
              <a:latin typeface="Times New Roman" panose="02020603050405020304" pitchFamily="18" charset="0"/>
              <a:cs typeface="Times New Roman" panose="02020603050405020304" pitchFamily="18" charset="0"/>
            </a:rPr>
            <a:t> Tax</a:t>
          </a:r>
          <a:endParaRPr lang="en-US" sz="120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0.83553</cdr:x>
      <cdr:y>0.58923</cdr:y>
    </cdr:from>
    <cdr:to>
      <cdr:x>0.94079</cdr:x>
      <cdr:y>0.75084</cdr:y>
    </cdr:to>
    <cdr:sp macro="" textlink="">
      <cdr:nvSpPr>
        <cdr:cNvPr id="4" name="TextBox 3"/>
        <cdr:cNvSpPr txBox="1"/>
      </cdr:nvSpPr>
      <cdr:spPr>
        <a:xfrm xmlns:a="http://schemas.openxmlformats.org/drawingml/2006/main">
          <a:off x="7258051" y="33337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EA798B-CF21-495E-95F1-F7B2F7860096}" type="datetimeFigureOut">
              <a:rPr lang="en-US" smtClean="0"/>
              <a:t>8/25/2016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4ED724F-2DF8-4BE8-ADE5-95488095573C}" type="slidenum">
              <a:rPr lang="en-US" smtClean="0"/>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ABBA5E1-C5F8-4907-9EBF-7DCFEC32E85D}" type="datetimeFigureOut">
              <a:rPr lang="en-US" smtClean="0"/>
              <a:pPr/>
              <a:t>8/25/2016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FEDF995-5820-4958-B19F-AA428261AA67}" type="slidenum">
              <a:rPr lang="en-US" smtClean="0"/>
              <a:pPr/>
              <a:t>‹#›</a:t>
            </a:fld>
            <a:endParaRPr lang="en-US" dirty="0"/>
          </a:p>
        </p:txBody>
      </p:sp>
    </p:spTree>
    <p:extLst>
      <p:ext uri="{BB962C8B-B14F-4D97-AF65-F5344CB8AC3E}">
        <p14:creationId xmlns:p14="http://schemas.microsoft.com/office/powerpoint/2010/main" val="1317229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9B7BA1F-699A-404A-BAC2-75A23BDBE6C9}" type="datetime1">
              <a:rPr lang="en-US" smtClean="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AA6087-35A9-437B-84F3-D3C5697F76A4}" type="datetime1">
              <a:rPr lang="en-US" smtClean="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F7C121-88BF-41E5-BB9A-28B75A932E2E}" type="datetime1">
              <a:rPr lang="en-US" smtClean="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6CDCFF-AD49-4902-A156-6676C7AD5DF8}" type="datetime1">
              <a:rPr lang="en-US" smtClean="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D0BACD-97EF-45C4-A5E0-1D51D45CEBD5}" type="datetime1">
              <a:rPr lang="en-US" smtClean="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302FDD-ECBA-402F-9506-5FAA04BD84F2}" type="datetime1">
              <a:rPr lang="en-US" smtClean="0"/>
              <a:pPr/>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92B86B-D91E-48F5-BFC9-E8EF5CB75682}" type="datetime1">
              <a:rPr lang="en-US" smtClean="0"/>
              <a:pPr/>
              <a:t>8/25/2016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94F68D-F4BA-4E49-B2A5-AE1186C42735}" type="datetime1">
              <a:rPr lang="en-US" smtClean="0"/>
              <a:pPr/>
              <a:t>8/25/2016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CC91D-B3A2-4CC7-9EC3-418839DA261E}" type="datetime1">
              <a:rPr lang="en-US" smtClean="0"/>
              <a:pPr/>
              <a:t>8/25/2016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6AEC12-459C-43CF-A4D8-3C51C7B0765F}" type="datetime1">
              <a:rPr lang="en-US" smtClean="0"/>
              <a:pPr/>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08490A-E322-4DC3-8454-9CF28F9DA3E1}" type="datetime1">
              <a:rPr lang="en-US" smtClean="0"/>
              <a:pPr/>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978020-F2C0-4D3E-AEA2-29E7892B33D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E21D1-0925-4560-A6AD-0BBE075CB115}" type="datetime1">
              <a:rPr lang="en-US" smtClean="0"/>
              <a:pPr/>
              <a:t>8/25/2016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78020-F2C0-4D3E-AEA2-29E7892B33D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Autofit/>
          </a:bodyPr>
          <a:lstStyle/>
          <a:p>
            <a:r>
              <a:rPr lang="en-US" sz="4000" dirty="0">
                <a:latin typeface="Times New Roman" pitchFamily="18" charset="0"/>
                <a:cs typeface="Times New Roman" pitchFamily="18" charset="0"/>
              </a:rPr>
              <a:t>Where Is Virginia’s </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Economy and Budget Headed?</a:t>
            </a:r>
            <a:br>
              <a:rPr lang="en-US" sz="40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85000" lnSpcReduction="20000"/>
          </a:bodyPr>
          <a:lstStyle/>
          <a:p>
            <a:r>
              <a:rPr lang="en-US" dirty="0">
                <a:latin typeface="Times New Roman" pitchFamily="18" charset="0"/>
                <a:cs typeface="Times New Roman" pitchFamily="18" charset="0"/>
              </a:rPr>
              <a:t>Fiscal Analytics, Ltd</a:t>
            </a:r>
          </a:p>
          <a:p>
            <a:r>
              <a:rPr lang="en-US" dirty="0">
                <a:latin typeface="Times New Roman" pitchFamily="18" charset="0"/>
                <a:cs typeface="Times New Roman" pitchFamily="18" charset="0"/>
              </a:rPr>
              <a:t>Virginia Municipal League</a:t>
            </a:r>
          </a:p>
          <a:p>
            <a:r>
              <a:rPr lang="en-US" dirty="0">
                <a:latin typeface="Times New Roman" pitchFamily="18" charset="0"/>
                <a:cs typeface="Times New Roman" pitchFamily="18" charset="0"/>
              </a:rPr>
              <a:t>Legislative Committee</a:t>
            </a:r>
          </a:p>
          <a:p>
            <a:r>
              <a:rPr lang="en-US">
                <a:latin typeface="Times New Roman" pitchFamily="18" charset="0"/>
                <a:cs typeface="Times New Roman" pitchFamily="18" charset="0"/>
              </a:rPr>
              <a:t>August 24, </a:t>
            </a:r>
            <a:r>
              <a:rPr lang="en-US" dirty="0">
                <a:latin typeface="Times New Roman" pitchFamily="18" charset="0"/>
                <a:cs typeface="Times New Roman" pitchFamily="18" charset="0"/>
              </a:rPr>
              <a:t>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Virginia Economy</a:t>
            </a:r>
          </a:p>
        </p:txBody>
      </p:sp>
      <p:sp>
        <p:nvSpPr>
          <p:cNvPr id="3" name="Content Placeholder 2"/>
          <p:cNvSpPr>
            <a:spLocks noGrp="1"/>
          </p:cNvSpPr>
          <p:nvPr>
            <p:ph idx="1"/>
          </p:nvPr>
        </p:nvSpPr>
        <p:spPr>
          <a:xfrm>
            <a:off x="457200" y="1524000"/>
            <a:ext cx="8229600" cy="4876800"/>
          </a:xfrm>
        </p:spPr>
        <p:txBody>
          <a:bodyPr>
            <a:normAutofit/>
          </a:bodyPr>
          <a:lstStyle/>
          <a:p>
            <a:r>
              <a:rPr lang="en-US" dirty="0">
                <a:latin typeface="Times New Roman" pitchFamily="18" charset="0"/>
                <a:cs typeface="Times New Roman" pitchFamily="18" charset="0"/>
              </a:rPr>
              <a:t>Virginia economy has had a weak recovery, although at 3.7% unemployment is still lower than the nation’s 4.9%.</a:t>
            </a:r>
          </a:p>
          <a:p>
            <a:pPr>
              <a:buNone/>
            </a:pPr>
            <a:endParaRPr lang="en-US" sz="1300" dirty="0">
              <a:latin typeface="Times New Roman" pitchFamily="18" charset="0"/>
              <a:cs typeface="Times New Roman" pitchFamily="18" charset="0"/>
            </a:endParaRPr>
          </a:p>
          <a:p>
            <a:pPr lvl="1"/>
            <a:r>
              <a:rPr lang="en-US" sz="2400" dirty="0">
                <a:latin typeface="Times New Roman" pitchFamily="18" charset="0"/>
                <a:cs typeface="Times New Roman" pitchFamily="18" charset="0"/>
              </a:rPr>
              <a:t>VA payrolls, wages, and personal income only recently reaching national growth rates – is data real?</a:t>
            </a:r>
          </a:p>
          <a:p>
            <a:pPr lvl="1"/>
            <a:r>
              <a:rPr lang="en-US" sz="2400" dirty="0">
                <a:latin typeface="Times New Roman" pitchFamily="18" charset="0"/>
                <a:cs typeface="Times New Roman" pitchFamily="18" charset="0"/>
              </a:rPr>
              <a:t>Are business and professional services jobs slipping again?</a:t>
            </a:r>
          </a:p>
          <a:p>
            <a:pPr lvl="1"/>
            <a:r>
              <a:rPr lang="en-US" sz="2400" dirty="0">
                <a:latin typeface="Times New Roman" pitchFamily="18" charset="0"/>
                <a:cs typeface="Times New Roman" pitchFamily="18" charset="0"/>
              </a:rPr>
              <a:t>What will the behavior of high income taxpayers be in the next couple of years?</a:t>
            </a:r>
          </a:p>
          <a:p>
            <a:pPr lvl="1"/>
            <a:r>
              <a:rPr lang="en-US" sz="2400" dirty="0">
                <a:latin typeface="Times New Roman" pitchFamily="18" charset="0"/>
                <a:cs typeface="Times New Roman" pitchFamily="18" charset="0"/>
              </a:rPr>
              <a:t>Will housing and local revenue sources continue to recover?</a:t>
            </a:r>
          </a:p>
        </p:txBody>
      </p:sp>
      <p:sp>
        <p:nvSpPr>
          <p:cNvPr id="4" name="Slide Number Placeholder 3"/>
          <p:cNvSpPr>
            <a:spLocks noGrp="1"/>
          </p:cNvSpPr>
          <p:nvPr>
            <p:ph type="sldNum" sz="quarter" idx="12"/>
          </p:nvPr>
        </p:nvSpPr>
        <p:spPr/>
        <p:txBody>
          <a:bodyPr/>
          <a:lstStyle/>
          <a:p>
            <a:fld id="{2C978020-F2C0-4D3E-AEA2-29E7892B33D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11</a:t>
            </a:fld>
            <a:endParaRPr lang="en-US" dirty="0"/>
          </a:p>
        </p:txBody>
      </p:sp>
      <p:sp>
        <p:nvSpPr>
          <p:cNvPr id="3" name="Title 1"/>
          <p:cNvSpPr txBox="1">
            <a:spLocks/>
          </p:cNvSpPr>
          <p:nvPr/>
        </p:nvSpPr>
        <p:spPr>
          <a:xfrm>
            <a:off x="628650" y="365127"/>
            <a:ext cx="7886700" cy="750442"/>
          </a:xfrm>
          <a:prstGeom prst="rect">
            <a:avLst/>
          </a:prstGeom>
        </p:spPr>
        <p:txBody>
          <a:bodyP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Times New Roman" panose="02020603050405020304" pitchFamily="18" charset="0"/>
                <a:cs typeface="Times New Roman" panose="02020603050405020304" pitchFamily="18" charset="0"/>
              </a:rPr>
              <a:t>Theories for Recent Slowing Virginia Revenue Growth</a:t>
            </a:r>
          </a:p>
        </p:txBody>
      </p:sp>
      <p:sp>
        <p:nvSpPr>
          <p:cNvPr id="4" name="Content Placeholder 2"/>
          <p:cNvSpPr txBox="1">
            <a:spLocks/>
          </p:cNvSpPr>
          <p:nvPr/>
        </p:nvSpPr>
        <p:spPr>
          <a:xfrm>
            <a:off x="628650" y="990600"/>
            <a:ext cx="8077200" cy="352361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latin typeface="Times New Roman" panose="02020603050405020304" pitchFamily="18" charset="0"/>
                <a:cs typeface="Times New Roman" panose="02020603050405020304" pitchFamily="18" charset="0"/>
              </a:rPr>
              <a:t>“Business and professional services” jobs are showing slower wage gains.</a:t>
            </a:r>
          </a:p>
          <a:p>
            <a:pPr lvl="1">
              <a:buFontTx/>
              <a:buChar char="-"/>
            </a:pPr>
            <a:r>
              <a:rPr lang="en-US" sz="2400" dirty="0">
                <a:latin typeface="Times New Roman" panose="02020603050405020304" pitchFamily="18" charset="0"/>
                <a:cs typeface="Times New Roman" panose="02020603050405020304" pitchFamily="18" charset="0"/>
              </a:rPr>
              <a:t>More retiring workers replaced with lower paid jobs and younger workers.</a:t>
            </a:r>
          </a:p>
          <a:p>
            <a:pPr lvl="1">
              <a:buFontTx/>
              <a:buChar char="-"/>
            </a:pPr>
            <a:r>
              <a:rPr lang="en-US" sz="2400" dirty="0">
                <a:latin typeface="Times New Roman" panose="02020603050405020304" pitchFamily="18" charset="0"/>
                <a:cs typeface="Times New Roman" panose="02020603050405020304" pitchFamily="18" charset="0"/>
              </a:rPr>
              <a:t>More lower paid administrative positions.</a:t>
            </a:r>
          </a:p>
          <a:p>
            <a:r>
              <a:rPr lang="en-US" sz="2400" dirty="0">
                <a:latin typeface="Times New Roman" panose="02020603050405020304" pitchFamily="18" charset="0"/>
                <a:cs typeface="Times New Roman" panose="02020603050405020304" pitchFamily="18" charset="0"/>
              </a:rPr>
              <a:t>Decline in labor force participation – retiring “baby boomers”</a:t>
            </a:r>
          </a:p>
          <a:p>
            <a:r>
              <a:rPr lang="en-US" sz="2400" dirty="0">
                <a:latin typeface="Times New Roman" panose="02020603050405020304" pitchFamily="18" charset="0"/>
                <a:cs typeface="Times New Roman" panose="02020603050405020304" pitchFamily="18" charset="0"/>
              </a:rPr>
              <a:t>Continuing slowdown in defense spending particularly hurts Virginia. DoD Virginia contracts declined 30% from 2011-15. </a:t>
            </a:r>
          </a:p>
          <a:p>
            <a:pPr marL="0" indent="0">
              <a:buFont typeface="Arial" pitchFamily="34" charset="0"/>
              <a:buNone/>
            </a:pPr>
            <a:endParaRPr lang="en-US" sz="2400" dirty="0">
              <a:latin typeface="Times New Roman" panose="02020603050405020304" pitchFamily="18" charset="0"/>
              <a:cs typeface="Times New Roman" panose="02020603050405020304" pitchFamily="18" charset="0"/>
            </a:endParaRPr>
          </a:p>
          <a:p>
            <a:pPr marL="0" indent="0">
              <a:buFont typeface="Arial" pitchFamily="34" charset="0"/>
              <a:buNone/>
            </a:pP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2819400" y="4635103"/>
            <a:ext cx="2706188" cy="1913334"/>
          </a:xfrm>
          <a:prstGeom prst="rect">
            <a:avLst/>
          </a:prstGeom>
        </p:spPr>
      </p:pic>
    </p:spTree>
    <p:extLst>
      <p:ext uri="{BB962C8B-B14F-4D97-AF65-F5344CB8AC3E}">
        <p14:creationId xmlns:p14="http://schemas.microsoft.com/office/powerpoint/2010/main" val="3353913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12</a:t>
            </a:fld>
            <a:endParaRPr lang="en-US" dirty="0"/>
          </a:p>
        </p:txBody>
      </p:sp>
      <p:sp>
        <p:nvSpPr>
          <p:cNvPr id="3" name="Title 1"/>
          <p:cNvSpPr txBox="1">
            <a:spLocks/>
          </p:cNvSpPr>
          <p:nvPr/>
        </p:nvSpPr>
        <p:spPr>
          <a:xfrm>
            <a:off x="628650" y="365126"/>
            <a:ext cx="7886700"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200" dirty="0">
              <a:latin typeface="Times New Roman" panose="02020603050405020304" pitchFamily="18" charset="0"/>
              <a:cs typeface="Times New Roman" panose="02020603050405020304" pitchFamily="18" charset="0"/>
            </a:endParaRPr>
          </a:p>
        </p:txBody>
      </p:sp>
      <p:sp>
        <p:nvSpPr>
          <p:cNvPr id="8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12</a:t>
            </a:fld>
            <a:endParaRPr lang="en-US" dirty="0"/>
          </a:p>
        </p:txBody>
      </p:sp>
      <p:sp>
        <p:nvSpPr>
          <p:cNvPr id="85" name="Title 1"/>
          <p:cNvSpPr txBox="1">
            <a:spLocks/>
          </p:cNvSpPr>
          <p:nvPr/>
        </p:nvSpPr>
        <p:spPr>
          <a:xfrm>
            <a:off x="600075" y="570707"/>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b="1" dirty="0">
                <a:latin typeface="Times New Roman" panose="02020603050405020304" pitchFamily="18" charset="0"/>
                <a:cs typeface="Times New Roman" panose="02020603050405020304" pitchFamily="18" charset="0"/>
              </a:rPr>
              <a:t>GF Revenue Slowdown Does Not Correspond to U.S. Dept. of Labor Statistics for Virginia</a:t>
            </a:r>
            <a:br>
              <a:rPr lang="en-US" sz="3000" dirty="0">
                <a:latin typeface="Times New Roman" panose="02020603050405020304" pitchFamily="18" charset="0"/>
                <a:cs typeface="Times New Roman" panose="02020603050405020304" pitchFamily="18" charset="0"/>
              </a:rPr>
            </a:br>
            <a:endParaRPr lang="en-US" sz="3000" dirty="0"/>
          </a:p>
        </p:txBody>
      </p:sp>
      <p:sp>
        <p:nvSpPr>
          <p:cNvPr id="86" name="Content Placeholder 2"/>
          <p:cNvSpPr txBox="1">
            <a:spLocks/>
          </p:cNvSpPr>
          <p:nvPr/>
        </p:nvSpPr>
        <p:spPr>
          <a:xfrm>
            <a:off x="628650" y="33528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Payroll Employment up 1.9% in June</a:t>
            </a:r>
          </a:p>
          <a:p>
            <a:pPr>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Unemployment Rate – 3.7% in June</a:t>
            </a:r>
          </a:p>
          <a:p>
            <a:pPr>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Real Personal Income - 3.6% 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Q 2016 annualized</a:t>
            </a:r>
          </a:p>
          <a:p>
            <a:pPr>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Wages and Salaries – 5.6% 1</a:t>
            </a:r>
            <a:r>
              <a:rPr lang="en-US" sz="2800" baseline="30000" dirty="0">
                <a:latin typeface="Times New Roman" panose="02020603050405020304" pitchFamily="18" charset="0"/>
                <a:cs typeface="Times New Roman" panose="02020603050405020304" pitchFamily="18" charset="0"/>
              </a:rPr>
              <a:t>st</a:t>
            </a:r>
            <a:r>
              <a:rPr lang="en-US" sz="2800" dirty="0">
                <a:latin typeface="Times New Roman" panose="02020603050405020304" pitchFamily="18" charset="0"/>
                <a:cs typeface="Times New Roman" panose="02020603050405020304" pitchFamily="18" charset="0"/>
              </a:rPr>
              <a:t> Q 2016 annualized</a:t>
            </a:r>
          </a:p>
        </p:txBody>
      </p:sp>
      <p:sp>
        <p:nvSpPr>
          <p:cNvPr id="87"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4" name="TextBox 3"/>
          <p:cNvSpPr txBox="1"/>
          <p:nvPr/>
        </p:nvSpPr>
        <p:spPr>
          <a:xfrm>
            <a:off x="771525" y="5785794"/>
            <a:ext cx="5953296" cy="523220"/>
          </a:xfrm>
          <a:prstGeom prst="rect">
            <a:avLst/>
          </a:prstGeom>
          <a:noFill/>
        </p:spPr>
        <p:txBody>
          <a:bodyPr wrap="none" rtlCol="0">
            <a:spAutoFit/>
          </a:bodyPr>
          <a:lstStyle/>
          <a:p>
            <a:r>
              <a:rPr lang="en-US" sz="2800" i="1" dirty="0">
                <a:latin typeface="Times New Roman" panose="02020603050405020304" pitchFamily="18" charset="0"/>
                <a:cs typeface="Times New Roman" panose="02020603050405020304" pitchFamily="18" charset="0"/>
              </a:rPr>
              <a:t>Will Economic Data Be Revised Lower?</a:t>
            </a:r>
          </a:p>
        </p:txBody>
      </p:sp>
      <p:sp>
        <p:nvSpPr>
          <p:cNvPr id="9" name="Rectangle 8"/>
          <p:cNvSpPr/>
          <p:nvPr/>
        </p:nvSpPr>
        <p:spPr>
          <a:xfrm>
            <a:off x="752475" y="1752999"/>
            <a:ext cx="7772400"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monthly Current Employment Statistics (CES), and  quarterly Census of Employment and Wages (QCEW) program publishes a </a:t>
            </a:r>
            <a:r>
              <a:rPr lang="en-US" sz="2400" b="1" dirty="0">
                <a:latin typeface="Times New Roman" panose="02020603050405020304" pitchFamily="18" charset="0"/>
                <a:cs typeface="Times New Roman" panose="02020603050405020304" pitchFamily="18" charset="0"/>
              </a:rPr>
              <a:t>census of establishments, employment, and wages by industry</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6037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latin typeface="Times New Roman" panose="02020603050405020304" pitchFamily="18" charset="0"/>
                <a:cs typeface="Times New Roman" panose="02020603050405020304" pitchFamily="18" charset="0"/>
              </a:rPr>
              <a:pPr/>
              <a:t>13</a:t>
            </a:fld>
            <a:endParaRPr lang="en-US" dirty="0">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457200" y="152400"/>
            <a:ext cx="8229600" cy="89884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anose="02020603050405020304" pitchFamily="18" charset="0"/>
                <a:cs typeface="Times New Roman" panose="02020603050405020304" pitchFamily="18" charset="0"/>
              </a:rPr>
              <a:t>Virginia Payroll Employment</a:t>
            </a:r>
          </a:p>
        </p:txBody>
      </p:sp>
      <p:sp>
        <p:nvSpPr>
          <p:cNvPr id="4" name="Slide Number Placeholder 4"/>
          <p:cNvSpPr txBox="1">
            <a:spLocks/>
          </p:cNvSpPr>
          <p:nvPr/>
        </p:nvSpPr>
        <p:spPr>
          <a:xfrm>
            <a:off x="8534400" y="6400800"/>
            <a:ext cx="457200" cy="304801"/>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12BBDC-A6C8-4806-9D28-438DBCC6DDCF}" type="slidenum">
              <a:rPr lang="en-US" smtClean="0">
                <a:latin typeface="Times New Roman" panose="02020603050405020304" pitchFamily="18" charset="0"/>
                <a:cs typeface="Times New Roman" panose="02020603050405020304" pitchFamily="18" charset="0"/>
              </a:rPr>
              <a:pPr/>
              <a:t>13</a:t>
            </a:fld>
            <a:endParaRPr lang="en-US">
              <a:latin typeface="Times New Roman" panose="02020603050405020304" pitchFamily="18" charset="0"/>
              <a:cs typeface="Times New Roman" panose="02020603050405020304" pitchFamily="18" charset="0"/>
            </a:endParaRPr>
          </a:p>
        </p:txBody>
      </p:sp>
      <p:pic>
        <p:nvPicPr>
          <p:cNvPr id="5" name="Picture 4"/>
          <p:cNvPicPr>
            <a:picLocks noChangeAspect="1" noChangeArrowheads="1"/>
          </p:cNvPicPr>
          <p:nvPr>
            <p:extLst>
              <p:ext uri="{D42A27DB-BD31-4B8C-83A1-F6EECF244321}">
                <p14:modId xmlns:p14="http://schemas.microsoft.com/office/powerpoint/2010/main" val="3328790386"/>
              </p:ext>
            </p:extLst>
          </p:nvPr>
        </p:nvPicPr>
        <p:blipFill>
          <a:blip r:embed="rId2"/>
          <a:srcRect/>
          <a:stretch>
            <a:fillRect/>
          </a:stretch>
        </p:blipFill>
        <p:spPr bwMode="auto">
          <a:xfrm>
            <a:off x="561975" y="1065213"/>
            <a:ext cx="8039100" cy="501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3"/>
          <p:cNvSpPr txBox="1">
            <a:spLocks noChangeArrowheads="1"/>
          </p:cNvSpPr>
          <p:nvPr/>
        </p:nvSpPr>
        <p:spPr bwMode="auto">
          <a:xfrm>
            <a:off x="4659313" y="6309360"/>
            <a:ext cx="4267200" cy="277812"/>
          </a:xfrm>
          <a:prstGeom prst="rect">
            <a:avLst/>
          </a:prstGeom>
          <a:noFill/>
          <a:ln w="9525">
            <a:noFill/>
            <a:miter lim="800000"/>
            <a:headEnd/>
            <a:tailEnd/>
          </a:ln>
        </p:spPr>
        <p:txBody>
          <a:bodyPr>
            <a:spAutoFit/>
          </a:bodyPr>
          <a:lstStyle/>
          <a:p>
            <a:r>
              <a:rPr lang="en-US" sz="1200" b="0" i="1" dirty="0">
                <a:solidFill>
                  <a:srgbClr val="002A59"/>
                </a:solidFill>
                <a:latin typeface="Times New Roman" panose="02020603050405020304" pitchFamily="18" charset="0"/>
                <a:cs typeface="Times New Roman" panose="02020603050405020304" pitchFamily="18" charset="0"/>
              </a:rPr>
              <a:t>Source: Bureau of Labor Statistics/Haver Analytics</a:t>
            </a:r>
          </a:p>
        </p:txBody>
      </p:sp>
      <p:pic>
        <p:nvPicPr>
          <p:cNvPr id="7" name="Picture 6"/>
          <p:cNvPicPr/>
          <p:nvPr>
            <p:extLst>
              <p:ext uri="{D42A27DB-BD31-4B8C-83A1-F6EECF244321}">
                <p14:modId xmlns:p14="http://schemas.microsoft.com/office/powerpoint/2010/main" val="2754838858"/>
              </p:ext>
            </p:extLst>
          </p:nvPr>
        </p:nvPicPr>
        <p:blipFill>
          <a:blip r:embed="rId3"/>
          <a:stretch>
            <a:fillRect/>
          </a:stretch>
        </p:blipFill>
        <p:spPr>
          <a:xfrm>
            <a:off x="6096000" y="4648200"/>
            <a:ext cx="1838325" cy="695325"/>
          </a:xfrm>
          <a:prstGeom prst="rect">
            <a:avLst/>
          </a:prstGeom>
        </p:spPr>
      </p:pic>
    </p:spTree>
    <p:extLst>
      <p:ext uri="{BB962C8B-B14F-4D97-AF65-F5344CB8AC3E}">
        <p14:creationId xmlns:p14="http://schemas.microsoft.com/office/powerpoint/2010/main" val="107294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14</a:t>
            </a:fld>
            <a:endParaRPr lang="en-US" dirty="0"/>
          </a:p>
        </p:txBody>
      </p:sp>
      <p:sp>
        <p:nvSpPr>
          <p:cNvPr id="8" name="Title 1"/>
          <p:cNvSpPr txBox="1">
            <a:spLocks/>
          </p:cNvSpPr>
          <p:nvPr/>
        </p:nvSpPr>
        <p:spPr>
          <a:xfrm>
            <a:off x="457200" y="152400"/>
            <a:ext cx="8229600" cy="89884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Virginia Wages and </a:t>
            </a:r>
            <a:r>
              <a:rPr lang="en-US" dirty="0">
                <a:latin typeface="Times New Roman" panose="02020603050405020304" pitchFamily="18" charset="0"/>
                <a:cs typeface="Times New Roman" panose="02020603050405020304" pitchFamily="18" charset="0"/>
              </a:rPr>
              <a:t>Salaries</a:t>
            </a:r>
          </a:p>
        </p:txBody>
      </p:sp>
      <p:pic>
        <p:nvPicPr>
          <p:cNvPr id="10" name="Picture 9"/>
          <p:cNvPicPr>
            <a:picLocks noChangeAspect="1" noChangeArrowheads="1"/>
          </p:cNvPicPr>
          <p:nvPr>
            <p:extLst>
              <p:ext uri="{D42A27DB-BD31-4B8C-83A1-F6EECF244321}">
                <p14:modId xmlns:p14="http://schemas.microsoft.com/office/powerpoint/2010/main" val="285150561"/>
              </p:ext>
            </p:extLst>
          </p:nvPr>
        </p:nvPicPr>
        <p:blipFill>
          <a:blip r:embed="rId2"/>
          <a:srcRect/>
          <a:stretch>
            <a:fillRect/>
          </a:stretch>
        </p:blipFill>
        <p:spPr bwMode="auto">
          <a:xfrm>
            <a:off x="561975" y="1065213"/>
            <a:ext cx="8039100" cy="501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a:spLocks noChangeArrowheads="1"/>
          </p:cNvSpPr>
          <p:nvPr/>
        </p:nvSpPr>
        <p:spPr bwMode="auto">
          <a:xfrm>
            <a:off x="4659313" y="6309360"/>
            <a:ext cx="4267200" cy="277812"/>
          </a:xfrm>
          <a:prstGeom prst="rect">
            <a:avLst/>
          </a:prstGeom>
          <a:noFill/>
          <a:ln w="9525">
            <a:noFill/>
            <a:miter lim="800000"/>
            <a:headEnd/>
            <a:tailEnd/>
          </a:ln>
        </p:spPr>
        <p:txBody>
          <a:bodyPr>
            <a:spAutoFit/>
          </a:bodyPr>
          <a:lstStyle/>
          <a:p>
            <a:r>
              <a:rPr lang="en-US" sz="1200" b="0" i="1" dirty="0">
                <a:solidFill>
                  <a:srgbClr val="002A59"/>
                </a:solidFill>
              </a:rPr>
              <a:t>Source: Bureau of </a:t>
            </a:r>
            <a:r>
              <a:rPr lang="en-US" sz="1200" i="1" dirty="0">
                <a:solidFill>
                  <a:srgbClr val="002A59"/>
                </a:solidFill>
              </a:rPr>
              <a:t>Economic Analysis</a:t>
            </a:r>
            <a:r>
              <a:rPr lang="en-US" sz="1200" b="0" i="1" dirty="0">
                <a:solidFill>
                  <a:srgbClr val="002A59"/>
                </a:solidFill>
              </a:rPr>
              <a:t>/</a:t>
            </a:r>
            <a:r>
              <a:rPr lang="en-US" sz="1200" b="0" i="1" dirty="0" err="1">
                <a:solidFill>
                  <a:srgbClr val="002A59"/>
                </a:solidFill>
              </a:rPr>
              <a:t>Haver</a:t>
            </a:r>
            <a:r>
              <a:rPr lang="en-US" sz="1200" b="0" i="1" dirty="0">
                <a:solidFill>
                  <a:srgbClr val="002A59"/>
                </a:solidFill>
              </a:rPr>
              <a:t> Analytics</a:t>
            </a:r>
          </a:p>
        </p:txBody>
      </p:sp>
    </p:spTree>
    <p:extLst>
      <p:ext uri="{BB962C8B-B14F-4D97-AF65-F5344CB8AC3E}">
        <p14:creationId xmlns:p14="http://schemas.microsoft.com/office/powerpoint/2010/main" val="2917213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15</a:t>
            </a:fld>
            <a:endParaRPr lang="en-US" dirty="0"/>
          </a:p>
        </p:txBody>
      </p:sp>
      <p:sp>
        <p:nvSpPr>
          <p:cNvPr id="3" name="Rectangle 2"/>
          <p:cNvSpPr/>
          <p:nvPr/>
        </p:nvSpPr>
        <p:spPr>
          <a:xfrm>
            <a:off x="533400" y="1371600"/>
            <a:ext cx="8077200" cy="415498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Virginia Employment Commission Local Area Unemployment Statistics (LAUS) program publishes estimates of the labor force, total employment, unemployment, and the unemployment rate every month using concepts and definitions that are consistent with those of the Current Population Survey (CPS), also known as </a:t>
            </a:r>
            <a:r>
              <a:rPr lang="en-US" sz="2400" b="1" dirty="0">
                <a:latin typeface="Times New Roman" panose="02020603050405020304" pitchFamily="18" charset="0"/>
                <a:cs typeface="Times New Roman" panose="02020603050405020304" pitchFamily="18" charset="0"/>
              </a:rPr>
              <a:t>the household survey</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pPr marL="800100" lvl="1" indent="-342900">
              <a:buFontTx/>
              <a:buChar char="-"/>
            </a:pPr>
            <a:r>
              <a:rPr lang="en-US" sz="2400" dirty="0">
                <a:latin typeface="Times New Roman" panose="02020603050405020304" pitchFamily="18" charset="0"/>
                <a:cs typeface="Times New Roman" panose="02020603050405020304" pitchFamily="18" charset="0"/>
              </a:rPr>
              <a:t>This is a much small sample survey than CES or QCEW 	data. </a:t>
            </a:r>
          </a:p>
          <a:p>
            <a:pPr marL="800100" lvl="1" indent="-342900">
              <a:buFontTx/>
              <a:buChar char="-"/>
            </a:pPr>
            <a:r>
              <a:rPr lang="en-US" sz="2400" dirty="0">
                <a:latin typeface="Times New Roman" panose="02020603050405020304" pitchFamily="18" charset="0"/>
                <a:cs typeface="Times New Roman" panose="02020603050405020304" pitchFamily="18" charset="0"/>
              </a:rPr>
              <a:t>LAUS data </a:t>
            </a:r>
            <a:r>
              <a:rPr lang="en-US" sz="2400" u="sng" dirty="0">
                <a:latin typeface="Times New Roman" panose="02020603050405020304" pitchFamily="18" charset="0"/>
                <a:cs typeface="Times New Roman" panose="02020603050405020304" pitchFamily="18" charset="0"/>
              </a:rPr>
              <a:t>does</a:t>
            </a:r>
            <a:r>
              <a:rPr lang="en-US" sz="2400" dirty="0">
                <a:latin typeface="Times New Roman" panose="02020603050405020304" pitchFamily="18" charset="0"/>
                <a:cs typeface="Times New Roman" panose="02020603050405020304" pitchFamily="18" charset="0"/>
              </a:rPr>
              <a:t> show a recent decline in VA’s labor force and employment.</a:t>
            </a:r>
          </a:p>
        </p:txBody>
      </p:sp>
      <p:sp>
        <p:nvSpPr>
          <p:cNvPr id="4" name="Rectangle 3"/>
          <p:cNvSpPr/>
          <p:nvPr/>
        </p:nvSpPr>
        <p:spPr>
          <a:xfrm>
            <a:off x="152400" y="457200"/>
            <a:ext cx="8534400" cy="461665"/>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VEC Household Survey Shows a Recent Decline in Employment</a:t>
            </a:r>
          </a:p>
        </p:txBody>
      </p:sp>
    </p:spTree>
    <p:extLst>
      <p:ext uri="{BB962C8B-B14F-4D97-AF65-F5344CB8AC3E}">
        <p14:creationId xmlns:p14="http://schemas.microsoft.com/office/powerpoint/2010/main" val="3438635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16</a:t>
            </a:fld>
            <a:endParaRPr lang="en-US" dirty="0"/>
          </a:p>
        </p:txBody>
      </p:sp>
      <p:graphicFrame>
        <p:nvGraphicFramePr>
          <p:cNvPr id="4" name="Chart 3"/>
          <p:cNvGraphicFramePr>
            <a:graphicFrameLocks/>
          </p:cNvGraphicFramePr>
          <p:nvPr>
            <p:extLst>
              <p:ext uri="{D42A27DB-BD31-4B8C-83A1-F6EECF244321}">
                <p14:modId xmlns:p14="http://schemas.microsoft.com/office/powerpoint/2010/main" val="696991746"/>
              </p:ext>
            </p:extLst>
          </p:nvPr>
        </p:nvGraphicFramePr>
        <p:xfrm>
          <a:off x="490537" y="381000"/>
          <a:ext cx="8162926" cy="55959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3348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17</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17</a:t>
            </a:fld>
            <a:endParaRPr lang="en-US"/>
          </a:p>
        </p:txBody>
      </p:sp>
      <p:sp>
        <p:nvSpPr>
          <p:cNvPr id="4" name="Titl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Professional/Business and Education/Health Services Now Fuel Virginia’s Job Growth</a:t>
            </a:r>
          </a:p>
        </p:txBody>
      </p:sp>
      <p:sp>
        <p:nvSpPr>
          <p:cNvPr id="5"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11450354"/>
              </p:ext>
            </p:extLst>
          </p:nvPr>
        </p:nvGraphicFramePr>
        <p:xfrm>
          <a:off x="596899" y="1403350"/>
          <a:ext cx="7950201" cy="4849132"/>
        </p:xfrm>
        <a:graphic>
          <a:graphicData uri="http://schemas.openxmlformats.org/drawingml/2006/table">
            <a:tbl>
              <a:tblPr>
                <a:tableStyleId>{5C22544A-7EE6-4342-B048-85BDC9FD1C3A}</a:tableStyleId>
              </a:tblPr>
              <a:tblGrid>
                <a:gridCol w="2284176">
                  <a:extLst>
                    <a:ext uri="{9D8B030D-6E8A-4147-A177-3AD203B41FA5}">
                      <a16:colId xmlns:a16="http://schemas.microsoft.com/office/drawing/2014/main" val="4133732000"/>
                    </a:ext>
                  </a:extLst>
                </a:gridCol>
                <a:gridCol w="1142088">
                  <a:extLst>
                    <a:ext uri="{9D8B030D-6E8A-4147-A177-3AD203B41FA5}">
                      <a16:colId xmlns:a16="http://schemas.microsoft.com/office/drawing/2014/main" val="2191269866"/>
                    </a:ext>
                  </a:extLst>
                </a:gridCol>
                <a:gridCol w="1142088">
                  <a:extLst>
                    <a:ext uri="{9D8B030D-6E8A-4147-A177-3AD203B41FA5}">
                      <a16:colId xmlns:a16="http://schemas.microsoft.com/office/drawing/2014/main" val="2093191668"/>
                    </a:ext>
                  </a:extLst>
                </a:gridCol>
                <a:gridCol w="1018362">
                  <a:extLst>
                    <a:ext uri="{9D8B030D-6E8A-4147-A177-3AD203B41FA5}">
                      <a16:colId xmlns:a16="http://schemas.microsoft.com/office/drawing/2014/main" val="2648441759"/>
                    </a:ext>
                  </a:extLst>
                </a:gridCol>
                <a:gridCol w="1170640">
                  <a:extLst>
                    <a:ext uri="{9D8B030D-6E8A-4147-A177-3AD203B41FA5}">
                      <a16:colId xmlns:a16="http://schemas.microsoft.com/office/drawing/2014/main" val="628010257"/>
                    </a:ext>
                  </a:extLst>
                </a:gridCol>
                <a:gridCol w="1192847">
                  <a:extLst>
                    <a:ext uri="{9D8B030D-6E8A-4147-A177-3AD203B41FA5}">
                      <a16:colId xmlns:a16="http://schemas.microsoft.com/office/drawing/2014/main" val="3189377560"/>
                    </a:ext>
                  </a:extLst>
                </a:gridCol>
              </a:tblGrid>
              <a:tr h="851297">
                <a:tc>
                  <a:txBody>
                    <a:bodyPr/>
                    <a:lstStyle/>
                    <a:p>
                      <a:pPr algn="r" rtl="0" fontAlgn="ct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400" u="none" strike="noStrike">
                          <a:effectLst/>
                          <a:latin typeface="Times New Roman" panose="02020603050405020304" pitchFamily="18" charset="0"/>
                          <a:cs typeface="Times New Roman" panose="02020603050405020304" pitchFamily="18" charset="0"/>
                        </a:rPr>
                        <a:t>March 2016 Employment</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400" u="none" strike="noStrike">
                          <a:effectLst/>
                          <a:latin typeface="Times New Roman" panose="02020603050405020304" pitchFamily="18" charset="0"/>
                          <a:cs typeface="Times New Roman" panose="02020603050405020304" pitchFamily="18" charset="0"/>
                        </a:rPr>
                        <a:t>2006-16 Employment Growth</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400" u="none" strike="noStrike">
                          <a:effectLst/>
                          <a:latin typeface="Times New Roman" panose="02020603050405020304" pitchFamily="18" charset="0"/>
                          <a:cs typeface="Times New Roman" panose="02020603050405020304" pitchFamily="18" charset="0"/>
                        </a:rPr>
                        <a:t>Avg. hours Worked</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400" u="none" strike="noStrike">
                          <a:effectLst/>
                          <a:latin typeface="Times New Roman" panose="02020603050405020304" pitchFamily="18" charset="0"/>
                          <a:cs typeface="Times New Roman" panose="02020603050405020304" pitchFamily="18" charset="0"/>
                        </a:rPr>
                        <a:t>Avg. Hourly Wage</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400" u="none" strike="noStrike" dirty="0">
                          <a:effectLst/>
                          <a:latin typeface="Times New Roman" panose="02020603050405020304" pitchFamily="18" charset="0"/>
                          <a:cs typeface="Times New Roman" panose="02020603050405020304" pitchFamily="18" charset="0"/>
                        </a:rPr>
                        <a:t>Avg. Weekly Wage</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670000584"/>
                  </a:ext>
                </a:extLst>
              </a:tr>
              <a:tr h="674404">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Professional and Business Services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709,200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14.2%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37.1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$36.13</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$1,340</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684077723"/>
                  </a:ext>
                </a:extLst>
              </a:tr>
              <a:tr h="674404">
                <a:tc>
                  <a:txBody>
                    <a:bodyPr/>
                    <a:lstStyle/>
                    <a:p>
                      <a:pPr algn="l" rtl="0" fontAlgn="b"/>
                      <a:r>
                        <a:rPr lang="en-US" sz="1400" u="none" strike="noStrike" dirty="0">
                          <a:effectLst/>
                          <a:latin typeface="Times New Roman" panose="02020603050405020304" pitchFamily="18" charset="0"/>
                          <a:cs typeface="Times New Roman" panose="02020603050405020304" pitchFamily="18" charset="0"/>
                        </a:rPr>
                        <a:t>Trade, Transportation, and Utilities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662,900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33.2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$20.33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$675</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65621163"/>
                  </a:ext>
                </a:extLst>
              </a:tr>
              <a:tr h="511345">
                <a:tc>
                  <a:txBody>
                    <a:bodyPr/>
                    <a:lstStyle/>
                    <a:p>
                      <a:pPr algn="l" rtl="0" fontAlgn="b"/>
                      <a:r>
                        <a:rPr lang="en-US" sz="1400" u="none" strike="noStrike" dirty="0">
                          <a:effectLst/>
                          <a:latin typeface="Times New Roman" panose="02020603050405020304" pitchFamily="18" charset="0"/>
                          <a:cs typeface="Times New Roman" panose="02020603050405020304" pitchFamily="18" charset="0"/>
                        </a:rPr>
                        <a:t>Education and Health Services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525,700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28.9%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34.8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$25.76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$896</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523709926"/>
                  </a:ext>
                </a:extLst>
              </a:tr>
              <a:tr h="457200">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Leisure and Hospitality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382,000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16.9%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26.2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$13.19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$345</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541462552"/>
                  </a:ext>
                </a:extLst>
              </a:tr>
              <a:tr h="420121">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Manufacturing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229,900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40.9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$22.09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$903</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331452846"/>
                  </a:ext>
                </a:extLst>
              </a:tr>
              <a:tr h="486455">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Other Services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201,200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32.7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$27.40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$896</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688846465"/>
                  </a:ext>
                </a:extLst>
              </a:tr>
              <a:tr h="38695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Finance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200,400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3.5%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39.1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$26.34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$1,030</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674347632"/>
                  </a:ext>
                </a:extLst>
              </a:tr>
              <a:tr h="38695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Construction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         178,900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-27.5%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37.7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$25.58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b"/>
                      <a:r>
                        <a:rPr lang="en-US" sz="1400" u="none" strike="noStrike" dirty="0">
                          <a:effectLst/>
                          <a:latin typeface="Times New Roman" panose="02020603050405020304" pitchFamily="18" charset="0"/>
                          <a:cs typeface="Times New Roman" panose="02020603050405020304" pitchFamily="18" charset="0"/>
                        </a:rPr>
                        <a:t>$964</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919475338"/>
                  </a:ext>
                </a:extLst>
              </a:tr>
            </a:tbl>
          </a:graphicData>
        </a:graphic>
      </p:graphicFrame>
    </p:spTree>
    <p:extLst>
      <p:ext uri="{BB962C8B-B14F-4D97-AF65-F5344CB8AC3E}">
        <p14:creationId xmlns:p14="http://schemas.microsoft.com/office/powerpoint/2010/main" val="804904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18</a:t>
            </a:fld>
            <a:endParaRPr lang="en-US" dirty="0"/>
          </a:p>
        </p:txBody>
      </p:sp>
      <p:graphicFrame>
        <p:nvGraphicFramePr>
          <p:cNvPr id="3" name="Chart 2"/>
          <p:cNvGraphicFramePr>
            <a:graphicFrameLocks/>
          </p:cNvGraphicFramePr>
          <p:nvPr>
            <p:extLst>
              <p:ext uri="{D42A27DB-BD31-4B8C-83A1-F6EECF244321}">
                <p14:modId xmlns:p14="http://schemas.microsoft.com/office/powerpoint/2010/main" val="2270477947"/>
              </p:ext>
            </p:extLst>
          </p:nvPr>
        </p:nvGraphicFramePr>
        <p:xfrm>
          <a:off x="685801" y="457200"/>
          <a:ext cx="7924800" cy="5899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9614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dirty="0">
                <a:latin typeface="Times New Roman" panose="02020603050405020304" pitchFamily="18" charset="0"/>
                <a:cs typeface="Times New Roman" panose="02020603050405020304" pitchFamily="18" charset="0"/>
              </a:rPr>
              <a:t>About Half of the 50 Largest Employers in Virginia are Government-Related (3</a:t>
            </a:r>
            <a:r>
              <a:rPr lang="en-US" sz="3200" baseline="30000" dirty="0">
                <a:latin typeface="Times New Roman" panose="02020603050405020304" pitchFamily="18" charset="0"/>
                <a:cs typeface="Times New Roman" panose="02020603050405020304" pitchFamily="18" charset="0"/>
              </a:rPr>
              <a:t>rd</a:t>
            </a:r>
            <a:r>
              <a:rPr lang="en-US" sz="3200" dirty="0">
                <a:latin typeface="Times New Roman" panose="02020603050405020304" pitchFamily="18" charset="0"/>
                <a:cs typeface="Times New Roman" panose="02020603050405020304" pitchFamily="18" charset="0"/>
              </a:rPr>
              <a:t> Q 2015)</a:t>
            </a:r>
          </a:p>
        </p:txBody>
      </p:sp>
      <p:sp>
        <p:nvSpPr>
          <p:cNvPr id="3" name="Slide Number Placeholder 2"/>
          <p:cNvSpPr>
            <a:spLocks noGrp="1"/>
          </p:cNvSpPr>
          <p:nvPr>
            <p:ph type="sldNum" sz="quarter" idx="12"/>
          </p:nvPr>
        </p:nvSpPr>
        <p:spPr/>
        <p:txBody>
          <a:bodyPr/>
          <a:lstStyle/>
          <a:p>
            <a:fld id="{2C978020-F2C0-4D3E-AEA2-29E7892B33DC}" type="slidenum">
              <a:rPr lang="en-US" smtClean="0"/>
              <a:pPr/>
              <a:t>19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16211197"/>
              </p:ext>
            </p:extLst>
          </p:nvPr>
        </p:nvGraphicFramePr>
        <p:xfrm>
          <a:off x="457200" y="1474426"/>
          <a:ext cx="8229600" cy="4881924"/>
        </p:xfrm>
        <a:graphic>
          <a:graphicData uri="http://schemas.openxmlformats.org/drawingml/2006/table">
            <a:tbl>
              <a:tblPr>
                <a:tableStyleId>{5C22544A-7EE6-4342-B048-85BDC9FD1C3A}</a:tableStyleId>
              </a:tblPr>
              <a:tblGrid>
                <a:gridCol w="574994">
                  <a:extLst>
                    <a:ext uri="{9D8B030D-6E8A-4147-A177-3AD203B41FA5}">
                      <a16:colId xmlns:a16="http://schemas.microsoft.com/office/drawing/2014/main" val="1446454912"/>
                    </a:ext>
                  </a:extLst>
                </a:gridCol>
                <a:gridCol w="2695284">
                  <a:extLst>
                    <a:ext uri="{9D8B030D-6E8A-4147-A177-3AD203B41FA5}">
                      <a16:colId xmlns:a16="http://schemas.microsoft.com/office/drawing/2014/main" val="2099837794"/>
                    </a:ext>
                  </a:extLst>
                </a:gridCol>
                <a:gridCol w="1305715">
                  <a:extLst>
                    <a:ext uri="{9D8B030D-6E8A-4147-A177-3AD203B41FA5}">
                      <a16:colId xmlns:a16="http://schemas.microsoft.com/office/drawing/2014/main" val="2660921593"/>
                    </a:ext>
                  </a:extLst>
                </a:gridCol>
                <a:gridCol w="3653607">
                  <a:extLst>
                    <a:ext uri="{9D8B030D-6E8A-4147-A177-3AD203B41FA5}">
                      <a16:colId xmlns:a16="http://schemas.microsoft.com/office/drawing/2014/main" val="1883839183"/>
                    </a:ext>
                  </a:extLst>
                </a:gridCol>
              </a:tblGrid>
              <a:tr h="187677">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Rank</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Employer</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Ownership</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Industry</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364273365"/>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U.S. Department of Defense</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Federal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National Security and International Affairs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088060083"/>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Wal Mart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General Merchandise Stores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297210167"/>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Sentara Healthcare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4162984301"/>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Fairfax County Public Schools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Educational Services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716341469"/>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Huntington Ingalls Industries, Inc.</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Transportation Equipment Manufacturing</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898920520"/>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Food Lion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Food and Beverage Stores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485176704"/>
                  </a:ext>
                </a:extLst>
              </a:tr>
              <a:tr h="178222">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County of Fairfax</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Executive, Legislative, and Other General Government</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261228939"/>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Postal Service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Federal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Postal Service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515604032"/>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HCA Virginia Health System</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540285256"/>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U.S. Department of Homeland Defense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Federal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Administration of Economic Programs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206938042"/>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Inova Health System</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466913865"/>
                  </a:ext>
                </a:extLst>
              </a:tr>
              <a:tr h="255222">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University of Virginia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359508796"/>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Capital One Bank</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Credit Intermediation and Related Activities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543972484"/>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Prince William County Schools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Educational Services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444866992"/>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Loudoun County Schools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738139604"/>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City of Virginia Beach Schools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330434412"/>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Virginia Commonwealth University</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909690730"/>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U.S. Department of Commerce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Federal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Administration of Economic Programs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130449317"/>
                  </a:ext>
                </a:extLst>
              </a:tr>
              <a:tr h="177094">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19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Virginia Tech University</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205073012"/>
                  </a:ext>
                </a:extLst>
              </a:tr>
              <a:tr h="213830">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Lowes' Home Centers, Inc.</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Building Material and Garden Equipment and Supplies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228573475"/>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Kroger</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Food and Beverage Stores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348949814"/>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Riverside Regional Medical Center</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57318212"/>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Target Corp</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General Merchandise Stores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398189328"/>
                  </a:ext>
                </a:extLst>
              </a:tr>
              <a:tr h="187677">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MCV Hospital</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Private</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Hospitals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878498128"/>
                  </a:ext>
                </a:extLst>
              </a:tr>
            </a:tbl>
          </a:graphicData>
        </a:graphic>
      </p:graphicFrame>
    </p:spTree>
    <p:extLst>
      <p:ext uri="{BB962C8B-B14F-4D97-AF65-F5344CB8AC3E}">
        <p14:creationId xmlns:p14="http://schemas.microsoft.com/office/powerpoint/2010/main" val="3973143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a:t>
            </a:fld>
            <a:endParaRPr lang="en-US" dirty="0"/>
          </a:p>
        </p:txBody>
      </p:sp>
      <p:sp>
        <p:nvSpPr>
          <p:cNvPr id="3" name="Title 1"/>
          <p:cNvSpPr txBox="1">
            <a:spLocks/>
          </p:cNvSpPr>
          <p:nvPr/>
        </p:nvSpPr>
        <p:spPr>
          <a:xfrm>
            <a:off x="628650" y="365126"/>
            <a:ext cx="7886700" cy="13255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atin typeface="Times New Roman" panose="02020603050405020304" pitchFamily="18" charset="0"/>
                <a:cs typeface="Times New Roman" panose="02020603050405020304" pitchFamily="18" charset="0"/>
              </a:rPr>
              <a:t>State Revenues Under-Performed in FY 2016</a:t>
            </a:r>
            <a:endParaRPr lang="en-US"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628650" y="1825624"/>
            <a:ext cx="7886700" cy="4602607"/>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$266 million GF revenue shortfall.  1.7% actual growth vs 3.2 percent forecast. Shortfall will affect 2016-18 budget.</a:t>
            </a:r>
          </a:p>
          <a:p>
            <a:pPr lvl="1">
              <a:buFontTx/>
              <a:buChar char="-"/>
            </a:pPr>
            <a:r>
              <a:rPr lang="en-US" sz="2000" dirty="0">
                <a:latin typeface="Times New Roman" panose="02020603050405020304" pitchFamily="18" charset="0"/>
                <a:cs typeface="Times New Roman" panose="02020603050405020304" pitchFamily="18" charset="0"/>
              </a:rPr>
              <a:t>Income tax withholding grew 2.4% versus 4.1% forecast</a:t>
            </a:r>
          </a:p>
          <a:p>
            <a:pPr lvl="1">
              <a:buFontTx/>
              <a:buChar char="-"/>
            </a:pPr>
            <a:r>
              <a:rPr lang="en-US" sz="2000" dirty="0">
                <a:latin typeface="Times New Roman" panose="02020603050405020304" pitchFamily="18" charset="0"/>
                <a:cs typeface="Times New Roman" panose="02020603050405020304" pitchFamily="18" charset="0"/>
              </a:rPr>
              <a:t>Non-withholding grew 0.9% versus 1.9% forecast.</a:t>
            </a:r>
          </a:p>
          <a:p>
            <a:pPr lvl="1">
              <a:buFontTx/>
              <a:buChar char="-"/>
            </a:pPr>
            <a:r>
              <a:rPr lang="en-US" sz="2000" dirty="0">
                <a:latin typeface="Times New Roman" panose="02020603050405020304" pitchFamily="18" charset="0"/>
                <a:cs typeface="Times New Roman" panose="02020603050405020304" pitchFamily="18" charset="0"/>
              </a:rPr>
              <a:t>Sales tax grew 1.9% versus 4.1% forecast</a:t>
            </a:r>
          </a:p>
          <a:p>
            <a:r>
              <a:rPr lang="en-US" sz="2000" dirty="0">
                <a:latin typeface="Times New Roman" panose="02020603050405020304" pitchFamily="18" charset="0"/>
                <a:cs typeface="Times New Roman" panose="02020603050405020304" pitchFamily="18" charset="0"/>
              </a:rPr>
              <a:t>2016-18 revenue re-forecast due by Sept. 1.  Likely over $1 billion 2016-18 budget shortfall.  Revenue growth forecast in FY 2017 &amp; FY 2018 likely to be reduced at least 1 percent each year.</a:t>
            </a:r>
          </a:p>
          <a:p>
            <a:r>
              <a:rPr lang="en-US" sz="2000" dirty="0">
                <a:latin typeface="Times New Roman" panose="02020603050405020304" pitchFamily="18" charset="0"/>
                <a:cs typeface="Times New Roman" panose="02020603050405020304" pitchFamily="18" charset="0"/>
              </a:rPr>
              <a:t>2016-18 state and state-supported local employee ($190 m) and teacher/support salary ($134 m) increases contingent on FY 16 revenues not being more than 1 percent below official forecast.</a:t>
            </a:r>
          </a:p>
          <a:p>
            <a:r>
              <a:rPr lang="en-US" sz="2000" dirty="0">
                <a:latin typeface="Times New Roman" panose="02020603050405020304" pitchFamily="18" charset="0"/>
                <a:cs typeface="Times New Roman" panose="02020603050405020304" pitchFamily="18" charset="0"/>
              </a:rPr>
              <a:t>Use of $250+ in Rainy Day Funds will also likely be available to help cover shortfall.</a:t>
            </a:r>
          </a:p>
          <a:p>
            <a:r>
              <a:rPr lang="en-US" sz="2000" dirty="0">
                <a:latin typeface="Times New Roman" panose="02020603050405020304" pitchFamily="18" charset="0"/>
                <a:cs typeface="Times New Roman" panose="02020603050405020304" pitchFamily="18" charset="0"/>
              </a:rPr>
              <a:t>Still leaves $400+ mil. in additional 2016-18 budget cuts possibly necessary. </a:t>
            </a:r>
          </a:p>
          <a:p>
            <a:endParaRPr lang="en-US" sz="2000" dirty="0">
              <a:latin typeface="Times New Roman" panose="02020603050405020304" pitchFamily="18" charset="0"/>
              <a:cs typeface="Times New Roman" panose="02020603050405020304" pitchFamily="18" charset="0"/>
            </a:endParaRPr>
          </a:p>
          <a:p>
            <a:pPr marL="457200" lvl="1" indent="0">
              <a:buFont typeface="Arial" pitchFamily="34" charset="0"/>
              <a:buNone/>
            </a:pPr>
            <a:endParaRPr lang="en-US" sz="20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47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844881306"/>
              </p:ext>
            </p:extLst>
          </p:nvPr>
        </p:nvGraphicFramePr>
        <p:xfrm>
          <a:off x="466725" y="762000"/>
          <a:ext cx="8229600" cy="5333993"/>
        </p:xfrm>
        <a:graphic>
          <a:graphicData uri="http://schemas.openxmlformats.org/drawingml/2006/table">
            <a:tbl>
              <a:tblPr>
                <a:tableStyleId>{5C22544A-7EE6-4342-B048-85BDC9FD1C3A}</a:tableStyleId>
              </a:tblPr>
              <a:tblGrid>
                <a:gridCol w="574994">
                  <a:extLst>
                    <a:ext uri="{9D8B030D-6E8A-4147-A177-3AD203B41FA5}">
                      <a16:colId xmlns:a16="http://schemas.microsoft.com/office/drawing/2014/main" val="3326695489"/>
                    </a:ext>
                  </a:extLst>
                </a:gridCol>
                <a:gridCol w="2695284">
                  <a:extLst>
                    <a:ext uri="{9D8B030D-6E8A-4147-A177-3AD203B41FA5}">
                      <a16:colId xmlns:a16="http://schemas.microsoft.com/office/drawing/2014/main" val="1361332830"/>
                    </a:ext>
                  </a:extLst>
                </a:gridCol>
                <a:gridCol w="1305715">
                  <a:extLst>
                    <a:ext uri="{9D8B030D-6E8A-4147-A177-3AD203B41FA5}">
                      <a16:colId xmlns:a16="http://schemas.microsoft.com/office/drawing/2014/main" val="2705198421"/>
                    </a:ext>
                  </a:extLst>
                </a:gridCol>
                <a:gridCol w="3653607">
                  <a:extLst>
                    <a:ext uri="{9D8B030D-6E8A-4147-A177-3AD203B41FA5}">
                      <a16:colId xmlns:a16="http://schemas.microsoft.com/office/drawing/2014/main" val="3927834173"/>
                    </a:ext>
                  </a:extLst>
                </a:gridCol>
              </a:tblGrid>
              <a:tr h="263343">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U.S. Department of Veterans Affairs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Federal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Administration of Human Resource Programs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921183414"/>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Booz, Allen and Hamilton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Professional, Scientific, and Technical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993733257"/>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The Home Depot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Building Material and Garden Equipment and Supplies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480438048"/>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University of Virginia Medical Center</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198426806"/>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29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Bon Secours Richmond Health System</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222884352"/>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City of Virginia Beach</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Executive, Legislative, and Other General Government</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851409100"/>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Chesterfield County School Board</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4031660803"/>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VDOT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Heavy and Civil Engineering Construction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720075855"/>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Henrico County Schools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790822435"/>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Wells Fargo Bank NA</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Credit Intermediation and Related Activities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415887664"/>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Anthem</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Insurance Carriers and Related Activities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415507212"/>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Anteon Corporation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Professional, Scientific, and Technical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590975363"/>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Roanoke Memorial Community Hospital</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118515317"/>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U.P.S.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Couriers and Messengers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609448535"/>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39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Centra Health</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Hospitals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82580346"/>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George Mason University</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State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080944331"/>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41</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Northrop Grumman Corporation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Computer and Electronic Product Manufacturing</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399621068"/>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42</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Dominion Virginia Power</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Utilities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481694718"/>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43</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GEICO, Government Employees Insurance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Insurance Carriers and Related Activities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063954609"/>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44</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Navy Federal Credit Union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Credit Intermediation and Related Activities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319013720"/>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45</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Norfolk City School Board</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271436348"/>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46</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Chesapeake City Public School Board</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1551981962"/>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47</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Arlington County School Board</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Educational Services</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775827862"/>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48</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United Airlines Inc</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Private</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Air Transportation</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981867264"/>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49</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City of Norfolk</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Local Government</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Executive, Legislative, and Other General Government</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789516380"/>
                  </a:ext>
                </a:extLst>
              </a:tr>
              <a:tr h="202826">
                <a:tc>
                  <a:txBody>
                    <a:bodyPr/>
                    <a:lstStyle/>
                    <a:p>
                      <a:pPr algn="ctr" fontAlgn="ctr"/>
                      <a:r>
                        <a:rPr lang="en-US" sz="1200" u="none" strike="noStrike">
                          <a:effectLst/>
                          <a:latin typeface="Times New Roman" panose="02020603050405020304" pitchFamily="18" charset="0"/>
                          <a:cs typeface="Times New Roman" panose="02020603050405020304" pitchFamily="18" charset="0"/>
                        </a:rPr>
                        <a:t>50</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a:effectLst/>
                          <a:latin typeface="Times New Roman" panose="02020603050405020304" pitchFamily="18" charset="0"/>
                          <a:cs typeface="Times New Roman" panose="02020603050405020304" pitchFamily="18" charset="0"/>
                        </a:rPr>
                        <a:t>Giant Food</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Private</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u="none" strike="noStrike" dirty="0">
                          <a:effectLst/>
                          <a:latin typeface="Times New Roman" panose="02020603050405020304" pitchFamily="18" charset="0"/>
                          <a:cs typeface="Times New Roman" panose="02020603050405020304" pitchFamily="18" charset="0"/>
                        </a:rPr>
                        <a:t>Food and Beverage Stores</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3610065220"/>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922312437"/>
              </p:ext>
            </p:extLst>
          </p:nvPr>
        </p:nvGraphicFramePr>
        <p:xfrm>
          <a:off x="457200" y="503958"/>
          <a:ext cx="8229600" cy="191864"/>
        </p:xfrm>
        <a:graphic>
          <a:graphicData uri="http://schemas.openxmlformats.org/drawingml/2006/table">
            <a:tbl>
              <a:tblPr>
                <a:tableStyleId>{5C22544A-7EE6-4342-B048-85BDC9FD1C3A}</a:tableStyleId>
              </a:tblPr>
              <a:tblGrid>
                <a:gridCol w="574994">
                  <a:extLst>
                    <a:ext uri="{9D8B030D-6E8A-4147-A177-3AD203B41FA5}">
                      <a16:colId xmlns:a16="http://schemas.microsoft.com/office/drawing/2014/main" val="696740803"/>
                    </a:ext>
                  </a:extLst>
                </a:gridCol>
                <a:gridCol w="2695284">
                  <a:extLst>
                    <a:ext uri="{9D8B030D-6E8A-4147-A177-3AD203B41FA5}">
                      <a16:colId xmlns:a16="http://schemas.microsoft.com/office/drawing/2014/main" val="3756290291"/>
                    </a:ext>
                  </a:extLst>
                </a:gridCol>
                <a:gridCol w="1305715">
                  <a:extLst>
                    <a:ext uri="{9D8B030D-6E8A-4147-A177-3AD203B41FA5}">
                      <a16:colId xmlns:a16="http://schemas.microsoft.com/office/drawing/2014/main" val="4181596079"/>
                    </a:ext>
                  </a:extLst>
                </a:gridCol>
                <a:gridCol w="3653607">
                  <a:extLst>
                    <a:ext uri="{9D8B030D-6E8A-4147-A177-3AD203B41FA5}">
                      <a16:colId xmlns:a16="http://schemas.microsoft.com/office/drawing/2014/main" val="4028776371"/>
                    </a:ext>
                  </a:extLst>
                </a:gridCol>
              </a:tblGrid>
              <a:tr h="187677">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Rank</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Employer</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Ownership</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tc>
                  <a:txBody>
                    <a:bodyPr/>
                    <a:lstStyle/>
                    <a:p>
                      <a:pPr algn="l" fontAlgn="ctr"/>
                      <a:r>
                        <a:rPr lang="en-US" sz="1200" b="1" u="none" strike="noStrike" dirty="0">
                          <a:effectLst/>
                          <a:latin typeface="Times New Roman" panose="02020603050405020304" pitchFamily="18" charset="0"/>
                          <a:cs typeface="Times New Roman" panose="02020603050405020304" pitchFamily="18" charset="0"/>
                        </a:rPr>
                        <a:t>Industry</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8984" marR="8984" marT="8984" marB="0" anchor="ctr"/>
                </a:tc>
                <a:extLst>
                  <a:ext uri="{0D108BD9-81ED-4DB2-BD59-A6C34878D82A}">
                    <a16:rowId xmlns:a16="http://schemas.microsoft.com/office/drawing/2014/main" val="200285123"/>
                  </a:ext>
                </a:extLst>
              </a:tr>
            </a:tbl>
          </a:graphicData>
        </a:graphic>
      </p:graphicFrame>
    </p:spTree>
    <p:extLst>
      <p:ext uri="{BB962C8B-B14F-4D97-AF65-F5344CB8AC3E}">
        <p14:creationId xmlns:p14="http://schemas.microsoft.com/office/powerpoint/2010/main" val="1066101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2800" dirty="0">
                <a:latin typeface="Times New Roman" panose="02020603050405020304" pitchFamily="18" charset="0"/>
                <a:cs typeface="Times New Roman" panose="02020603050405020304" pitchFamily="18" charset="0"/>
              </a:rPr>
              <a:t>Fastest Growing Companies in VA </a:t>
            </a:r>
            <a:br>
              <a:rPr lang="en-US" sz="28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IT/Software and Government Service Providers Dominate</a:t>
            </a:r>
            <a:br>
              <a:rPr lang="en-US" sz="28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Inc. Magazine 2014/15 Virginia List of 5,000 Fastest Growing Private Companies in America</a:t>
            </a:r>
          </a:p>
        </p:txBody>
      </p:sp>
      <p:sp>
        <p:nvSpPr>
          <p:cNvPr id="3" name="Slide Number Placeholder 2"/>
          <p:cNvSpPr>
            <a:spLocks noGrp="1"/>
          </p:cNvSpPr>
          <p:nvPr>
            <p:ph type="sldNum" sz="quarter" idx="12"/>
          </p:nvPr>
        </p:nvSpPr>
        <p:spPr/>
        <p:txBody>
          <a:bodyPr/>
          <a:lstStyle/>
          <a:p>
            <a:fld id="{2C978020-F2C0-4D3E-AEA2-29E7892B33DC}" type="slidenum">
              <a:rPr lang="en-US" smtClean="0"/>
              <a:pPr/>
              <a:t>21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034415733"/>
              </p:ext>
            </p:extLst>
          </p:nvPr>
        </p:nvGraphicFramePr>
        <p:xfrm>
          <a:off x="787400" y="1832292"/>
          <a:ext cx="7569200" cy="4187508"/>
        </p:xfrm>
        <a:graphic>
          <a:graphicData uri="http://schemas.openxmlformats.org/drawingml/2006/table">
            <a:tbl>
              <a:tblPr>
                <a:tableStyleId>{5C22544A-7EE6-4342-B048-85BDC9FD1C3A}</a:tableStyleId>
              </a:tblPr>
              <a:tblGrid>
                <a:gridCol w="3416300">
                  <a:extLst>
                    <a:ext uri="{9D8B030D-6E8A-4147-A177-3AD203B41FA5}">
                      <a16:colId xmlns:a16="http://schemas.microsoft.com/office/drawing/2014/main" val="1369562009"/>
                    </a:ext>
                  </a:extLst>
                </a:gridCol>
                <a:gridCol w="825500">
                  <a:extLst>
                    <a:ext uri="{9D8B030D-6E8A-4147-A177-3AD203B41FA5}">
                      <a16:colId xmlns:a16="http://schemas.microsoft.com/office/drawing/2014/main" val="1487438056"/>
                    </a:ext>
                  </a:extLst>
                </a:gridCol>
                <a:gridCol w="558800">
                  <a:extLst>
                    <a:ext uri="{9D8B030D-6E8A-4147-A177-3AD203B41FA5}">
                      <a16:colId xmlns:a16="http://schemas.microsoft.com/office/drawing/2014/main" val="3439619863"/>
                    </a:ext>
                  </a:extLst>
                </a:gridCol>
                <a:gridCol w="1384300">
                  <a:extLst>
                    <a:ext uri="{9D8B030D-6E8A-4147-A177-3AD203B41FA5}">
                      <a16:colId xmlns:a16="http://schemas.microsoft.com/office/drawing/2014/main" val="4277112681"/>
                    </a:ext>
                  </a:extLst>
                </a:gridCol>
                <a:gridCol w="1384300">
                  <a:extLst>
                    <a:ext uri="{9D8B030D-6E8A-4147-A177-3AD203B41FA5}">
                      <a16:colId xmlns:a16="http://schemas.microsoft.com/office/drawing/2014/main" val="4072740312"/>
                    </a:ext>
                  </a:extLst>
                </a:gridCol>
              </a:tblGrid>
              <a:tr h="377508">
                <a:tc>
                  <a:txBody>
                    <a:bodyPr/>
                    <a:lstStyle/>
                    <a:p>
                      <a:pPr algn="l" rtl="0" fontAlgn="ctr"/>
                      <a:r>
                        <a:rPr lang="en-US" sz="1800" u="sng" strike="noStrike" dirty="0">
                          <a:effectLst/>
                          <a:latin typeface="Times New Roman" panose="02020603050405020304" pitchFamily="18" charset="0"/>
                          <a:cs typeface="Times New Roman" panose="02020603050405020304" pitchFamily="18" charset="0"/>
                        </a:rPr>
                        <a:t>Industry Type</a:t>
                      </a:r>
                      <a:endParaRPr lang="en-US" sz="18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2">
                  <a:txBody>
                    <a:bodyPr/>
                    <a:lstStyle/>
                    <a:p>
                      <a:pPr algn="l" fontAlgn="ctr"/>
                      <a:r>
                        <a:rPr lang="en-US" sz="1800" u="none" strike="noStrike">
                          <a:effectLst/>
                          <a:latin typeface="Times New Roman" panose="02020603050405020304" pitchFamily="18" charset="0"/>
                          <a:cs typeface="Times New Roman" panose="02020603050405020304" pitchFamily="18" charset="0"/>
                        </a:rPr>
                        <a:t>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r" fontAlgn="ctr"/>
                      <a:r>
                        <a:rPr lang="en-US" sz="1800" u="sng" strike="noStrike">
                          <a:effectLst/>
                          <a:latin typeface="Times New Roman" panose="02020603050405020304" pitchFamily="18" charset="0"/>
                          <a:cs typeface="Times New Roman" panose="02020603050405020304" pitchFamily="18" charset="0"/>
                        </a:rPr>
                        <a:t>Year 2014</a:t>
                      </a:r>
                      <a:endParaRPr lang="en-US" sz="1800" b="0" i="0" u="sng"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fontAlgn="ctr"/>
                      <a:r>
                        <a:rPr lang="en-US" sz="1800" u="sng" strike="noStrike">
                          <a:effectLst/>
                          <a:latin typeface="Times New Roman" panose="02020603050405020304" pitchFamily="18" charset="0"/>
                          <a:cs typeface="Times New Roman" panose="02020603050405020304" pitchFamily="18" charset="0"/>
                        </a:rPr>
                        <a:t>Year 2015</a:t>
                      </a:r>
                      <a:endParaRPr lang="en-US" sz="1800" b="0" i="0" u="sng"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968410681"/>
                  </a:ext>
                </a:extLst>
              </a:tr>
              <a:tr h="304800">
                <a:tc gridSpan="3">
                  <a:txBody>
                    <a:bodyPr/>
                    <a:lstStyle/>
                    <a:p>
                      <a:pPr algn="l" rtl="0" fontAlgn="t"/>
                      <a:r>
                        <a:rPr lang="en-US" sz="1800" u="none" strike="noStrike" dirty="0">
                          <a:effectLst/>
                          <a:latin typeface="Times New Roman" panose="02020603050405020304" pitchFamily="18" charset="0"/>
                          <a:cs typeface="Times New Roman" panose="02020603050405020304" pitchFamily="18" charset="0"/>
                        </a:rPr>
                        <a:t>IT Services/Software</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571206009"/>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Government Services</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81</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694761169"/>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Business Products &amp; Services</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19</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20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366168445"/>
                  </a:ext>
                </a:extLst>
              </a:tr>
              <a:tr h="381000">
                <a:tc gridSpan="2">
                  <a:txBody>
                    <a:bodyPr/>
                    <a:lstStyle/>
                    <a:p>
                      <a:pPr algn="l" rtl="0" fontAlgn="t"/>
                      <a:r>
                        <a:rPr lang="en-US" sz="1800" u="none" strike="noStrike">
                          <a:effectLst/>
                          <a:latin typeface="Times New Roman" panose="02020603050405020304" pitchFamily="18" charset="0"/>
                          <a:cs typeface="Times New Roman" panose="02020603050405020304" pitchFamily="18" charset="0"/>
                        </a:rPr>
                        <a:t>Construction, Engineering, Manufacturing</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pPr algn="l" rtl="0" fontAlgn="t"/>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l" rtl="0" fontAlgn="t"/>
                      <a:r>
                        <a:rPr lang="en-US" sz="1800" u="none" strike="noStrike">
                          <a:effectLst/>
                          <a:latin typeface="Times New Roman" panose="02020603050405020304" pitchFamily="18" charset="0"/>
                          <a:cs typeface="Times New Roman" panose="02020603050405020304" pitchFamily="18" charset="0"/>
                        </a:rPr>
                        <a:t>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13</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80552585"/>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Financial Services, Insurance</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13</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12</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354663627"/>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Advertising &amp; Marketing</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12</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9</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617574563"/>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Real Estate</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6</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088828472"/>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Health</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370912808"/>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Telecommunications</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7</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5</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888691381"/>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Security</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N/A</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rtl="0" fontAlgn="ctr"/>
                      <a:r>
                        <a:rPr lang="en-US" sz="1800" u="none" strike="noStrike">
                          <a:effectLst/>
                          <a:latin typeface="Times New Roman" panose="02020603050405020304" pitchFamily="18" charset="0"/>
                          <a:cs typeface="Times New Roman" panose="02020603050405020304" pitchFamily="18" charset="0"/>
                        </a:rPr>
                        <a:t>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529989927"/>
                  </a:ext>
                </a:extLst>
              </a:tr>
              <a:tr h="304800">
                <a:tc gridSpan="3">
                  <a:txBody>
                    <a:bodyPr/>
                    <a:lstStyle/>
                    <a:p>
                      <a:pPr algn="l" rtl="0" fontAlgn="t"/>
                      <a:r>
                        <a:rPr lang="en-US" sz="1800" u="none" strike="noStrike">
                          <a:effectLst/>
                          <a:latin typeface="Times New Roman" panose="02020603050405020304" pitchFamily="18" charset="0"/>
                          <a:cs typeface="Times New Roman" panose="02020603050405020304" pitchFamily="18" charset="0"/>
                        </a:rPr>
                        <a:t>All Other</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hMerge="1">
                  <a:txBody>
                    <a:bodyPr/>
                    <a:lstStyle/>
                    <a:p>
                      <a:endParaRPr lang="en-US"/>
                    </a:p>
                  </a:txBody>
                  <a:tcPr/>
                </a:tc>
                <a:tc hMerge="1">
                  <a:txBody>
                    <a:bodyPr/>
                    <a:lstStyle/>
                    <a:p>
                      <a:endParaRPr lang="en-US"/>
                    </a:p>
                  </a:txBody>
                  <a:tcPr/>
                </a:tc>
                <a:tc>
                  <a:txBody>
                    <a:bodyPr/>
                    <a:lstStyle/>
                    <a:p>
                      <a:pPr algn="r" rtl="0" fontAlgn="ctr"/>
                      <a:r>
                        <a:rPr lang="en-US" sz="1800" u="sng" strike="noStrike">
                          <a:effectLst/>
                          <a:latin typeface="Times New Roman" panose="02020603050405020304" pitchFamily="18" charset="0"/>
                          <a:cs typeface="Times New Roman" panose="02020603050405020304" pitchFamily="18" charset="0"/>
                        </a:rPr>
                        <a:t>31</a:t>
                      </a:r>
                      <a:endParaRPr lang="en-US" sz="1800" b="0" i="0" u="sng"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r" rtl="0" fontAlgn="ctr"/>
                      <a:r>
                        <a:rPr lang="en-US" sz="1800" u="sng" strike="noStrike">
                          <a:effectLst/>
                          <a:latin typeface="Times New Roman" panose="02020603050405020304" pitchFamily="18" charset="0"/>
                          <a:cs typeface="Times New Roman" panose="02020603050405020304" pitchFamily="18" charset="0"/>
                        </a:rPr>
                        <a:t>26</a:t>
                      </a:r>
                      <a:endParaRPr lang="en-US" sz="1800" b="0" i="0" u="sng"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685207279"/>
                  </a:ext>
                </a:extLst>
              </a:tr>
              <a:tr h="381000">
                <a:tc>
                  <a:txBody>
                    <a:bodyPr/>
                    <a:lstStyle/>
                    <a:p>
                      <a:pPr algn="l" fontAlgn="b"/>
                      <a:r>
                        <a:rPr lang="en-US" sz="1800" u="none" strike="noStrike">
                          <a:effectLst/>
                          <a:latin typeface="Times New Roman" panose="02020603050405020304" pitchFamily="18" charset="0"/>
                          <a:cs typeface="Times New Roman" panose="02020603050405020304" pitchFamily="18" charset="0"/>
                        </a:rPr>
                        <a:t>Total</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gridSpan="2">
                  <a:txBody>
                    <a:bodyPr/>
                    <a:lstStyle/>
                    <a:p>
                      <a:pPr algn="l" fontAlgn="b"/>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hMerge="1">
                  <a:txBody>
                    <a:bodyPr/>
                    <a:lstStyle/>
                    <a:p>
                      <a:endParaRPr lang="en-US"/>
                    </a:p>
                  </a:txBody>
                  <a:tcPr/>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277</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275</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050095353"/>
                  </a:ext>
                </a:extLst>
              </a:tr>
            </a:tbl>
          </a:graphicData>
        </a:graphic>
      </p:graphicFrame>
      <p:sp>
        <p:nvSpPr>
          <p:cNvPr id="7" name="Rectangle 6"/>
          <p:cNvSpPr/>
          <p:nvPr/>
        </p:nvSpPr>
        <p:spPr>
          <a:xfrm>
            <a:off x="643104" y="6352143"/>
            <a:ext cx="3085717" cy="276999"/>
          </a:xfrm>
          <a:prstGeom prst="rect">
            <a:avLst/>
          </a:prstGeom>
        </p:spPr>
        <p:txBody>
          <a:bodyPr wrap="none">
            <a:spAutoFit/>
          </a:bodyPr>
          <a:lstStyle/>
          <a:p>
            <a:r>
              <a:rPr lang="en-US" sz="1200" dirty="0">
                <a:latin typeface="Times New Roman" panose="02020603050405020304" pitchFamily="18" charset="0"/>
                <a:cs typeface="Times New Roman" panose="02020603050405020304" pitchFamily="18" charset="0"/>
              </a:rPr>
              <a:t>Source: http://www.inc.com/inc5000/list/2015/</a:t>
            </a:r>
          </a:p>
        </p:txBody>
      </p:sp>
    </p:spTree>
    <p:extLst>
      <p:ext uri="{BB962C8B-B14F-4D97-AF65-F5344CB8AC3E}">
        <p14:creationId xmlns:p14="http://schemas.microsoft.com/office/powerpoint/2010/main" val="1529125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22</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D4160A-B398-445E-B430-7F2611F9565E}" type="slidenum">
              <a:rPr lang="en-US" smtClean="0"/>
              <a:pPr/>
              <a:t>22</a:t>
            </a:fld>
            <a:endParaRPr lang="en-US"/>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7" name="Title 1"/>
          <p:cNvSpPr txBox="1">
            <a:spLocks/>
          </p:cNvSpPr>
          <p:nvPr/>
        </p:nvSpPr>
        <p:spPr>
          <a:xfrm>
            <a:off x="457200" y="457200"/>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Since Recession, Locality Resources Have Not Kept Pace with Inflation/Population Growth </a:t>
            </a:r>
          </a:p>
        </p:txBody>
      </p:sp>
      <p:sp>
        <p:nvSpPr>
          <p:cNvPr id="8"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12C663EE-55E9-46F7-AE43-0538E8253C70}"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TextBox 8"/>
          <p:cNvSpPr txBox="1"/>
          <p:nvPr/>
        </p:nvSpPr>
        <p:spPr>
          <a:xfrm>
            <a:off x="457200" y="5715000"/>
            <a:ext cx="8082405" cy="461665"/>
          </a:xfrm>
          <a:prstGeom prst="rect">
            <a:avLst/>
          </a:prstGeom>
          <a:noFill/>
        </p:spPr>
        <p:txBody>
          <a:bodyPr wrap="none" rtlCol="0">
            <a:spAutoFit/>
          </a:bodyPr>
          <a:lstStyle/>
          <a:p>
            <a:r>
              <a:rPr lang="en-US" sz="1200" dirty="0">
                <a:latin typeface="Times New Roman" pitchFamily="18" charset="0"/>
                <a:cs typeface="Times New Roman" pitchFamily="18" charset="0"/>
              </a:rPr>
              <a:t>Sources:  Virginia Auditor of Public Accounts Comparative Revenue and Expenditure Reports, Weldon Cooper Local Tax Rates,</a:t>
            </a:r>
          </a:p>
          <a:p>
            <a:r>
              <a:rPr lang="en-US" sz="1200" dirty="0">
                <a:latin typeface="Times New Roman" pitchFamily="18" charset="0"/>
                <a:cs typeface="Times New Roman" pitchFamily="18" charset="0"/>
              </a:rPr>
              <a:t>U.S. Bureau of Labor Statistics</a:t>
            </a:r>
          </a:p>
        </p:txBody>
      </p:sp>
      <p:graphicFrame>
        <p:nvGraphicFramePr>
          <p:cNvPr id="10" name="Table 9"/>
          <p:cNvGraphicFramePr>
            <a:graphicFrameLocks noGrp="1"/>
          </p:cNvGraphicFramePr>
          <p:nvPr>
            <p:extLst>
              <p:ext uri="{D42A27DB-BD31-4B8C-83A1-F6EECF244321}">
                <p14:modId xmlns:p14="http://schemas.microsoft.com/office/powerpoint/2010/main" val="3352892024"/>
              </p:ext>
            </p:extLst>
          </p:nvPr>
        </p:nvGraphicFramePr>
        <p:xfrm>
          <a:off x="546755" y="2394408"/>
          <a:ext cx="8257880" cy="1254841"/>
        </p:xfrm>
        <a:graphic>
          <a:graphicData uri="http://schemas.openxmlformats.org/drawingml/2006/table">
            <a:tbl>
              <a:tblPr>
                <a:tableStyleId>{5C22544A-7EE6-4342-B048-85BDC9FD1C3A}</a:tableStyleId>
              </a:tblPr>
              <a:tblGrid>
                <a:gridCol w="2337847">
                  <a:extLst>
                    <a:ext uri="{9D8B030D-6E8A-4147-A177-3AD203B41FA5}">
                      <a16:colId xmlns:a16="http://schemas.microsoft.com/office/drawing/2014/main" val="1720541145"/>
                    </a:ext>
                  </a:extLst>
                </a:gridCol>
                <a:gridCol w="1474785">
                  <a:extLst>
                    <a:ext uri="{9D8B030D-6E8A-4147-A177-3AD203B41FA5}">
                      <a16:colId xmlns:a16="http://schemas.microsoft.com/office/drawing/2014/main" val="3818108222"/>
                    </a:ext>
                  </a:extLst>
                </a:gridCol>
                <a:gridCol w="1355689">
                  <a:extLst>
                    <a:ext uri="{9D8B030D-6E8A-4147-A177-3AD203B41FA5}">
                      <a16:colId xmlns:a16="http://schemas.microsoft.com/office/drawing/2014/main" val="3759650569"/>
                    </a:ext>
                  </a:extLst>
                </a:gridCol>
                <a:gridCol w="1234063">
                  <a:extLst>
                    <a:ext uri="{9D8B030D-6E8A-4147-A177-3AD203B41FA5}">
                      <a16:colId xmlns:a16="http://schemas.microsoft.com/office/drawing/2014/main" val="3271000720"/>
                    </a:ext>
                  </a:extLst>
                </a:gridCol>
                <a:gridCol w="1855496">
                  <a:extLst>
                    <a:ext uri="{9D8B030D-6E8A-4147-A177-3AD203B41FA5}">
                      <a16:colId xmlns:a16="http://schemas.microsoft.com/office/drawing/2014/main" val="320922027"/>
                    </a:ext>
                  </a:extLst>
                </a:gridCol>
              </a:tblGrid>
              <a:tr h="857301">
                <a:tc>
                  <a:txBody>
                    <a:bodyPr/>
                    <a:lstStyle/>
                    <a:p>
                      <a:pPr algn="l" fontAlgn="ctr"/>
                      <a:endParaRPr lang="en-US" sz="1600" b="0" i="0" u="sng" strike="noStrike">
                        <a:solidFill>
                          <a:srgbClr val="1F497D"/>
                        </a:solidFill>
                        <a:effectLst/>
                        <a:latin typeface="Times New Roman" panose="02020603050405020304" pitchFamily="18" charset="0"/>
                        <a:cs typeface="Times New Roman" panose="02020603050405020304" pitchFamily="18" charset="0"/>
                      </a:endParaRPr>
                    </a:p>
                  </a:txBody>
                  <a:tcPr marL="7950" marR="7950" marT="7950" marB="0" anchor="ctr"/>
                </a:tc>
                <a:tc>
                  <a:txBody>
                    <a:bodyPr/>
                    <a:lstStyle/>
                    <a:p>
                      <a:pPr algn="ctr" rtl="0" fontAlgn="b"/>
                      <a:r>
                        <a:rPr lang="en-US" sz="1600" b="1" u="none" strike="noStrike" dirty="0">
                          <a:effectLst/>
                          <a:latin typeface="Times New Roman" panose="02020603050405020304" pitchFamily="18" charset="0"/>
                          <a:cs typeface="Times New Roman" panose="02020603050405020304" pitchFamily="18" charset="0"/>
                        </a:rPr>
                        <a:t>Locally-</a:t>
                      </a:r>
                      <a:r>
                        <a:rPr lang="en-US" sz="1600" b="1" u="sng" strike="noStrike" dirty="0">
                          <a:effectLst/>
                          <a:latin typeface="Times New Roman" panose="02020603050405020304" pitchFamily="18" charset="0"/>
                          <a:cs typeface="Times New Roman" panose="02020603050405020304" pitchFamily="18" charset="0"/>
                        </a:rPr>
                        <a:t>Generated</a:t>
                      </a:r>
                      <a:endParaRPr lang="en-US" sz="16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b="1" u="sng" strike="noStrike" dirty="0">
                          <a:effectLst/>
                          <a:latin typeface="Times New Roman" panose="02020603050405020304" pitchFamily="18" charset="0"/>
                          <a:cs typeface="Times New Roman" panose="02020603050405020304" pitchFamily="18" charset="0"/>
                        </a:rPr>
                        <a:t>State Sources</a:t>
                      </a:r>
                      <a:endParaRPr lang="en-US" sz="16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b="1" u="sng" strike="noStrike" dirty="0">
                          <a:effectLst/>
                          <a:latin typeface="Times New Roman" panose="02020603050405020304" pitchFamily="18" charset="0"/>
                          <a:cs typeface="Times New Roman" panose="02020603050405020304" pitchFamily="18" charset="0"/>
                        </a:rPr>
                        <a:t>All Revenue</a:t>
                      </a:r>
                      <a:endParaRPr lang="en-US" sz="16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b="1" u="none" strike="noStrike" dirty="0">
                          <a:effectLst/>
                          <a:latin typeface="Times New Roman" panose="02020603050405020304" pitchFamily="18" charset="0"/>
                          <a:cs typeface="Times New Roman" panose="02020603050405020304" pitchFamily="18" charset="0"/>
                        </a:rPr>
                        <a:t>Growth  in </a:t>
                      </a:r>
                      <a:r>
                        <a:rPr lang="en-US" sz="1600" b="1" u="sng" strike="noStrike" dirty="0">
                          <a:effectLst/>
                          <a:latin typeface="Times New Roman" panose="02020603050405020304" pitchFamily="18" charset="0"/>
                          <a:cs typeface="Times New Roman" panose="02020603050405020304" pitchFamily="18" charset="0"/>
                        </a:rPr>
                        <a:t>Population/Inflation</a:t>
                      </a:r>
                      <a:endParaRPr lang="en-US" sz="1600" b="1" i="0" u="sng" strike="noStrike" dirty="0">
                        <a:solidFill>
                          <a:srgbClr val="FF0000"/>
                        </a:solidFill>
                        <a:effectLst/>
                        <a:latin typeface="Times New Roman" panose="02020603050405020304" pitchFamily="18" charset="0"/>
                        <a:cs typeface="Times New Roman" panose="02020603050405020304" pitchFamily="18" charset="0"/>
                      </a:endParaRPr>
                    </a:p>
                  </a:txBody>
                  <a:tcPr marL="7950" marR="7950" marT="7950" marB="0" anchor="b"/>
                </a:tc>
                <a:extLst>
                  <a:ext uri="{0D108BD9-81ED-4DB2-BD59-A6C34878D82A}">
                    <a16:rowId xmlns:a16="http://schemas.microsoft.com/office/drawing/2014/main" val="2952543688"/>
                  </a:ext>
                </a:extLst>
              </a:tr>
              <a:tr h="397540">
                <a:tc>
                  <a:txBody>
                    <a:bodyPr/>
                    <a:lstStyle/>
                    <a:p>
                      <a:pPr algn="l" fontAlgn="b"/>
                      <a:r>
                        <a:rPr lang="en-US" sz="1600" u="none" strike="noStrike">
                          <a:effectLst/>
                          <a:latin typeface="Times New Roman" panose="02020603050405020304" pitchFamily="18" charset="0"/>
                          <a:cs typeface="Times New Roman" panose="02020603050405020304" pitchFamily="18" charset="0"/>
                        </a:rPr>
                        <a:t>All Localities</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u="none" strike="noStrike">
                          <a:effectLst/>
                          <a:latin typeface="Times New Roman" panose="02020603050405020304" pitchFamily="18" charset="0"/>
                          <a:cs typeface="Times New Roman" panose="02020603050405020304" pitchFamily="18" charset="0"/>
                        </a:rPr>
                        <a:t>12.0%</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u="none" strike="noStrike">
                          <a:effectLst/>
                          <a:latin typeface="Times New Roman" panose="02020603050405020304" pitchFamily="18" charset="0"/>
                          <a:cs typeface="Times New Roman" panose="02020603050405020304" pitchFamily="18" charset="0"/>
                        </a:rPr>
                        <a:t>6.6%</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u="none" strike="noStrike">
                          <a:effectLst/>
                          <a:latin typeface="Times New Roman" panose="02020603050405020304" pitchFamily="18" charset="0"/>
                          <a:cs typeface="Times New Roman" panose="02020603050405020304" pitchFamily="18" charset="0"/>
                        </a:rPr>
                        <a:t>9.6%</a:t>
                      </a:r>
                      <a:endParaRPr lang="en-US" sz="1600" b="1" i="0" u="none" strike="noStrike">
                        <a:solidFill>
                          <a:srgbClr val="000000"/>
                        </a:solidFill>
                        <a:effectLst/>
                        <a:latin typeface="Times New Roman" panose="02020603050405020304" pitchFamily="18" charset="0"/>
                        <a:cs typeface="Times New Roman" panose="02020603050405020304" pitchFamily="18" charset="0"/>
                      </a:endParaRPr>
                    </a:p>
                  </a:txBody>
                  <a:tcPr marL="7950" marR="7950" marT="7950" marB="0" anchor="b"/>
                </a:tc>
                <a:tc>
                  <a:txBody>
                    <a:bodyPr/>
                    <a:lstStyle/>
                    <a:p>
                      <a:pPr algn="ctr" rtl="0" fontAlgn="b"/>
                      <a:r>
                        <a:rPr lang="en-US" sz="1600" u="none" strike="noStrike" dirty="0">
                          <a:effectLst/>
                          <a:latin typeface="Times New Roman" panose="02020603050405020304" pitchFamily="18" charset="0"/>
                          <a:cs typeface="Times New Roman" panose="02020603050405020304" pitchFamily="18" charset="0"/>
                        </a:rPr>
                        <a:t>16.8%</a:t>
                      </a:r>
                      <a:endParaRPr lang="en-US" sz="16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950" marR="7950" marT="7950" marB="0" anchor="b"/>
                </a:tc>
                <a:extLst>
                  <a:ext uri="{0D108BD9-81ED-4DB2-BD59-A6C34878D82A}">
                    <a16:rowId xmlns:a16="http://schemas.microsoft.com/office/drawing/2014/main" val="916380471"/>
                  </a:ext>
                </a:extLst>
              </a:tr>
            </a:tbl>
          </a:graphicData>
        </a:graphic>
      </p:graphicFrame>
      <p:sp>
        <p:nvSpPr>
          <p:cNvPr id="11" name="TextBox 10"/>
          <p:cNvSpPr txBox="1"/>
          <p:nvPr/>
        </p:nvSpPr>
        <p:spPr>
          <a:xfrm>
            <a:off x="457200" y="5102423"/>
            <a:ext cx="3456395" cy="523220"/>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Note: CPI from fiscal years 2009-15 = 10.6%</a:t>
            </a:r>
          </a:p>
          <a:p>
            <a:endParaRPr lang="en-US" sz="1400" dirty="0">
              <a:latin typeface="Times New Roman" panose="02020603050405020304" pitchFamily="18" charset="0"/>
              <a:cs typeface="Times New Roman" panose="02020603050405020304" pitchFamily="18" charset="0"/>
            </a:endParaRPr>
          </a:p>
        </p:txBody>
      </p:sp>
      <p:sp>
        <p:nvSpPr>
          <p:cNvPr id="12" name="Rectangle 11"/>
          <p:cNvSpPr/>
          <p:nvPr/>
        </p:nvSpPr>
        <p:spPr>
          <a:xfrm>
            <a:off x="1609627" y="1986952"/>
            <a:ext cx="5924746" cy="400110"/>
          </a:xfrm>
          <a:prstGeom prst="rect">
            <a:avLst/>
          </a:prstGeom>
        </p:spPr>
        <p:txBody>
          <a:bodyPr wrap="square">
            <a:spAutoFit/>
          </a:bodyPr>
          <a:lstStyle/>
          <a:p>
            <a:pPr algn="ctr" fontAlgn="b"/>
            <a:r>
              <a:rPr lang="en-US" sz="2000" b="1" dirty="0">
                <a:solidFill>
                  <a:srgbClr val="000000"/>
                </a:solidFill>
                <a:latin typeface="Times New Roman"/>
              </a:rPr>
              <a:t>FY 2009 - FY 2015 VA Locality Revenue Growth</a:t>
            </a:r>
          </a:p>
        </p:txBody>
      </p:sp>
    </p:spTree>
    <p:extLst>
      <p:ext uri="{BB962C8B-B14F-4D97-AF65-F5344CB8AC3E}">
        <p14:creationId xmlns:p14="http://schemas.microsoft.com/office/powerpoint/2010/main" val="308614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23</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23</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23</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3585182"/>
              </p:ext>
            </p:extLst>
          </p:nvPr>
        </p:nvGraphicFramePr>
        <p:xfrm>
          <a:off x="228599" y="381000"/>
          <a:ext cx="8686801" cy="587692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153400" y="3733800"/>
            <a:ext cx="292068"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234787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24</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24</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D4160A-B398-445E-B430-7F2611F9565E}" type="slidenum">
              <a:rPr lang="en-US" smtClean="0"/>
              <a:pPr/>
              <a:t>24</a:t>
            </a:fld>
            <a:endParaRPr lang="en-US"/>
          </a:p>
        </p:txBody>
      </p:sp>
      <p:sp>
        <p:nvSpPr>
          <p:cNvPr id="5" name="Title 1"/>
          <p:cNvSpPr txBox="1">
            <a:spLocks/>
          </p:cNvSpPr>
          <p:nvPr/>
        </p:nvSpPr>
        <p:spPr>
          <a:xfrm>
            <a:off x="533400" y="457200"/>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Slow Real Property Revenue Growth</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Has Still Required Sharply Rising Rates</a:t>
            </a:r>
          </a:p>
        </p:txBody>
      </p:sp>
      <p:graphicFrame>
        <p:nvGraphicFramePr>
          <p:cNvPr id="6" name="Table 5"/>
          <p:cNvGraphicFramePr>
            <a:graphicFrameLocks noGrp="1"/>
          </p:cNvGraphicFramePr>
          <p:nvPr>
            <p:extLst>
              <p:ext uri="{D42A27DB-BD31-4B8C-83A1-F6EECF244321}">
                <p14:modId xmlns:p14="http://schemas.microsoft.com/office/powerpoint/2010/main" val="2257128531"/>
              </p:ext>
            </p:extLst>
          </p:nvPr>
        </p:nvGraphicFramePr>
        <p:xfrm>
          <a:off x="1143000" y="1828800"/>
          <a:ext cx="7239000" cy="3545650"/>
        </p:xfrm>
        <a:graphic>
          <a:graphicData uri="http://schemas.openxmlformats.org/drawingml/2006/table">
            <a:tbl>
              <a:tblPr/>
              <a:tblGrid>
                <a:gridCol w="1307886">
                  <a:extLst>
                    <a:ext uri="{9D8B030D-6E8A-4147-A177-3AD203B41FA5}">
                      <a16:colId xmlns:a16="http://schemas.microsoft.com/office/drawing/2014/main" val="20000"/>
                    </a:ext>
                  </a:extLst>
                </a:gridCol>
                <a:gridCol w="2058147">
                  <a:extLst>
                    <a:ext uri="{9D8B030D-6E8A-4147-A177-3AD203B41FA5}">
                      <a16:colId xmlns:a16="http://schemas.microsoft.com/office/drawing/2014/main" val="20001"/>
                    </a:ext>
                  </a:extLst>
                </a:gridCol>
                <a:gridCol w="2058147">
                  <a:extLst>
                    <a:ext uri="{9D8B030D-6E8A-4147-A177-3AD203B41FA5}">
                      <a16:colId xmlns:a16="http://schemas.microsoft.com/office/drawing/2014/main" val="20002"/>
                    </a:ext>
                  </a:extLst>
                </a:gridCol>
                <a:gridCol w="1814820">
                  <a:extLst>
                    <a:ext uri="{9D8B030D-6E8A-4147-A177-3AD203B41FA5}">
                      <a16:colId xmlns:a16="http://schemas.microsoft.com/office/drawing/2014/main" val="20003"/>
                    </a:ext>
                  </a:extLst>
                </a:gridCol>
              </a:tblGrid>
              <a:tr h="852616">
                <a:tc gridSpan="4">
                  <a:txBody>
                    <a:bodyPr/>
                    <a:lstStyle/>
                    <a:p>
                      <a:pPr algn="ctr" fontAlgn="b"/>
                      <a:r>
                        <a:rPr lang="en-US" sz="2200" b="1" i="0" u="none" strike="noStrike" dirty="0">
                          <a:solidFill>
                            <a:srgbClr val="000000"/>
                          </a:solidFill>
                          <a:latin typeface="Times New Roman"/>
                        </a:rPr>
                        <a:t>Median Real Estate Tax Rates in Virginia Localities*</a:t>
                      </a:r>
                    </a:p>
                  </a:txBody>
                  <a:tcPr marL="8546" marR="8546" marT="854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2606">
                <a:tc>
                  <a:txBody>
                    <a:bodyPr/>
                    <a:lstStyle/>
                    <a:p>
                      <a:pPr algn="l" fontAlgn="b"/>
                      <a:endParaRPr lang="en-US" sz="1000" b="0" i="0" u="none" strike="noStrike">
                        <a:solidFill>
                          <a:srgbClr val="000000"/>
                        </a:solidFill>
                        <a:latin typeface="Times New Roman"/>
                      </a:endParaRPr>
                    </a:p>
                  </a:txBody>
                  <a:tcPr marL="8546" marR="8546" marT="8546" marB="0" anchor="b">
                    <a:lnL>
                      <a:noFill/>
                    </a:lnL>
                    <a:lnR>
                      <a:noFill/>
                    </a:lnR>
                    <a:lnT>
                      <a:noFill/>
                    </a:lnT>
                    <a:lnB>
                      <a:noFill/>
                    </a:lnB>
                  </a:tcPr>
                </a:tc>
                <a:tc>
                  <a:txBody>
                    <a:bodyPr/>
                    <a:lstStyle/>
                    <a:p>
                      <a:pPr algn="l" fontAlgn="b"/>
                      <a:endParaRPr lang="en-US" sz="1000" b="0" i="0" u="none" strike="noStrike">
                        <a:solidFill>
                          <a:srgbClr val="000000"/>
                        </a:solidFill>
                        <a:latin typeface="Times New Roman"/>
                      </a:endParaRPr>
                    </a:p>
                  </a:txBody>
                  <a:tcPr marL="8546" marR="8546" marT="8546" marB="0" anchor="b">
                    <a:lnL>
                      <a:noFill/>
                    </a:lnL>
                    <a:lnR>
                      <a:noFill/>
                    </a:lnR>
                    <a:lnT>
                      <a:noFill/>
                    </a:lnT>
                    <a:lnB>
                      <a:noFill/>
                    </a:lnB>
                  </a:tcPr>
                </a:tc>
                <a:tc>
                  <a:txBody>
                    <a:bodyPr/>
                    <a:lstStyle/>
                    <a:p>
                      <a:pPr algn="l" fontAlgn="b"/>
                      <a:endParaRPr lang="en-US" sz="1000" b="0" i="0" u="none" strike="noStrike">
                        <a:solidFill>
                          <a:srgbClr val="000000"/>
                        </a:solidFill>
                        <a:latin typeface="Times New Roman"/>
                      </a:endParaRPr>
                    </a:p>
                  </a:txBody>
                  <a:tcPr marL="8546" marR="8546" marT="8546" marB="0" anchor="b">
                    <a:lnL>
                      <a:noFill/>
                    </a:lnL>
                    <a:lnR>
                      <a:noFill/>
                    </a:lnR>
                    <a:lnT>
                      <a:noFill/>
                    </a:lnT>
                    <a:lnB>
                      <a:noFill/>
                    </a:lnB>
                  </a:tcPr>
                </a:tc>
                <a:tc>
                  <a:txBody>
                    <a:bodyPr/>
                    <a:lstStyle/>
                    <a:p>
                      <a:pPr algn="l" fontAlgn="b"/>
                      <a:endParaRPr lang="en-US" sz="1000" b="0" i="0" u="none" strike="noStrike">
                        <a:solidFill>
                          <a:srgbClr val="000000"/>
                        </a:solidFill>
                        <a:latin typeface="Times New Roman"/>
                      </a:endParaRPr>
                    </a:p>
                  </a:txBody>
                  <a:tcPr marL="8546" marR="8546" marT="8546" marB="0" anchor="b">
                    <a:lnL>
                      <a:noFill/>
                    </a:lnL>
                    <a:lnR>
                      <a:noFill/>
                    </a:lnR>
                    <a:lnT>
                      <a:noFill/>
                    </a:lnT>
                    <a:lnB>
                      <a:noFill/>
                    </a:lnB>
                  </a:tcPr>
                </a:tc>
                <a:extLst>
                  <a:ext uri="{0D108BD9-81ED-4DB2-BD59-A6C34878D82A}">
                    <a16:rowId xmlns:a16="http://schemas.microsoft.com/office/drawing/2014/main" val="10001"/>
                  </a:ext>
                </a:extLst>
              </a:tr>
              <a:tr h="461356">
                <a:tc>
                  <a:txBody>
                    <a:bodyPr/>
                    <a:lstStyle/>
                    <a:p>
                      <a:pPr algn="l" fontAlgn="b"/>
                      <a:endParaRPr lang="en-US" sz="1800" b="1" i="0" u="none" strike="noStrike">
                        <a:solidFill>
                          <a:srgbClr val="000000"/>
                        </a:solidFill>
                        <a:latin typeface="Times New Roman"/>
                      </a:endParaRPr>
                    </a:p>
                  </a:txBody>
                  <a:tcPr marL="8546" marR="8546" marT="8546" marB="0" anchor="b">
                    <a:lnL>
                      <a:noFill/>
                    </a:lnL>
                    <a:lnR>
                      <a:noFill/>
                    </a:lnR>
                    <a:lnT>
                      <a:noFill/>
                    </a:lnT>
                    <a:lnB>
                      <a:noFill/>
                    </a:lnB>
                  </a:tcPr>
                </a:tc>
                <a:tc>
                  <a:txBody>
                    <a:bodyPr/>
                    <a:lstStyle/>
                    <a:p>
                      <a:pPr algn="r" fontAlgn="b"/>
                      <a:r>
                        <a:rPr lang="en-US" sz="1800" b="1" i="0" u="sng" strike="noStrike" dirty="0">
                          <a:solidFill>
                            <a:srgbClr val="000000"/>
                          </a:solidFill>
                          <a:latin typeface="Times New Roman"/>
                        </a:rPr>
                        <a:t> CY 2009/FY10 </a:t>
                      </a:r>
                    </a:p>
                  </a:txBody>
                  <a:tcPr marL="8546" marR="8546" marT="8546" marB="0" anchor="b">
                    <a:lnL>
                      <a:noFill/>
                    </a:lnL>
                    <a:lnR>
                      <a:noFill/>
                    </a:lnR>
                    <a:lnT>
                      <a:noFill/>
                    </a:lnT>
                    <a:lnB>
                      <a:noFill/>
                    </a:lnB>
                  </a:tcPr>
                </a:tc>
                <a:tc>
                  <a:txBody>
                    <a:bodyPr/>
                    <a:lstStyle/>
                    <a:p>
                      <a:pPr algn="r" fontAlgn="b"/>
                      <a:r>
                        <a:rPr lang="en-US" sz="1800" b="1" i="0" u="sng" strike="noStrike" dirty="0">
                          <a:solidFill>
                            <a:srgbClr val="000000"/>
                          </a:solidFill>
                          <a:latin typeface="Times New Roman"/>
                        </a:rPr>
                        <a:t> CY 2014/FY15 </a:t>
                      </a:r>
                    </a:p>
                  </a:txBody>
                  <a:tcPr marL="8546" marR="8546" marT="8546" marB="0" anchor="b">
                    <a:lnL>
                      <a:noFill/>
                    </a:lnL>
                    <a:lnR>
                      <a:noFill/>
                    </a:lnR>
                    <a:lnT>
                      <a:noFill/>
                    </a:lnT>
                    <a:lnB>
                      <a:noFill/>
                    </a:lnB>
                  </a:tcPr>
                </a:tc>
                <a:tc>
                  <a:txBody>
                    <a:bodyPr/>
                    <a:lstStyle/>
                    <a:p>
                      <a:pPr algn="r" fontAlgn="b"/>
                      <a:r>
                        <a:rPr lang="en-US" sz="1800" b="1" i="0" u="sng" strike="noStrike" dirty="0">
                          <a:solidFill>
                            <a:srgbClr val="000000"/>
                          </a:solidFill>
                          <a:latin typeface="Times New Roman"/>
                        </a:rPr>
                        <a:t>Change</a:t>
                      </a:r>
                    </a:p>
                  </a:txBody>
                  <a:tcPr marL="8546" marR="8546" marT="8546" marB="0" anchor="b">
                    <a:lnL>
                      <a:noFill/>
                    </a:lnL>
                    <a:lnR>
                      <a:noFill/>
                    </a:lnR>
                    <a:lnT>
                      <a:noFill/>
                    </a:lnT>
                    <a:lnB>
                      <a:noFill/>
                    </a:lnB>
                  </a:tcPr>
                </a:tc>
                <a:extLst>
                  <a:ext uri="{0D108BD9-81ED-4DB2-BD59-A6C34878D82A}">
                    <a16:rowId xmlns:a16="http://schemas.microsoft.com/office/drawing/2014/main" val="10002"/>
                  </a:ext>
                </a:extLst>
              </a:tr>
              <a:tr h="633024">
                <a:tc>
                  <a:txBody>
                    <a:bodyPr/>
                    <a:lstStyle/>
                    <a:p>
                      <a:pPr algn="l" fontAlgn="b"/>
                      <a:r>
                        <a:rPr lang="en-US" sz="1800" b="1" i="0" u="none" strike="noStrike">
                          <a:solidFill>
                            <a:srgbClr val="000000"/>
                          </a:solidFill>
                          <a:latin typeface="Times New Roman"/>
                        </a:rPr>
                        <a:t>Cities</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0.900 </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1.040 </a:t>
                      </a:r>
                    </a:p>
                  </a:txBody>
                  <a:tcPr marL="8546" marR="8546" marT="8546" marB="0" anchor="b">
                    <a:lnL>
                      <a:noFill/>
                    </a:lnL>
                    <a:lnR>
                      <a:noFill/>
                    </a:lnR>
                    <a:lnT>
                      <a:noFill/>
                    </a:lnT>
                    <a:lnB>
                      <a:noFill/>
                    </a:lnB>
                  </a:tcPr>
                </a:tc>
                <a:tc>
                  <a:txBody>
                    <a:bodyPr/>
                    <a:lstStyle/>
                    <a:p>
                      <a:pPr algn="r" fontAlgn="b"/>
                      <a:r>
                        <a:rPr lang="en-US" sz="1800" b="1" i="0" u="none" strike="noStrike">
                          <a:solidFill>
                            <a:srgbClr val="000000"/>
                          </a:solidFill>
                          <a:latin typeface="Times New Roman"/>
                        </a:rPr>
                        <a:t>              0.140 </a:t>
                      </a:r>
                    </a:p>
                  </a:txBody>
                  <a:tcPr marL="8546" marR="8546" marT="8546" marB="0" anchor="b">
                    <a:lnL>
                      <a:noFill/>
                    </a:lnL>
                    <a:lnR>
                      <a:noFill/>
                    </a:lnR>
                    <a:lnT>
                      <a:noFill/>
                    </a:lnT>
                    <a:lnB>
                      <a:noFill/>
                    </a:lnB>
                  </a:tcPr>
                </a:tc>
                <a:extLst>
                  <a:ext uri="{0D108BD9-81ED-4DB2-BD59-A6C34878D82A}">
                    <a16:rowId xmlns:a16="http://schemas.microsoft.com/office/drawing/2014/main" val="10003"/>
                  </a:ext>
                </a:extLst>
              </a:tr>
              <a:tr h="633024">
                <a:tc>
                  <a:txBody>
                    <a:bodyPr/>
                    <a:lstStyle/>
                    <a:p>
                      <a:pPr algn="l" fontAlgn="b"/>
                      <a:r>
                        <a:rPr lang="en-US" sz="1800" b="1" i="0" u="none" strike="noStrike">
                          <a:solidFill>
                            <a:srgbClr val="000000"/>
                          </a:solidFill>
                          <a:latin typeface="Times New Roman"/>
                        </a:rPr>
                        <a:t>Counties</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0.550 </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0.640 </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0.090 </a:t>
                      </a:r>
                    </a:p>
                  </a:txBody>
                  <a:tcPr marL="8546" marR="8546" marT="8546" marB="0" anchor="b">
                    <a:lnL>
                      <a:noFill/>
                    </a:lnL>
                    <a:lnR>
                      <a:noFill/>
                    </a:lnR>
                    <a:lnT>
                      <a:noFill/>
                    </a:lnT>
                    <a:lnB>
                      <a:noFill/>
                    </a:lnB>
                  </a:tcPr>
                </a:tc>
                <a:extLst>
                  <a:ext uri="{0D108BD9-81ED-4DB2-BD59-A6C34878D82A}">
                    <a16:rowId xmlns:a16="http://schemas.microsoft.com/office/drawing/2014/main" val="10004"/>
                  </a:ext>
                </a:extLst>
              </a:tr>
              <a:tr h="633024">
                <a:tc>
                  <a:txBody>
                    <a:bodyPr/>
                    <a:lstStyle/>
                    <a:p>
                      <a:pPr algn="l" fontAlgn="b"/>
                      <a:r>
                        <a:rPr lang="en-US" sz="1800" b="1" i="0" u="none" strike="noStrike">
                          <a:solidFill>
                            <a:srgbClr val="000000"/>
                          </a:solidFill>
                          <a:latin typeface="Times New Roman"/>
                        </a:rPr>
                        <a:t>Towns</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0.180 </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0.180 </a:t>
                      </a:r>
                    </a:p>
                  </a:txBody>
                  <a:tcPr marL="8546" marR="8546" marT="8546" marB="0" anchor="b">
                    <a:lnL>
                      <a:noFill/>
                    </a:lnL>
                    <a:lnR>
                      <a:noFill/>
                    </a:lnR>
                    <a:lnT>
                      <a:noFill/>
                    </a:lnT>
                    <a:lnB>
                      <a:noFill/>
                    </a:lnB>
                  </a:tcPr>
                </a:tc>
                <a:tc>
                  <a:txBody>
                    <a:bodyPr/>
                    <a:lstStyle/>
                    <a:p>
                      <a:pPr algn="r" fontAlgn="b"/>
                      <a:r>
                        <a:rPr lang="en-US" sz="1800" b="1" i="0" u="none" strike="noStrike" dirty="0">
                          <a:solidFill>
                            <a:srgbClr val="000000"/>
                          </a:solidFill>
                          <a:latin typeface="Times New Roman"/>
                        </a:rPr>
                        <a:t>                    -   </a:t>
                      </a:r>
                    </a:p>
                  </a:txBody>
                  <a:tcPr marL="8546" marR="8546" marT="8546" marB="0" anchor="b">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7" name="TextBox 6"/>
          <p:cNvSpPr txBox="1"/>
          <p:nvPr/>
        </p:nvSpPr>
        <p:spPr>
          <a:xfrm>
            <a:off x="457200" y="5867400"/>
            <a:ext cx="8853449" cy="738664"/>
          </a:xfrm>
          <a:prstGeom prst="rect">
            <a:avLst/>
          </a:prstGeom>
          <a:noFill/>
        </p:spPr>
        <p:txBody>
          <a:bodyPr wrap="none" rtlCol="0">
            <a:spAutoFit/>
          </a:bodyPr>
          <a:lstStyle/>
          <a:p>
            <a:r>
              <a:rPr lang="en-US" sz="1400" dirty="0">
                <a:latin typeface="Times New Roman" pitchFamily="18" charset="0"/>
                <a:cs typeface="Times New Roman" pitchFamily="18" charset="0"/>
              </a:rPr>
              <a:t>Nominal rates per $100 of assessed value. Source: Weldon Cooper Center, “Virginia Local Tax Rates”</a:t>
            </a:r>
          </a:p>
          <a:p>
            <a:r>
              <a:rPr lang="en-US" sz="1400" dirty="0">
                <a:latin typeface="Times New Roman" pitchFamily="18" charset="0"/>
                <a:cs typeface="Times New Roman" pitchFamily="18" charset="0"/>
              </a:rPr>
              <a:t>Real property tax rate changes from FY 13-15: 20 cities increased, 2 decreased;  57 counties increased, 7 decreased. </a:t>
            </a:r>
          </a:p>
          <a:p>
            <a:r>
              <a:rPr lang="en-US" sz="1400" dirty="0">
                <a:latin typeface="Times New Roman" pitchFamily="18" charset="0"/>
                <a:cs typeface="Times New Roman" pitchFamily="18" charset="0"/>
              </a:rPr>
              <a:t> </a:t>
            </a:r>
          </a:p>
        </p:txBody>
      </p:sp>
    </p:spTree>
    <p:extLst>
      <p:ext uri="{BB962C8B-B14F-4D97-AF65-F5344CB8AC3E}">
        <p14:creationId xmlns:p14="http://schemas.microsoft.com/office/powerpoint/2010/main" val="1005522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25</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25</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25</a:t>
            </a:fld>
            <a:endParaRPr lang="en-US"/>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6878FC-456D-49B2-8AA7-977186C9F02C}" type="slidenum">
              <a:rPr lang="en-US" smtClean="0"/>
              <a:pPr/>
              <a:t>25</a:t>
            </a:fld>
            <a:endParaRPr lang="en-US" dirty="0"/>
          </a:p>
        </p:txBody>
      </p:sp>
      <p:sp>
        <p:nvSpPr>
          <p:cNvPr id="6" name="Title 1"/>
          <p:cNvSpPr txBox="1">
            <a:spLocks/>
          </p:cNvSpPr>
          <p:nvPr/>
        </p:nvSpPr>
        <p:spPr>
          <a:xfrm>
            <a:off x="609600" y="304800"/>
            <a:ext cx="8229600" cy="1143000"/>
          </a:xfrm>
          <a:prstGeom prst="rect">
            <a:avLst/>
          </a:prstGeom>
        </p:spPr>
        <p:txBody>
          <a:bodyPr>
            <a:noAutofit/>
          </a:bodyPr>
          <a:lstStyle/>
          <a:p>
            <a:pPr lvl="0" algn="ctr">
              <a:spcBef>
                <a:spcPct val="0"/>
              </a:spcBef>
              <a:defRPr/>
            </a:pPr>
            <a:r>
              <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Local Government Has Grown Slower</a:t>
            </a:r>
            <a:r>
              <a:rPr kumimoji="0" lang="en-US" sz="3200" b="0" i="0" u="none" strike="noStrike" kern="1200" cap="none" spc="0" normalizeH="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 than </a:t>
            </a:r>
            <a:r>
              <a:rPr lang="en-US" sz="3200" dirty="0">
                <a:latin typeface="Times New Roman" panose="02020603050405020304" pitchFamily="18" charset="0"/>
                <a:cs typeface="Times New Roman" panose="02020603050405020304" pitchFamily="18" charset="0"/>
              </a:rPr>
              <a:t>Federal and State Employment Since 2006</a:t>
            </a:r>
            <a:endParaRPr kumimoji="0" lang="en-US" sz="3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7" name="TextBox 6"/>
          <p:cNvSpPr txBox="1"/>
          <p:nvPr/>
        </p:nvSpPr>
        <p:spPr>
          <a:xfrm>
            <a:off x="304800" y="6477000"/>
            <a:ext cx="2409634" cy="246221"/>
          </a:xfrm>
          <a:prstGeom prst="rect">
            <a:avLst/>
          </a:prstGeom>
          <a:noFill/>
        </p:spPr>
        <p:txBody>
          <a:bodyPr wrap="none" rtlCol="0">
            <a:spAutoFit/>
          </a:bodyPr>
          <a:lstStyle/>
          <a:p>
            <a:r>
              <a:rPr lang="en-US" sz="1000" dirty="0">
                <a:latin typeface="Times New Roman" pitchFamily="18" charset="0"/>
                <a:cs typeface="Times New Roman" pitchFamily="18" charset="0"/>
              </a:rPr>
              <a:t>Source: Virginia Employment Commission</a:t>
            </a:r>
          </a:p>
        </p:txBody>
      </p:sp>
      <p:graphicFrame>
        <p:nvGraphicFramePr>
          <p:cNvPr id="8" name="Table 7"/>
          <p:cNvGraphicFramePr>
            <a:graphicFrameLocks noGrp="1"/>
          </p:cNvGraphicFramePr>
          <p:nvPr>
            <p:extLst>
              <p:ext uri="{D42A27DB-BD31-4B8C-83A1-F6EECF244321}">
                <p14:modId xmlns:p14="http://schemas.microsoft.com/office/powerpoint/2010/main" val="1173315189"/>
              </p:ext>
            </p:extLst>
          </p:nvPr>
        </p:nvGraphicFramePr>
        <p:xfrm>
          <a:off x="609598" y="2225905"/>
          <a:ext cx="8077202" cy="3231690"/>
        </p:xfrm>
        <a:graphic>
          <a:graphicData uri="http://schemas.openxmlformats.org/drawingml/2006/table">
            <a:tbl>
              <a:tblPr>
                <a:tableStyleId>{5C22544A-7EE6-4342-B048-85BDC9FD1C3A}</a:tableStyleId>
              </a:tblPr>
              <a:tblGrid>
                <a:gridCol w="3311989">
                  <a:extLst>
                    <a:ext uri="{9D8B030D-6E8A-4147-A177-3AD203B41FA5}">
                      <a16:colId xmlns:a16="http://schemas.microsoft.com/office/drawing/2014/main" val="1188127562"/>
                    </a:ext>
                  </a:extLst>
                </a:gridCol>
                <a:gridCol w="1216651">
                  <a:extLst>
                    <a:ext uri="{9D8B030D-6E8A-4147-A177-3AD203B41FA5}">
                      <a16:colId xmlns:a16="http://schemas.microsoft.com/office/drawing/2014/main" val="1238039902"/>
                    </a:ext>
                  </a:extLst>
                </a:gridCol>
                <a:gridCol w="1216651">
                  <a:extLst>
                    <a:ext uri="{9D8B030D-6E8A-4147-A177-3AD203B41FA5}">
                      <a16:colId xmlns:a16="http://schemas.microsoft.com/office/drawing/2014/main" val="1427318151"/>
                    </a:ext>
                  </a:extLst>
                </a:gridCol>
                <a:gridCol w="1084845">
                  <a:extLst>
                    <a:ext uri="{9D8B030D-6E8A-4147-A177-3AD203B41FA5}">
                      <a16:colId xmlns:a16="http://schemas.microsoft.com/office/drawing/2014/main" val="2568473701"/>
                    </a:ext>
                  </a:extLst>
                </a:gridCol>
                <a:gridCol w="1247066">
                  <a:extLst>
                    <a:ext uri="{9D8B030D-6E8A-4147-A177-3AD203B41FA5}">
                      <a16:colId xmlns:a16="http://schemas.microsoft.com/office/drawing/2014/main" val="907932849"/>
                    </a:ext>
                  </a:extLst>
                </a:gridCol>
              </a:tblGrid>
              <a:tr h="609600">
                <a:tc>
                  <a:txBody>
                    <a:bodyPr/>
                    <a:lstStyle/>
                    <a:p>
                      <a:pPr algn="ctr" fontAlgn="ct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ctr"/>
                </a:tc>
                <a:tc>
                  <a:txBody>
                    <a:bodyPr/>
                    <a:lstStyle/>
                    <a:p>
                      <a:pPr algn="r" rtl="0" fontAlgn="ctr"/>
                      <a:r>
                        <a:rPr lang="en-US" sz="1800" u="sng" strike="noStrike" dirty="0">
                          <a:effectLst/>
                          <a:latin typeface="Times New Roman" panose="02020603050405020304" pitchFamily="18" charset="0"/>
                          <a:cs typeface="Times New Roman" panose="02020603050405020304" pitchFamily="18" charset="0"/>
                        </a:rPr>
                        <a:t>March 2016</a:t>
                      </a:r>
                      <a:endParaRPr lang="en-US" sz="18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ctr"/>
                </a:tc>
                <a:tc>
                  <a:txBody>
                    <a:bodyPr/>
                    <a:lstStyle/>
                    <a:p>
                      <a:pPr algn="r" rtl="0" fontAlgn="ctr"/>
                      <a:r>
                        <a:rPr lang="en-US" sz="1800" u="sng" strike="noStrike" dirty="0">
                          <a:effectLst/>
                          <a:latin typeface="Times New Roman" panose="02020603050405020304" pitchFamily="18" charset="0"/>
                          <a:cs typeface="Times New Roman" panose="02020603050405020304" pitchFamily="18" charset="0"/>
                        </a:rPr>
                        <a:t>March 2006</a:t>
                      </a:r>
                      <a:endParaRPr lang="en-US" sz="18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ctr"/>
                </a:tc>
                <a:tc>
                  <a:txBody>
                    <a:bodyPr/>
                    <a:lstStyle/>
                    <a:p>
                      <a:pPr algn="r" rtl="0" fontAlgn="ctr"/>
                      <a:r>
                        <a:rPr lang="en-US" sz="1800" u="sng" strike="noStrike" dirty="0">
                          <a:effectLst/>
                          <a:latin typeface="Times New Roman" panose="02020603050405020304" pitchFamily="18" charset="0"/>
                          <a:cs typeface="Times New Roman" panose="02020603050405020304" pitchFamily="18" charset="0"/>
                        </a:rPr>
                        <a:t>Change</a:t>
                      </a:r>
                      <a:endParaRPr lang="en-US" sz="18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ctr"/>
                </a:tc>
                <a:tc>
                  <a:txBody>
                    <a:bodyPr/>
                    <a:lstStyle/>
                    <a:p>
                      <a:pPr algn="r" rtl="0" fontAlgn="ctr"/>
                      <a:r>
                        <a:rPr lang="en-US" sz="1800" u="sng" strike="noStrike" dirty="0">
                          <a:effectLst/>
                          <a:latin typeface="Times New Roman" panose="02020603050405020304" pitchFamily="18" charset="0"/>
                          <a:cs typeface="Times New Roman" panose="02020603050405020304" pitchFamily="18" charset="0"/>
                        </a:rPr>
                        <a:t> % Change</a:t>
                      </a:r>
                      <a:endParaRPr lang="en-US" sz="18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ctr"/>
                </a:tc>
                <a:extLst>
                  <a:ext uri="{0D108BD9-81ED-4DB2-BD59-A6C34878D82A}">
                    <a16:rowId xmlns:a16="http://schemas.microsoft.com/office/drawing/2014/main" val="322184550"/>
                  </a:ext>
                </a:extLst>
              </a:tr>
              <a:tr h="524418">
                <a:tc>
                  <a:txBody>
                    <a:bodyPr/>
                    <a:lstStyle/>
                    <a:p>
                      <a:pPr algn="l" rtl="0" fontAlgn="b"/>
                      <a:r>
                        <a:rPr lang="en-US" sz="1800" u="none" strike="noStrike">
                          <a:effectLst/>
                          <a:latin typeface="Times New Roman" panose="02020603050405020304" pitchFamily="18" charset="0"/>
                          <a:cs typeface="Times New Roman" panose="02020603050405020304" pitchFamily="18" charset="0"/>
                        </a:rPr>
                        <a:t>Total Nonfarm </a:t>
                      </a:r>
                      <a:endParaRPr lang="en-US" sz="1800" b="1"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3,888,500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3,702,500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186,000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5.0%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extLst>
                  <a:ext uri="{0D108BD9-81ED-4DB2-BD59-A6C34878D82A}">
                    <a16:rowId xmlns:a16="http://schemas.microsoft.com/office/drawing/2014/main" val="3507659098"/>
                  </a:ext>
                </a:extLst>
              </a:tr>
              <a:tr h="524418">
                <a:tc>
                  <a:txBody>
                    <a:bodyPr/>
                    <a:lstStyle/>
                    <a:p>
                      <a:pPr algn="l" rtl="0" fontAlgn="b"/>
                      <a:r>
                        <a:rPr lang="en-US" sz="1800" u="none" strike="noStrike" dirty="0">
                          <a:effectLst/>
                          <a:latin typeface="Times New Roman" panose="02020603050405020304" pitchFamily="18" charset="0"/>
                          <a:cs typeface="Times New Roman" panose="02020603050405020304" pitchFamily="18" charset="0"/>
                        </a:rPr>
                        <a:t>     Government </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721,400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680,300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41,100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u="none" strike="noStrike">
                          <a:effectLst/>
                          <a:latin typeface="Times New Roman" panose="02020603050405020304" pitchFamily="18" charset="0"/>
                          <a:cs typeface="Times New Roman" panose="02020603050405020304" pitchFamily="18" charset="0"/>
                        </a:rPr>
                        <a:t>6.0%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extLst>
                  <a:ext uri="{0D108BD9-81ED-4DB2-BD59-A6C34878D82A}">
                    <a16:rowId xmlns:a16="http://schemas.microsoft.com/office/drawing/2014/main" val="1566069590"/>
                  </a:ext>
                </a:extLst>
              </a:tr>
              <a:tr h="524418">
                <a:tc>
                  <a:txBody>
                    <a:bodyPr/>
                    <a:lstStyle/>
                    <a:p>
                      <a:pPr algn="l" rtl="0" fontAlgn="b"/>
                      <a:r>
                        <a:rPr lang="en-US" sz="1800" i="1" u="none" strike="noStrike" dirty="0">
                          <a:effectLst/>
                          <a:latin typeface="Times New Roman" panose="02020603050405020304" pitchFamily="18" charset="0"/>
                          <a:cs typeface="Times New Roman" panose="02020603050405020304" pitchFamily="18" charset="0"/>
                        </a:rPr>
                        <a:t>        Federal  </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dirty="0">
                          <a:effectLst/>
                          <a:latin typeface="Times New Roman" panose="02020603050405020304" pitchFamily="18" charset="0"/>
                          <a:cs typeface="Times New Roman" panose="02020603050405020304" pitchFamily="18" charset="0"/>
                        </a:rPr>
                        <a:t>176,000</a:t>
                      </a:r>
                      <a:endParaRPr lang="en-US" sz="18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dirty="0">
                          <a:effectLst/>
                          <a:latin typeface="Times New Roman" panose="02020603050405020304" pitchFamily="18" charset="0"/>
                          <a:cs typeface="Times New Roman" panose="02020603050405020304" pitchFamily="18" charset="0"/>
                        </a:rPr>
                        <a:t>152,300</a:t>
                      </a:r>
                      <a:endParaRPr lang="en-US" sz="18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a:effectLst/>
                          <a:latin typeface="Times New Roman" panose="02020603050405020304" pitchFamily="18" charset="0"/>
                          <a:cs typeface="Times New Roman" panose="02020603050405020304" pitchFamily="18" charset="0"/>
                        </a:rPr>
                        <a:t>23,700 </a:t>
                      </a:r>
                      <a:endParaRPr lang="en-US" sz="1800" b="0" i="1"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a:effectLst/>
                          <a:latin typeface="Times New Roman" panose="02020603050405020304" pitchFamily="18" charset="0"/>
                          <a:cs typeface="Times New Roman" panose="02020603050405020304" pitchFamily="18" charset="0"/>
                        </a:rPr>
                        <a:t>15.6%</a:t>
                      </a:r>
                      <a:endParaRPr lang="en-US" sz="1800" b="0" i="1"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extLst>
                  <a:ext uri="{0D108BD9-81ED-4DB2-BD59-A6C34878D82A}">
                    <a16:rowId xmlns:a16="http://schemas.microsoft.com/office/drawing/2014/main" val="1875692486"/>
                  </a:ext>
                </a:extLst>
              </a:tr>
              <a:tr h="524418">
                <a:tc>
                  <a:txBody>
                    <a:bodyPr/>
                    <a:lstStyle/>
                    <a:p>
                      <a:pPr algn="l" rtl="0" fontAlgn="b"/>
                      <a:r>
                        <a:rPr lang="en-US" sz="1800" i="1" u="none" strike="noStrike">
                          <a:effectLst/>
                          <a:latin typeface="Times New Roman" panose="02020603050405020304" pitchFamily="18" charset="0"/>
                          <a:cs typeface="Times New Roman" panose="02020603050405020304" pitchFamily="18" charset="0"/>
                        </a:rPr>
                        <a:t>        State  </a:t>
                      </a:r>
                      <a:endParaRPr lang="en-US" sz="1800" b="1" i="1"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a:effectLst/>
                          <a:latin typeface="Times New Roman" panose="02020603050405020304" pitchFamily="18" charset="0"/>
                          <a:cs typeface="Times New Roman" panose="02020603050405020304" pitchFamily="18" charset="0"/>
                        </a:rPr>
                        <a:t>164,300</a:t>
                      </a:r>
                      <a:endParaRPr lang="en-US" sz="1800" b="0" i="1" u="none" strike="noStrike">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dirty="0">
                          <a:effectLst/>
                          <a:latin typeface="Times New Roman" panose="02020603050405020304" pitchFamily="18" charset="0"/>
                          <a:cs typeface="Times New Roman" panose="02020603050405020304" pitchFamily="18" charset="0"/>
                        </a:rPr>
                        <a:t>155,000</a:t>
                      </a:r>
                      <a:endParaRPr lang="en-US" sz="18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dirty="0">
                          <a:effectLst/>
                          <a:latin typeface="Times New Roman" panose="02020603050405020304" pitchFamily="18" charset="0"/>
                          <a:cs typeface="Times New Roman" panose="02020603050405020304" pitchFamily="18" charset="0"/>
                        </a:rPr>
                        <a:t>9,300 </a:t>
                      </a:r>
                      <a:endParaRPr lang="en-US" sz="18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i="1" u="none" strike="noStrike" dirty="0">
                          <a:effectLst/>
                          <a:latin typeface="Times New Roman" panose="02020603050405020304" pitchFamily="18" charset="0"/>
                          <a:cs typeface="Times New Roman" panose="02020603050405020304" pitchFamily="18" charset="0"/>
                        </a:rPr>
                        <a:t>6.0%</a:t>
                      </a:r>
                      <a:endParaRPr lang="en-US" sz="1800" b="0"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extLst>
                  <a:ext uri="{0D108BD9-81ED-4DB2-BD59-A6C34878D82A}">
                    <a16:rowId xmlns:a16="http://schemas.microsoft.com/office/drawing/2014/main" val="426078102"/>
                  </a:ext>
                </a:extLst>
              </a:tr>
              <a:tr h="524418">
                <a:tc>
                  <a:txBody>
                    <a:bodyPr/>
                    <a:lstStyle/>
                    <a:p>
                      <a:pPr algn="l" rtl="0" fontAlgn="b"/>
                      <a:r>
                        <a:rPr lang="en-US" sz="1800" b="1" i="1" u="none" strike="noStrike" dirty="0">
                          <a:effectLst/>
                          <a:latin typeface="Times New Roman" panose="02020603050405020304" pitchFamily="18" charset="0"/>
                          <a:cs typeface="Times New Roman" panose="02020603050405020304" pitchFamily="18" charset="0"/>
                        </a:rPr>
                        <a:t>        Local  </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b="1" i="1" u="none" strike="noStrike" dirty="0">
                          <a:effectLst/>
                          <a:latin typeface="Times New Roman" panose="02020603050405020304" pitchFamily="18" charset="0"/>
                          <a:cs typeface="Times New Roman" panose="02020603050405020304" pitchFamily="18" charset="0"/>
                        </a:rPr>
                        <a:t>381,100</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b="1" i="1" u="none" strike="noStrike" dirty="0">
                          <a:effectLst/>
                          <a:latin typeface="Times New Roman" panose="02020603050405020304" pitchFamily="18" charset="0"/>
                          <a:cs typeface="Times New Roman" panose="02020603050405020304" pitchFamily="18" charset="0"/>
                        </a:rPr>
                        <a:t>373,000</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b="1" i="1" u="none" strike="noStrike" dirty="0">
                          <a:effectLst/>
                          <a:latin typeface="Times New Roman" panose="02020603050405020304" pitchFamily="18" charset="0"/>
                          <a:cs typeface="Times New Roman" panose="02020603050405020304" pitchFamily="18" charset="0"/>
                        </a:rPr>
                        <a:t>8,100 </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tc>
                  <a:txBody>
                    <a:bodyPr/>
                    <a:lstStyle/>
                    <a:p>
                      <a:pPr algn="r" rtl="0" fontAlgn="b"/>
                      <a:r>
                        <a:rPr lang="en-US" sz="1800" b="1" i="1" u="none" strike="noStrike" dirty="0">
                          <a:effectLst/>
                          <a:latin typeface="Times New Roman" panose="02020603050405020304" pitchFamily="18" charset="0"/>
                          <a:cs typeface="Times New Roman" panose="02020603050405020304" pitchFamily="18" charset="0"/>
                        </a:rPr>
                        <a:t>2.2%</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6559" marR="6559" marT="6559" marB="0" anchor="b"/>
                </a:tc>
                <a:extLst>
                  <a:ext uri="{0D108BD9-81ED-4DB2-BD59-A6C34878D82A}">
                    <a16:rowId xmlns:a16="http://schemas.microsoft.com/office/drawing/2014/main" val="3387079311"/>
                  </a:ext>
                </a:extLst>
              </a:tr>
            </a:tbl>
          </a:graphicData>
        </a:graphic>
      </p:graphicFrame>
    </p:spTree>
    <p:extLst>
      <p:ext uri="{BB962C8B-B14F-4D97-AF65-F5344CB8AC3E}">
        <p14:creationId xmlns:p14="http://schemas.microsoft.com/office/powerpoint/2010/main" val="145768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26</a:t>
            </a:fld>
            <a:endParaRPr lang="en-US" dirty="0"/>
          </a:p>
        </p:txBody>
      </p:sp>
      <p:sp>
        <p:nvSpPr>
          <p:cNvPr id="3" name="Title 1"/>
          <p:cNvSpPr txBox="1">
            <a:spLocks/>
          </p:cNvSpPr>
          <p:nvPr/>
        </p:nvSpPr>
        <p:spPr>
          <a:xfrm>
            <a:off x="609600" y="427038"/>
            <a:ext cx="8229600" cy="639762"/>
          </a:xfrm>
          <a:prstGeom prst="rect">
            <a:avLst/>
          </a:prstGeom>
        </p:spPr>
        <p:txBody>
          <a:bodyP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Times New Roman" pitchFamily="18" charset="0"/>
                <a:cs typeface="Times New Roman" pitchFamily="18" charset="0"/>
              </a:rPr>
              <a:t>Localities Need Help With Their Finances</a:t>
            </a:r>
          </a:p>
        </p:txBody>
      </p:sp>
      <p:sp>
        <p:nvSpPr>
          <p:cNvPr id="4" name="Content Placeholder 2"/>
          <p:cNvSpPr txBox="1">
            <a:spLocks/>
          </p:cNvSpPr>
          <p:nvPr/>
        </p:nvSpPr>
        <p:spPr>
          <a:xfrm>
            <a:off x="609600" y="1219200"/>
            <a:ext cx="8229600" cy="50292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0" fontAlgn="base" hangingPunct="0">
              <a:spcBef>
                <a:spcPct val="0"/>
              </a:spcBef>
              <a:spcAft>
                <a:spcPct val="0"/>
              </a:spcAft>
              <a:defRPr/>
            </a:pPr>
            <a:r>
              <a:rPr lang="en-US" sz="1400" b="1" dirty="0">
                <a:latin typeface="Times New Roman" pitchFamily="18" charset="0"/>
                <a:ea typeface="Calibri" pitchFamily="34" charset="0"/>
                <a:cs typeface="Times New Roman" pitchFamily="18" charset="0"/>
              </a:rPr>
              <a:t>Balancing the state budget on the backs of local government.</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Re-writing the K-12 Standards of Quality when state revenues decline (e.g., support position cap)</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Adding K-12 responsibilities without additional funding</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Routinely substituting Lottery and Literary funds for K-12 general funds.</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Requiring local governments to write checks back to the state.</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Not delivering promised funding (e.g., statutory-based HB 599 Aid to Police)</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Underfunding state mandated-locally provided services (jails, constitutional officers, CSA, community-based health and welfare services). </a:t>
            </a:r>
          </a:p>
          <a:p>
            <a:pPr lvl="1" eaLnBrk="0" fontAlgn="base" hangingPunct="0">
              <a:spcBef>
                <a:spcPct val="0"/>
              </a:spcBef>
              <a:spcAft>
                <a:spcPct val="0"/>
              </a:spcAft>
              <a:buFontTx/>
              <a:buChar char="-"/>
              <a:defRPr/>
            </a:pPr>
            <a:r>
              <a:rPr lang="en-US" sz="1400" dirty="0">
                <a:latin typeface="Times New Roman" pitchFamily="18" charset="0"/>
                <a:cs typeface="Times New Roman" pitchFamily="18" charset="0"/>
              </a:rPr>
              <a:t>Ending distributions of ABC Profits and Wine Taxes to localities in 2009.</a:t>
            </a:r>
          </a:p>
          <a:p>
            <a:pPr eaLnBrk="0" fontAlgn="base" hangingPunct="0">
              <a:spcBef>
                <a:spcPct val="0"/>
              </a:spcBef>
              <a:spcAft>
                <a:spcPct val="0"/>
              </a:spcAft>
              <a:defRPr/>
            </a:pPr>
            <a:r>
              <a:rPr lang="en-US" sz="1400" b="1" dirty="0">
                <a:latin typeface="Times New Roman" pitchFamily="18" charset="0"/>
                <a:cs typeface="Times New Roman" pitchFamily="18" charset="0"/>
              </a:rPr>
              <a:t>Shifting state responsibilities to local government</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Mandating employee benefits, such as VRS and OPEB, but requiring local government to pay most 	of the bill.</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Shifting Line of Duty Act responsibility to locals and increasing benefits</a:t>
            </a:r>
          </a:p>
          <a:p>
            <a:pPr eaLnBrk="0" fontAlgn="base" hangingPunct="0">
              <a:spcBef>
                <a:spcPct val="0"/>
              </a:spcBef>
              <a:spcAft>
                <a:spcPct val="0"/>
              </a:spcAft>
              <a:defRPr/>
            </a:pPr>
            <a:r>
              <a:rPr lang="en-US" sz="1400" b="1" dirty="0">
                <a:latin typeface="Times New Roman" pitchFamily="18" charset="0"/>
                <a:cs typeface="Times New Roman" pitchFamily="18" charset="0"/>
              </a:rPr>
              <a:t>Eroding local revenue sources</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Car tax reimbursement  (limiting usefulness as a revenue source)</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a:t>
            </a:r>
            <a:r>
              <a:rPr lang="en-US" sz="1400" dirty="0">
                <a:latin typeface="Times New Roman" pitchFamily="18" charset="0"/>
                <a:ea typeface="Calibri" pitchFamily="34" charset="0"/>
                <a:cs typeface="Times New Roman" pitchFamily="18" charset="0"/>
              </a:rPr>
              <a:t>Real estate assessment appeals (</a:t>
            </a:r>
            <a:r>
              <a:rPr lang="en-US" sz="1400" dirty="0" err="1">
                <a:latin typeface="Times New Roman" pitchFamily="18" charset="0"/>
                <a:ea typeface="Calibri" pitchFamily="34" charset="0"/>
                <a:cs typeface="Times New Roman" pitchFamily="18" charset="0"/>
              </a:rPr>
              <a:t>e.g</a:t>
            </a:r>
            <a:r>
              <a:rPr lang="en-US" sz="1400" dirty="0">
                <a:latin typeface="Times New Roman" pitchFamily="18" charset="0"/>
                <a:ea typeface="Calibri" pitchFamily="34" charset="0"/>
                <a:cs typeface="Times New Roman" pitchFamily="18" charset="0"/>
              </a:rPr>
              <a:t>, changing assessment presumption of correct by court)</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a:t>
            </a:r>
            <a:r>
              <a:rPr lang="en-US" sz="1400" dirty="0">
                <a:latin typeface="Times New Roman" pitchFamily="18" charset="0"/>
                <a:ea typeface="Calibri" pitchFamily="34" charset="0"/>
                <a:cs typeface="Times New Roman" pitchFamily="18" charset="0"/>
              </a:rPr>
              <a:t>Fines and Fees (remanding a portion to the state)</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a:t>
            </a:r>
            <a:r>
              <a:rPr lang="en-US" sz="1400" dirty="0">
                <a:latin typeface="Times New Roman" pitchFamily="18" charset="0"/>
                <a:ea typeface="Calibri" pitchFamily="34" charset="0"/>
                <a:cs typeface="Times New Roman" pitchFamily="18" charset="0"/>
              </a:rPr>
              <a:t>Real property tax exemptions (disabled veterans; surviving spouses; first responders killed in line of 	duty being considered)</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ea typeface="Calibri" pitchFamily="34" charset="0"/>
                <a:cs typeface="Times New Roman" pitchFamily="18" charset="0"/>
              </a:rPr>
              <a:t>	-	</a:t>
            </a:r>
            <a:r>
              <a:rPr lang="en-US" sz="1400" dirty="0">
                <a:latin typeface="Times New Roman" pitchFamily="18" charset="0"/>
                <a:cs typeface="Times New Roman" pitchFamily="18" charset="0"/>
              </a:rPr>
              <a:t>Annual attempts to eliminate or limit BPOL, Machinery and Tools taxes without replacement</a:t>
            </a:r>
          </a:p>
          <a:p>
            <a:pPr eaLnBrk="0" fontAlgn="base" hangingPunct="0">
              <a:spcBef>
                <a:spcPct val="0"/>
              </a:spcBef>
              <a:spcAft>
                <a:spcPct val="0"/>
              </a:spcAft>
              <a:defRPr/>
            </a:pPr>
            <a:r>
              <a:rPr lang="en-US" sz="1400" b="1" dirty="0">
                <a:latin typeface="Times New Roman" pitchFamily="18" charset="0"/>
                <a:cs typeface="Times New Roman" pitchFamily="18" charset="0"/>
              </a:rPr>
              <a:t>Modernize local revenue sources</a:t>
            </a:r>
          </a:p>
          <a:p>
            <a:pPr marL="342900" lvl="1" indent="-342900"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	Communications sales tax (not capturing revenues from a changing industry as promised, (e.g., pre-	paid wireless, streaming services)</a:t>
            </a:r>
          </a:p>
          <a:p>
            <a:pPr eaLnBrk="0" fontAlgn="base" hangingPunct="0">
              <a:spcBef>
                <a:spcPct val="0"/>
              </a:spcBef>
              <a:spcAft>
                <a:spcPct val="0"/>
              </a:spcAft>
              <a:buNone/>
              <a:defRPr/>
            </a:pPr>
            <a:r>
              <a:rPr lang="en-US" sz="1400" dirty="0">
                <a:latin typeface="Times New Roman" pitchFamily="18" charset="0"/>
                <a:cs typeface="Times New Roman" pitchFamily="18" charset="0"/>
              </a:rPr>
              <a:t>	-	No sales taxes on internet sales, and growing services sector </a:t>
            </a:r>
          </a:p>
          <a:p>
            <a:pPr eaLnBrk="0" fontAlgn="base" hangingPunct="0">
              <a:spcBef>
                <a:spcPct val="0"/>
              </a:spcBef>
              <a:spcAft>
                <a:spcPct val="0"/>
              </a:spcAft>
              <a:buNone/>
              <a:defRPr/>
            </a:pPr>
            <a:r>
              <a:rPr lang="en-US" sz="1400" dirty="0">
                <a:latin typeface="Times New Roman" pitchFamily="18" charset="0"/>
                <a:cs typeface="Times New Roman" pitchFamily="18" charset="0"/>
              </a:rPr>
              <a:t>	-	Equal taxing authority between cities and counties for meals, transient occupancy, tobacco, 	and admissions taxes.</a:t>
            </a:r>
          </a:p>
          <a:p>
            <a:pPr eaLnBrk="0" fontAlgn="base" hangingPunct="0">
              <a:spcBef>
                <a:spcPct val="0"/>
              </a:spcBef>
              <a:spcAft>
                <a:spcPct val="0"/>
              </a:spcAft>
              <a:buFont typeface="Arial" panose="020B0604020202020204" pitchFamily="34" charset="0"/>
              <a:buNone/>
              <a:defRPr/>
            </a:pPr>
            <a:r>
              <a:rPr lang="en-US" sz="1400" dirty="0">
                <a:latin typeface="Times New Roman" pitchFamily="18" charset="0"/>
                <a:cs typeface="Times New Roman" pitchFamily="18" charset="0"/>
              </a:rPr>
              <a:t>	</a:t>
            </a:r>
          </a:p>
          <a:p>
            <a:pPr eaLnBrk="0" fontAlgn="base" hangingPunct="0">
              <a:spcBef>
                <a:spcPct val="0"/>
              </a:spcBef>
              <a:spcAft>
                <a:spcPct val="0"/>
              </a:spcAft>
              <a:defRPr/>
            </a:pPr>
            <a:endParaRPr lang="en-US" sz="1400" dirty="0">
              <a:latin typeface="Times New Roman" pitchFamily="18" charset="0"/>
              <a:cs typeface="Times New Roman" pitchFamily="18" charset="0"/>
            </a:endParaRPr>
          </a:p>
          <a:p>
            <a:pPr eaLnBrk="0" fontAlgn="base" hangingPunct="0">
              <a:spcBef>
                <a:spcPct val="0"/>
              </a:spcBef>
              <a:spcAft>
                <a:spcPct val="0"/>
              </a:spcAft>
              <a:buFont typeface="Arial" panose="020B0604020202020204" pitchFamily="34" charset="0"/>
              <a:buNone/>
              <a:defRPr/>
            </a:pPr>
            <a:endParaRPr lang="en-US" sz="1400" dirty="0">
              <a:latin typeface="Times New Roman" pitchFamily="18" charset="0"/>
              <a:cs typeface="Times New Roman" pitchFamily="18" charset="0"/>
            </a:endParaRPr>
          </a:p>
          <a:p>
            <a:pPr eaLnBrk="0" fontAlgn="base" hangingPunct="0">
              <a:spcBef>
                <a:spcPct val="0"/>
              </a:spcBef>
              <a:spcAft>
                <a:spcPct val="0"/>
              </a:spcAft>
              <a:buFont typeface="Arial" panose="020B0604020202020204" pitchFamily="34" charset="0"/>
              <a:buNone/>
              <a:defRPr/>
            </a:pP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1739108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27</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27</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D4160A-B398-445E-B430-7F2611F9565E}" type="slidenum">
              <a:rPr lang="en-US" smtClean="0"/>
              <a:pPr/>
              <a:t>27</a:t>
            </a:fld>
            <a:endParaRPr lang="en-US"/>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B1BC0F2B-71A5-4A58-946B-A6406D3BE6F4}"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AAAE57F8-0BE7-408E-960D-F8BFE2EFE742}"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5" name="Slide Number Placeholder 1"/>
          <p:cNvSpPr txBox="1">
            <a:spLocks/>
          </p:cNvSpPr>
          <p:nvPr/>
        </p:nvSpPr>
        <p:spPr>
          <a:xfrm>
            <a:off x="6553200" y="6356350"/>
            <a:ext cx="2133600" cy="365125"/>
          </a:xfrm>
          <a:prstGeom prst="rect">
            <a:avLst/>
          </a:prstGeom>
        </p:spPr>
        <p:txBody>
          <a:bodyPr anchor="ctr"/>
          <a:lstStyle/>
          <a:p>
            <a:pPr algn="r" fontAlgn="auto">
              <a:spcBef>
                <a:spcPts val="0"/>
              </a:spcBef>
              <a:spcAft>
                <a:spcPts val="0"/>
              </a:spcAft>
              <a:defRPr/>
            </a:pPr>
            <a:fld id="{9B09463E-ED15-42B7-BD78-14F6B19A35C0}" type="slidenum">
              <a:rPr lang="en-US" sz="1200">
                <a:solidFill>
                  <a:schemeClr val="tx1">
                    <a:tint val="75000"/>
                  </a:schemeClr>
                </a:solidFill>
                <a:latin typeface="+mn-lt"/>
              </a:rPr>
              <a:pPr algn="r" fontAlgn="auto">
                <a:spcBef>
                  <a:spcPts val="0"/>
                </a:spcBef>
                <a:spcAft>
                  <a:spcPts val="0"/>
                </a:spcAft>
                <a:defRPr/>
              </a:pPr>
              <a:t>27</a:t>
            </a:fld>
            <a:endParaRPr lang="en-US" sz="1200" dirty="0">
              <a:solidFill>
                <a:schemeClr val="tx1">
                  <a:tint val="75000"/>
                </a:schemeClr>
              </a:solidFill>
              <a:latin typeface="+mn-lt"/>
            </a:endParaRPr>
          </a:p>
        </p:txBody>
      </p:sp>
      <p:sp>
        <p:nvSpPr>
          <p:cNvPr id="16" name="Slide Number Placeholder 1"/>
          <p:cNvSpPr txBox="1">
            <a:spLocks/>
          </p:cNvSpPr>
          <p:nvPr/>
        </p:nvSpPr>
        <p:spPr>
          <a:xfrm>
            <a:off x="6553200" y="6356350"/>
            <a:ext cx="2133600" cy="365125"/>
          </a:xfrm>
          <a:prstGeom prst="rect">
            <a:avLst/>
          </a:prstGeom>
        </p:spPr>
        <p:txBody>
          <a:bodyPr anchor="ctr"/>
          <a:lstStyle/>
          <a:p>
            <a:pPr algn="r" fontAlgn="auto">
              <a:spcBef>
                <a:spcPts val="0"/>
              </a:spcBef>
              <a:spcAft>
                <a:spcPts val="0"/>
              </a:spcAft>
              <a:defRPr/>
            </a:pPr>
            <a:fld id="{71DFE060-D573-4990-A6CE-19DAF8768685}" type="slidenum">
              <a:rPr lang="en-US" sz="1200">
                <a:solidFill>
                  <a:schemeClr val="tx1">
                    <a:tint val="75000"/>
                  </a:schemeClr>
                </a:solidFill>
                <a:latin typeface="+mn-lt"/>
              </a:rPr>
              <a:pPr algn="r" fontAlgn="auto">
                <a:spcBef>
                  <a:spcPts val="0"/>
                </a:spcBef>
                <a:spcAft>
                  <a:spcPts val="0"/>
                </a:spcAft>
                <a:defRPr/>
              </a:pPr>
              <a:t>27</a:t>
            </a:fld>
            <a:endParaRPr lang="en-US" sz="1200" dirty="0">
              <a:solidFill>
                <a:schemeClr val="tx1">
                  <a:tint val="75000"/>
                </a:schemeClr>
              </a:solidFill>
              <a:latin typeface="+mn-lt"/>
            </a:endParaRPr>
          </a:p>
        </p:txBody>
      </p:sp>
      <p:sp>
        <p:nvSpPr>
          <p:cNvPr id="17" name="Rectangle 2"/>
          <p:cNvSpPr>
            <a:spLocks noChangeArrowheads="1"/>
          </p:cNvSpPr>
          <p:nvPr/>
        </p:nvSpPr>
        <p:spPr bwMode="auto">
          <a:xfrm>
            <a:off x="457200" y="304800"/>
            <a:ext cx="8229600" cy="533400"/>
          </a:xfrm>
          <a:prstGeom prst="rect">
            <a:avLst/>
          </a:prstGeom>
          <a:noFill/>
          <a:ln w="9525">
            <a:noFill/>
            <a:miter lim="800000"/>
            <a:headEnd/>
            <a:tailEnd/>
          </a:ln>
        </p:spPr>
        <p:txBody>
          <a:bodyPr anchor="ctr"/>
          <a:lstStyle/>
          <a:p>
            <a:pPr algn="ctr"/>
            <a:r>
              <a:rPr lang="en-US" sz="2800" dirty="0">
                <a:latin typeface="Times New Roman" pitchFamily="18" charset="0"/>
                <a:cs typeface="Times New Roman" pitchFamily="18" charset="0"/>
              </a:rPr>
              <a:t>The State Has Also Reduced Its GF Tax Base by $2 </a:t>
            </a:r>
            <a:r>
              <a:rPr lang="en-US" sz="2800" dirty="0" err="1">
                <a:latin typeface="Times New Roman" pitchFamily="18" charset="0"/>
                <a:cs typeface="Times New Roman" pitchFamily="18" charset="0"/>
              </a:rPr>
              <a:t>Bil</a:t>
            </a:r>
            <a:r>
              <a:rPr lang="en-US" sz="2800" dirty="0">
                <a:latin typeface="Times New Roman" pitchFamily="18" charset="0"/>
                <a:cs typeface="Times New Roman" pitchFamily="18" charset="0"/>
              </a:rPr>
              <a:t>. </a:t>
            </a:r>
          </a:p>
        </p:txBody>
      </p:sp>
      <p:graphicFrame>
        <p:nvGraphicFramePr>
          <p:cNvPr id="18" name="Table 17"/>
          <p:cNvGraphicFramePr>
            <a:graphicFrameLocks noGrp="1"/>
          </p:cNvGraphicFramePr>
          <p:nvPr>
            <p:extLst>
              <p:ext uri="{D42A27DB-BD31-4B8C-83A1-F6EECF244321}">
                <p14:modId xmlns:p14="http://schemas.microsoft.com/office/powerpoint/2010/main" val="635348454"/>
              </p:ext>
            </p:extLst>
          </p:nvPr>
        </p:nvGraphicFramePr>
        <p:xfrm>
          <a:off x="914400" y="990600"/>
          <a:ext cx="7619999" cy="5459191"/>
        </p:xfrm>
        <a:graphic>
          <a:graphicData uri="http://schemas.openxmlformats.org/drawingml/2006/table">
            <a:tbl>
              <a:tblPr/>
              <a:tblGrid>
                <a:gridCol w="4598585">
                  <a:extLst>
                    <a:ext uri="{9D8B030D-6E8A-4147-A177-3AD203B41FA5}">
                      <a16:colId xmlns:a16="http://schemas.microsoft.com/office/drawing/2014/main" val="20000"/>
                    </a:ext>
                  </a:extLst>
                </a:gridCol>
                <a:gridCol w="1738839">
                  <a:extLst>
                    <a:ext uri="{9D8B030D-6E8A-4147-A177-3AD203B41FA5}">
                      <a16:colId xmlns:a16="http://schemas.microsoft.com/office/drawing/2014/main" val="20001"/>
                    </a:ext>
                  </a:extLst>
                </a:gridCol>
                <a:gridCol w="1282575">
                  <a:extLst>
                    <a:ext uri="{9D8B030D-6E8A-4147-A177-3AD203B41FA5}">
                      <a16:colId xmlns:a16="http://schemas.microsoft.com/office/drawing/2014/main" val="20002"/>
                    </a:ext>
                  </a:extLst>
                </a:gridCol>
              </a:tblGrid>
              <a:tr h="179541">
                <a:tc>
                  <a:txBody>
                    <a:bodyPr/>
                    <a:lstStyle/>
                    <a:p>
                      <a:pPr algn="l" fontAlgn="b"/>
                      <a:endParaRPr lang="en-US" sz="1200" b="0" i="0" u="none" strike="noStrike" dirty="0">
                        <a:solidFill>
                          <a:srgbClr val="000000"/>
                        </a:solidFill>
                        <a:latin typeface="Times New Roman"/>
                      </a:endParaRPr>
                    </a:p>
                  </a:txBody>
                  <a:tcPr marL="6422" marR="6422" marT="6422" marB="0" anchor="b">
                    <a:lnL>
                      <a:noFill/>
                    </a:lnL>
                    <a:lnR>
                      <a:noFill/>
                    </a:lnR>
                    <a:lnT>
                      <a:noFill/>
                    </a:lnT>
                    <a:lnB>
                      <a:noFill/>
                    </a:lnB>
                  </a:tcPr>
                </a:tc>
                <a:tc>
                  <a:txBody>
                    <a:bodyPr/>
                    <a:lstStyle/>
                    <a:p>
                      <a:pPr algn="ctr" rtl="0" fontAlgn="b"/>
                      <a:r>
                        <a:rPr lang="en-US" sz="1200" b="0" i="0" u="sng" strike="noStrike">
                          <a:solidFill>
                            <a:srgbClr val="000000"/>
                          </a:solidFill>
                          <a:latin typeface="Times New Roman"/>
                        </a:rPr>
                        <a:t>Enacted/Amended</a:t>
                      </a:r>
                    </a:p>
                  </a:txBody>
                  <a:tcPr marL="6422" marR="6422" marT="6422" marB="0" anchor="b">
                    <a:lnL>
                      <a:noFill/>
                    </a:lnL>
                    <a:lnR>
                      <a:noFill/>
                    </a:lnR>
                    <a:lnT>
                      <a:noFill/>
                    </a:lnT>
                    <a:lnB>
                      <a:noFill/>
                    </a:lnB>
                  </a:tcPr>
                </a:tc>
                <a:tc>
                  <a:txBody>
                    <a:bodyPr/>
                    <a:lstStyle/>
                    <a:p>
                      <a:pPr algn="r" rtl="0" fontAlgn="b"/>
                      <a:r>
                        <a:rPr lang="en-US" sz="1200" b="0" i="0" u="sng" strike="noStrike">
                          <a:solidFill>
                            <a:srgbClr val="000000"/>
                          </a:solidFill>
                          <a:latin typeface="Times New Roman"/>
                        </a:rPr>
                        <a:t>FY 2016</a:t>
                      </a:r>
                    </a:p>
                  </a:txBody>
                  <a:tcPr marL="6422" marR="6422" marT="6422" marB="0" anchor="b">
                    <a:lnL>
                      <a:noFill/>
                    </a:lnL>
                    <a:lnR>
                      <a:noFill/>
                    </a:lnR>
                    <a:lnT>
                      <a:noFill/>
                    </a:lnT>
                    <a:lnB>
                      <a:noFill/>
                    </a:lnB>
                  </a:tcPr>
                </a:tc>
                <a:extLst>
                  <a:ext uri="{0D108BD9-81ED-4DB2-BD59-A6C34878D82A}">
                    <a16:rowId xmlns:a16="http://schemas.microsoft.com/office/drawing/2014/main" val="10000"/>
                  </a:ext>
                </a:extLst>
              </a:tr>
              <a:tr h="179541">
                <a:tc>
                  <a:txBody>
                    <a:bodyPr/>
                    <a:lstStyle/>
                    <a:p>
                      <a:pPr algn="l" rtl="0" fontAlgn="b"/>
                      <a:r>
                        <a:rPr lang="en-US" sz="1200" b="0" i="0" u="none" strike="noStrike">
                          <a:solidFill>
                            <a:srgbClr val="000000"/>
                          </a:solidFill>
                          <a:latin typeface="Times New Roman"/>
                        </a:rPr>
                        <a:t>Car Tax Reimbursement</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1997, 2003 </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($950) </a:t>
                      </a:r>
                    </a:p>
                  </a:txBody>
                  <a:tcPr marL="6422" marR="6422" marT="6422" marB="0" anchor="b">
                    <a:lnL>
                      <a:noFill/>
                    </a:lnL>
                    <a:lnR>
                      <a:noFill/>
                    </a:lnR>
                    <a:lnT>
                      <a:noFill/>
                    </a:lnT>
                    <a:lnB>
                      <a:noFill/>
                    </a:lnB>
                  </a:tcPr>
                </a:tc>
                <a:extLst>
                  <a:ext uri="{0D108BD9-81ED-4DB2-BD59-A6C34878D82A}">
                    <a16:rowId xmlns:a16="http://schemas.microsoft.com/office/drawing/2014/main" val="10001"/>
                  </a:ext>
                </a:extLst>
              </a:tr>
              <a:tr h="179541">
                <a:tc>
                  <a:txBody>
                    <a:bodyPr/>
                    <a:lstStyle/>
                    <a:p>
                      <a:pPr algn="l" rtl="0" fontAlgn="b"/>
                      <a:r>
                        <a:rPr lang="en-US" sz="1200" b="0" i="0" u="none" strike="noStrike">
                          <a:solidFill>
                            <a:srgbClr val="000000"/>
                          </a:solidFill>
                          <a:latin typeface="Times New Roman"/>
                        </a:rPr>
                        <a:t>Impose lower 2.5% Sales Tax on Food</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2004</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($556) </a:t>
                      </a:r>
                    </a:p>
                  </a:txBody>
                  <a:tcPr marL="6422" marR="6422" marT="6422" marB="0" anchor="b">
                    <a:lnL>
                      <a:noFill/>
                    </a:lnL>
                    <a:lnR>
                      <a:noFill/>
                    </a:lnR>
                    <a:lnT>
                      <a:noFill/>
                    </a:lnT>
                    <a:lnB>
                      <a:noFill/>
                    </a:lnB>
                  </a:tcPr>
                </a:tc>
                <a:extLst>
                  <a:ext uri="{0D108BD9-81ED-4DB2-BD59-A6C34878D82A}">
                    <a16:rowId xmlns:a16="http://schemas.microsoft.com/office/drawing/2014/main" val="10002"/>
                  </a:ext>
                </a:extLst>
              </a:tr>
              <a:tr h="179541">
                <a:tc>
                  <a:txBody>
                    <a:bodyPr/>
                    <a:lstStyle/>
                    <a:p>
                      <a:pPr algn="l" rtl="0" fontAlgn="b"/>
                      <a:r>
                        <a:rPr lang="en-US" sz="1200" b="0" i="0" u="none" strike="noStrike">
                          <a:solidFill>
                            <a:srgbClr val="000000"/>
                          </a:solidFill>
                          <a:latin typeface="Times New Roman"/>
                        </a:rPr>
                        <a:t>Age Subtraction (net of 2004 means testing)</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1994 and 2004</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($292) </a:t>
                      </a:r>
                    </a:p>
                  </a:txBody>
                  <a:tcPr marL="6422" marR="6422" marT="6422" marB="0" anchor="b">
                    <a:lnL>
                      <a:noFill/>
                    </a:lnL>
                    <a:lnR>
                      <a:noFill/>
                    </a:lnR>
                    <a:lnT>
                      <a:noFill/>
                    </a:lnT>
                    <a:lnB>
                      <a:noFill/>
                    </a:lnB>
                  </a:tcPr>
                </a:tc>
                <a:extLst>
                  <a:ext uri="{0D108BD9-81ED-4DB2-BD59-A6C34878D82A}">
                    <a16:rowId xmlns:a16="http://schemas.microsoft.com/office/drawing/2014/main" val="10003"/>
                  </a:ext>
                </a:extLst>
              </a:tr>
              <a:tr h="233392">
                <a:tc>
                  <a:txBody>
                    <a:bodyPr/>
                    <a:lstStyle/>
                    <a:p>
                      <a:pPr algn="l" rtl="0" fontAlgn="b"/>
                      <a:r>
                        <a:rPr lang="en-US" sz="1200" b="0" i="0" u="none" strike="noStrike" dirty="0">
                          <a:solidFill>
                            <a:srgbClr val="000000"/>
                          </a:solidFill>
                          <a:latin typeface="Times New Roman"/>
                        </a:rPr>
                        <a:t>Low Income Tax Relief, increase filing thresholds, exemptions, etc.</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2000, 2004, and 2007</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($203) </a:t>
                      </a:r>
                    </a:p>
                  </a:txBody>
                  <a:tcPr marL="6422" marR="6422" marT="6422" marB="0" anchor="b">
                    <a:lnL>
                      <a:noFill/>
                    </a:lnL>
                    <a:lnR>
                      <a:noFill/>
                    </a:lnR>
                    <a:lnT>
                      <a:noFill/>
                    </a:lnT>
                    <a:lnB>
                      <a:noFill/>
                    </a:lnB>
                  </a:tcPr>
                </a:tc>
                <a:extLst>
                  <a:ext uri="{0D108BD9-81ED-4DB2-BD59-A6C34878D82A}">
                    <a16:rowId xmlns:a16="http://schemas.microsoft.com/office/drawing/2014/main" val="10004"/>
                  </a:ext>
                </a:extLst>
              </a:tr>
              <a:tr h="179541">
                <a:tc>
                  <a:txBody>
                    <a:bodyPr/>
                    <a:lstStyle/>
                    <a:p>
                      <a:pPr algn="l" rtl="0" fontAlgn="b"/>
                      <a:r>
                        <a:rPr lang="en-US" sz="1200" b="0" i="0" u="none" strike="noStrike">
                          <a:solidFill>
                            <a:srgbClr val="000000"/>
                          </a:solidFill>
                          <a:latin typeface="Times New Roman"/>
                        </a:rPr>
                        <a:t>1/3 Insurance Premiums to Transportation</a:t>
                      </a:r>
                    </a:p>
                  </a:txBody>
                  <a:tcPr marL="6422" marR="6422" marT="6422" marB="0" anchor="b">
                    <a:lnL>
                      <a:noFill/>
                    </a:lnL>
                    <a:lnR>
                      <a:noFill/>
                    </a:lnR>
                    <a:lnT>
                      <a:noFill/>
                    </a:lnT>
                    <a:lnB>
                      <a:noFill/>
                    </a:lnB>
                  </a:tcPr>
                </a:tc>
                <a:tc>
                  <a:txBody>
                    <a:bodyPr/>
                    <a:lstStyle/>
                    <a:p>
                      <a:pPr algn="ctr" fontAlgn="b"/>
                      <a:r>
                        <a:rPr lang="en-US" sz="1200" b="0" i="0" u="none" strike="noStrike">
                          <a:solidFill>
                            <a:srgbClr val="000000"/>
                          </a:solidFill>
                          <a:latin typeface="Times New Roman"/>
                        </a:rPr>
                        <a:t>2007</a:t>
                      </a:r>
                    </a:p>
                  </a:txBody>
                  <a:tcPr marL="6422" marR="6422" marT="6422" marB="0" anchor="b">
                    <a:lnL>
                      <a:noFill/>
                    </a:lnL>
                    <a:lnR>
                      <a:noFill/>
                    </a:lnR>
                    <a:lnT>
                      <a:noFill/>
                    </a:lnT>
                    <a:lnB>
                      <a:noFill/>
                    </a:lnB>
                  </a:tcPr>
                </a:tc>
                <a:tc>
                  <a:txBody>
                    <a:bodyPr/>
                    <a:lstStyle/>
                    <a:p>
                      <a:pPr algn="r" fontAlgn="b"/>
                      <a:r>
                        <a:rPr lang="en-US" sz="1200" b="0" i="0" u="none" strike="noStrike" dirty="0">
                          <a:solidFill>
                            <a:srgbClr val="FF0000"/>
                          </a:solidFill>
                          <a:latin typeface="Times New Roman"/>
                        </a:rPr>
                        <a:t>($150)</a:t>
                      </a:r>
                    </a:p>
                  </a:txBody>
                  <a:tcPr marL="6422" marR="6422" marT="6422" marB="0" anchor="b">
                    <a:lnL>
                      <a:noFill/>
                    </a:lnL>
                    <a:lnR>
                      <a:noFill/>
                    </a:lnR>
                    <a:lnT>
                      <a:noFill/>
                    </a:lnT>
                    <a:lnB>
                      <a:noFill/>
                    </a:lnB>
                  </a:tcPr>
                </a:tc>
                <a:extLst>
                  <a:ext uri="{0D108BD9-81ED-4DB2-BD59-A6C34878D82A}">
                    <a16:rowId xmlns:a16="http://schemas.microsoft.com/office/drawing/2014/main" val="10005"/>
                  </a:ext>
                </a:extLst>
              </a:tr>
              <a:tr h="179541">
                <a:tc>
                  <a:txBody>
                    <a:bodyPr/>
                    <a:lstStyle/>
                    <a:p>
                      <a:pPr algn="l" rtl="0" fontAlgn="b"/>
                      <a:r>
                        <a:rPr lang="en-US" sz="1200" b="0" i="0" u="none" strike="noStrike">
                          <a:solidFill>
                            <a:srgbClr val="000000"/>
                          </a:solidFill>
                          <a:latin typeface="Times New Roman"/>
                        </a:rPr>
                        <a:t>Estate Tax Repeal</a:t>
                      </a:r>
                    </a:p>
                  </a:txBody>
                  <a:tcPr marL="6422" marR="6422" marT="6422" marB="0" anchor="b">
                    <a:lnL>
                      <a:noFill/>
                    </a:lnL>
                    <a:lnR>
                      <a:noFill/>
                    </a:lnR>
                    <a:lnT>
                      <a:noFill/>
                    </a:lnT>
                    <a:lnB>
                      <a:noFill/>
                    </a:lnB>
                  </a:tcPr>
                </a:tc>
                <a:tc>
                  <a:txBody>
                    <a:bodyPr/>
                    <a:lstStyle/>
                    <a:p>
                      <a:pPr algn="ctr" rtl="0" fontAlgn="b"/>
                      <a:r>
                        <a:rPr lang="en-US" sz="1200" b="0" i="0" u="none" strike="noStrike" dirty="0">
                          <a:solidFill>
                            <a:srgbClr val="000000"/>
                          </a:solidFill>
                          <a:latin typeface="Times New Roman"/>
                        </a:rPr>
                        <a:t>2009</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($140) </a:t>
                      </a:r>
                    </a:p>
                  </a:txBody>
                  <a:tcPr marL="6422" marR="6422" marT="6422" marB="0" anchor="b">
                    <a:lnL>
                      <a:noFill/>
                    </a:lnL>
                    <a:lnR>
                      <a:noFill/>
                    </a:lnR>
                    <a:lnT>
                      <a:noFill/>
                    </a:lnT>
                    <a:lnB>
                      <a:noFill/>
                    </a:lnB>
                  </a:tcPr>
                </a:tc>
                <a:extLst>
                  <a:ext uri="{0D108BD9-81ED-4DB2-BD59-A6C34878D82A}">
                    <a16:rowId xmlns:a16="http://schemas.microsoft.com/office/drawing/2014/main" val="10006"/>
                  </a:ext>
                </a:extLst>
              </a:tr>
              <a:tr h="179541">
                <a:tc>
                  <a:txBody>
                    <a:bodyPr/>
                    <a:lstStyle/>
                    <a:p>
                      <a:pPr algn="l" rtl="0" fontAlgn="b"/>
                      <a:r>
                        <a:rPr lang="en-US" sz="1200" b="0" i="0" u="none" strike="noStrike" dirty="0">
                          <a:solidFill>
                            <a:srgbClr val="000000"/>
                          </a:solidFill>
                          <a:latin typeface="Times New Roman"/>
                        </a:rPr>
                        <a:t>0.1% sales tax diversion to transportation </a:t>
                      </a:r>
                    </a:p>
                  </a:txBody>
                  <a:tcPr marL="6422" marR="6422" marT="6422" marB="0" anchor="b">
                    <a:lnL>
                      <a:noFill/>
                    </a:lnL>
                    <a:lnR>
                      <a:noFill/>
                    </a:lnR>
                    <a:lnT>
                      <a:noFill/>
                    </a:lnT>
                    <a:lnB>
                      <a:noFill/>
                    </a:lnB>
                  </a:tcPr>
                </a:tc>
                <a:tc>
                  <a:txBody>
                    <a:bodyPr/>
                    <a:lstStyle/>
                    <a:p>
                      <a:pPr algn="ctr" fontAlgn="b"/>
                      <a:r>
                        <a:rPr lang="en-US" sz="1200" b="0" i="0" u="none" strike="noStrike" dirty="0">
                          <a:solidFill>
                            <a:srgbClr val="000000"/>
                          </a:solidFill>
                          <a:latin typeface="Times New Roman"/>
                        </a:rPr>
                        <a:t>2013</a:t>
                      </a:r>
                    </a:p>
                  </a:txBody>
                  <a:tcPr marL="6422" marR="6422" marT="6422" marB="0" anchor="b">
                    <a:lnL>
                      <a:noFill/>
                    </a:lnL>
                    <a:lnR>
                      <a:noFill/>
                    </a:lnR>
                    <a:lnT>
                      <a:noFill/>
                    </a:lnT>
                    <a:lnB>
                      <a:noFill/>
                    </a:lnB>
                  </a:tcPr>
                </a:tc>
                <a:tc>
                  <a:txBody>
                    <a:bodyPr/>
                    <a:lstStyle/>
                    <a:p>
                      <a:pPr algn="r" fontAlgn="b"/>
                      <a:r>
                        <a:rPr lang="en-US" sz="1200" b="0" i="0" u="none" strike="noStrike" dirty="0">
                          <a:solidFill>
                            <a:srgbClr val="FF0000"/>
                          </a:solidFill>
                          <a:latin typeface="Times New Roman"/>
                        </a:rPr>
                        <a:t>($101)</a:t>
                      </a:r>
                    </a:p>
                  </a:txBody>
                  <a:tcPr marL="6422" marR="6422" marT="6422" marB="0" anchor="b">
                    <a:lnL>
                      <a:noFill/>
                    </a:lnL>
                    <a:lnR>
                      <a:noFill/>
                    </a:lnR>
                    <a:lnT>
                      <a:noFill/>
                    </a:lnT>
                    <a:lnB>
                      <a:noFill/>
                    </a:lnB>
                  </a:tcPr>
                </a:tc>
                <a:extLst>
                  <a:ext uri="{0D108BD9-81ED-4DB2-BD59-A6C34878D82A}">
                    <a16:rowId xmlns:a16="http://schemas.microsoft.com/office/drawing/2014/main" val="10007"/>
                  </a:ext>
                </a:extLst>
              </a:tr>
              <a:tr h="179541">
                <a:tc>
                  <a:txBody>
                    <a:bodyPr/>
                    <a:lstStyle/>
                    <a:p>
                      <a:pPr algn="l" rtl="0" fontAlgn="b"/>
                      <a:r>
                        <a:rPr lang="en-US" sz="1200" b="0" i="0" u="none" strike="noStrike">
                          <a:solidFill>
                            <a:srgbClr val="000000"/>
                          </a:solidFill>
                          <a:latin typeface="Times New Roman"/>
                        </a:rPr>
                        <a:t>Land Preservation Tax Credit</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2003</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($100) </a:t>
                      </a:r>
                    </a:p>
                  </a:txBody>
                  <a:tcPr marL="6422" marR="6422" marT="6422" marB="0" anchor="b">
                    <a:lnL>
                      <a:noFill/>
                    </a:lnL>
                    <a:lnR>
                      <a:noFill/>
                    </a:lnR>
                    <a:lnT>
                      <a:noFill/>
                    </a:lnT>
                    <a:lnB>
                      <a:noFill/>
                    </a:lnB>
                  </a:tcPr>
                </a:tc>
                <a:extLst>
                  <a:ext uri="{0D108BD9-81ED-4DB2-BD59-A6C34878D82A}">
                    <a16:rowId xmlns:a16="http://schemas.microsoft.com/office/drawing/2014/main" val="10008"/>
                  </a:ext>
                </a:extLst>
              </a:tr>
              <a:tr h="179541">
                <a:tc>
                  <a:txBody>
                    <a:bodyPr/>
                    <a:lstStyle/>
                    <a:p>
                      <a:pPr algn="l" rtl="0" fontAlgn="b"/>
                      <a:r>
                        <a:rPr lang="en-US" sz="1200" b="0" i="0" u="none" strike="noStrike">
                          <a:solidFill>
                            <a:srgbClr val="000000"/>
                          </a:solidFill>
                          <a:latin typeface="Times New Roman"/>
                        </a:rPr>
                        <a:t>Historic Rehab Tax Credit</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1999</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($76) </a:t>
                      </a:r>
                    </a:p>
                  </a:txBody>
                  <a:tcPr marL="6422" marR="6422" marT="6422" marB="0" anchor="b">
                    <a:lnL>
                      <a:noFill/>
                    </a:lnL>
                    <a:lnR>
                      <a:noFill/>
                    </a:lnR>
                    <a:lnT>
                      <a:noFill/>
                    </a:lnT>
                    <a:lnB>
                      <a:noFill/>
                    </a:lnB>
                  </a:tcPr>
                </a:tc>
                <a:extLst>
                  <a:ext uri="{0D108BD9-81ED-4DB2-BD59-A6C34878D82A}">
                    <a16:rowId xmlns:a16="http://schemas.microsoft.com/office/drawing/2014/main" val="10009"/>
                  </a:ext>
                </a:extLst>
              </a:tr>
              <a:tr h="179541">
                <a:tc>
                  <a:txBody>
                    <a:bodyPr/>
                    <a:lstStyle/>
                    <a:p>
                      <a:pPr algn="l" rtl="0" fontAlgn="b"/>
                      <a:r>
                        <a:rPr lang="en-US" sz="1200" b="0" i="0" u="none" strike="noStrike">
                          <a:solidFill>
                            <a:srgbClr val="000000"/>
                          </a:solidFill>
                          <a:latin typeface="Times New Roman"/>
                        </a:rPr>
                        <a:t>Corp. double weighting sales and single sales factor</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1999, 2009</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($74) </a:t>
                      </a:r>
                    </a:p>
                  </a:txBody>
                  <a:tcPr marL="6422" marR="6422" marT="6422" marB="0" anchor="b">
                    <a:lnL>
                      <a:noFill/>
                    </a:lnL>
                    <a:lnR>
                      <a:noFill/>
                    </a:lnR>
                    <a:lnT>
                      <a:noFill/>
                    </a:lnT>
                    <a:lnB>
                      <a:noFill/>
                    </a:lnB>
                  </a:tcPr>
                </a:tc>
                <a:extLst>
                  <a:ext uri="{0D108BD9-81ED-4DB2-BD59-A6C34878D82A}">
                    <a16:rowId xmlns:a16="http://schemas.microsoft.com/office/drawing/2014/main" val="10010"/>
                  </a:ext>
                </a:extLst>
              </a:tr>
              <a:tr h="179541">
                <a:tc>
                  <a:txBody>
                    <a:bodyPr/>
                    <a:lstStyle/>
                    <a:p>
                      <a:pPr algn="l" rtl="0" fontAlgn="b"/>
                      <a:r>
                        <a:rPr lang="en-US" sz="1200" b="0" i="0" u="none" strike="noStrike">
                          <a:solidFill>
                            <a:srgbClr val="000000"/>
                          </a:solidFill>
                          <a:latin typeface="Times New Roman"/>
                        </a:rPr>
                        <a:t>Sales tax exemption for data centers</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2010/2011</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($51) </a:t>
                      </a:r>
                    </a:p>
                  </a:txBody>
                  <a:tcPr marL="6422" marR="6422" marT="6422" marB="0" anchor="b">
                    <a:lnL>
                      <a:noFill/>
                    </a:lnL>
                    <a:lnR>
                      <a:noFill/>
                    </a:lnR>
                    <a:lnT>
                      <a:noFill/>
                    </a:lnT>
                    <a:lnB>
                      <a:noFill/>
                    </a:lnB>
                  </a:tcPr>
                </a:tc>
                <a:extLst>
                  <a:ext uri="{0D108BD9-81ED-4DB2-BD59-A6C34878D82A}">
                    <a16:rowId xmlns:a16="http://schemas.microsoft.com/office/drawing/2014/main" val="10011"/>
                  </a:ext>
                </a:extLst>
              </a:tr>
              <a:tr h="179541">
                <a:tc>
                  <a:txBody>
                    <a:bodyPr/>
                    <a:lstStyle/>
                    <a:p>
                      <a:pPr algn="l" rtl="0" fontAlgn="b"/>
                      <a:r>
                        <a:rPr lang="en-US" sz="1200" b="0" i="0" u="none" strike="noStrike">
                          <a:solidFill>
                            <a:srgbClr val="000000"/>
                          </a:solidFill>
                          <a:latin typeface="Times New Roman"/>
                        </a:rPr>
                        <a:t>Sales tax exemption for non-prescription drugs</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1990</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($39) </a:t>
                      </a:r>
                    </a:p>
                  </a:txBody>
                  <a:tcPr marL="6422" marR="6422" marT="6422" marB="0" anchor="b">
                    <a:lnL>
                      <a:noFill/>
                    </a:lnL>
                    <a:lnR>
                      <a:noFill/>
                    </a:lnR>
                    <a:lnT>
                      <a:noFill/>
                    </a:lnT>
                    <a:lnB>
                      <a:noFill/>
                    </a:lnB>
                  </a:tcPr>
                </a:tc>
                <a:extLst>
                  <a:ext uri="{0D108BD9-81ED-4DB2-BD59-A6C34878D82A}">
                    <a16:rowId xmlns:a16="http://schemas.microsoft.com/office/drawing/2014/main" val="10012"/>
                  </a:ext>
                </a:extLst>
              </a:tr>
              <a:tr h="179541">
                <a:tc>
                  <a:txBody>
                    <a:bodyPr/>
                    <a:lstStyle/>
                    <a:p>
                      <a:pPr algn="l" rtl="0" fontAlgn="b"/>
                      <a:r>
                        <a:rPr lang="en-US" sz="1200" b="0" i="0" u="none" strike="noStrike">
                          <a:solidFill>
                            <a:srgbClr val="000000"/>
                          </a:solidFill>
                          <a:latin typeface="Times New Roman"/>
                        </a:rPr>
                        <a:t>Subtraction for military wages and unemployment benefits</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1999</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($37) </a:t>
                      </a:r>
                    </a:p>
                  </a:txBody>
                  <a:tcPr marL="6422" marR="6422" marT="6422" marB="0" anchor="b">
                    <a:lnL>
                      <a:noFill/>
                    </a:lnL>
                    <a:lnR>
                      <a:noFill/>
                    </a:lnR>
                    <a:lnT>
                      <a:noFill/>
                    </a:lnT>
                    <a:lnB>
                      <a:noFill/>
                    </a:lnB>
                  </a:tcPr>
                </a:tc>
                <a:extLst>
                  <a:ext uri="{0D108BD9-81ED-4DB2-BD59-A6C34878D82A}">
                    <a16:rowId xmlns:a16="http://schemas.microsoft.com/office/drawing/2014/main" val="10013"/>
                  </a:ext>
                </a:extLst>
              </a:tr>
              <a:tr h="179541">
                <a:tc>
                  <a:txBody>
                    <a:bodyPr/>
                    <a:lstStyle/>
                    <a:p>
                      <a:pPr algn="l" rtl="0" fontAlgn="b"/>
                      <a:r>
                        <a:rPr lang="en-US" sz="1200" b="0" i="0" u="none" strike="noStrike">
                          <a:solidFill>
                            <a:srgbClr val="000000"/>
                          </a:solidFill>
                          <a:latin typeface="Times New Roman"/>
                        </a:rPr>
                        <a:t>Coalfield Employment Tax Credits</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2000</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FF0000"/>
                          </a:solidFill>
                          <a:latin typeface="Times New Roman"/>
                        </a:rPr>
                        <a:t>($34) </a:t>
                      </a:r>
                    </a:p>
                  </a:txBody>
                  <a:tcPr marL="6422" marR="6422" marT="6422" marB="0" anchor="b">
                    <a:lnL>
                      <a:noFill/>
                    </a:lnL>
                    <a:lnR>
                      <a:noFill/>
                    </a:lnR>
                    <a:lnT>
                      <a:noFill/>
                    </a:lnT>
                    <a:lnB>
                      <a:noFill/>
                    </a:lnB>
                  </a:tcPr>
                </a:tc>
                <a:extLst>
                  <a:ext uri="{0D108BD9-81ED-4DB2-BD59-A6C34878D82A}">
                    <a16:rowId xmlns:a16="http://schemas.microsoft.com/office/drawing/2014/main" val="10014"/>
                  </a:ext>
                </a:extLst>
              </a:tr>
              <a:tr h="179541">
                <a:tc>
                  <a:txBody>
                    <a:bodyPr/>
                    <a:lstStyle/>
                    <a:p>
                      <a:pPr algn="l" rtl="0" fontAlgn="b"/>
                      <a:r>
                        <a:rPr lang="en-US" sz="1200" b="0" i="0" u="none" strike="noStrike">
                          <a:solidFill>
                            <a:srgbClr val="000000"/>
                          </a:solidFill>
                          <a:latin typeface="Times New Roman"/>
                        </a:rPr>
                        <a:t>All Other Tax Reductions Since 1999</a:t>
                      </a:r>
                    </a:p>
                  </a:txBody>
                  <a:tcPr marL="6422" marR="6422" marT="6422" marB="0" anchor="b">
                    <a:lnL>
                      <a:noFill/>
                    </a:lnL>
                    <a:lnR>
                      <a:noFill/>
                    </a:lnR>
                    <a:lnT>
                      <a:noFill/>
                    </a:lnT>
                    <a:lnB>
                      <a:noFill/>
                    </a:lnB>
                  </a:tcPr>
                </a:tc>
                <a:tc>
                  <a:txBody>
                    <a:bodyPr/>
                    <a:lstStyle/>
                    <a:p>
                      <a:pPr algn="ctr" rtl="0" fontAlgn="b"/>
                      <a:r>
                        <a:rPr lang="en-US" sz="1200" b="0" i="0" u="none" strike="noStrike" dirty="0">
                          <a:solidFill>
                            <a:srgbClr val="000000"/>
                          </a:solidFill>
                          <a:latin typeface="Times New Roman"/>
                        </a:rPr>
                        <a:t>1999-2014</a:t>
                      </a:r>
                    </a:p>
                  </a:txBody>
                  <a:tcPr marL="6422" marR="6422" marT="6422" marB="0" anchor="b">
                    <a:lnL>
                      <a:noFill/>
                    </a:lnL>
                    <a:lnR>
                      <a:noFill/>
                    </a:lnR>
                    <a:lnT>
                      <a:noFill/>
                    </a:lnT>
                    <a:lnB>
                      <a:noFill/>
                    </a:lnB>
                  </a:tcPr>
                </a:tc>
                <a:tc>
                  <a:txBody>
                    <a:bodyPr/>
                    <a:lstStyle/>
                    <a:p>
                      <a:pPr algn="r" rtl="0" fontAlgn="b"/>
                      <a:r>
                        <a:rPr lang="en-US" sz="1200" b="0" i="0" u="sng" strike="noStrike" dirty="0">
                          <a:solidFill>
                            <a:srgbClr val="FF0000"/>
                          </a:solidFill>
                          <a:latin typeface="Times New Roman"/>
                        </a:rPr>
                        <a:t>($121) </a:t>
                      </a:r>
                    </a:p>
                  </a:txBody>
                  <a:tcPr marL="6422" marR="6422" marT="6422" marB="0" anchor="b">
                    <a:lnL>
                      <a:noFill/>
                    </a:lnL>
                    <a:lnR>
                      <a:noFill/>
                    </a:lnR>
                    <a:lnT>
                      <a:noFill/>
                    </a:lnT>
                    <a:lnB>
                      <a:noFill/>
                    </a:lnB>
                  </a:tcPr>
                </a:tc>
                <a:extLst>
                  <a:ext uri="{0D108BD9-81ED-4DB2-BD59-A6C34878D82A}">
                    <a16:rowId xmlns:a16="http://schemas.microsoft.com/office/drawing/2014/main" val="10015"/>
                  </a:ext>
                </a:extLst>
              </a:tr>
              <a:tr h="222291">
                <a:tc>
                  <a:txBody>
                    <a:bodyPr/>
                    <a:lstStyle/>
                    <a:p>
                      <a:pPr algn="l" rtl="0" fontAlgn="b"/>
                      <a:r>
                        <a:rPr lang="en-US" sz="1200" b="1" i="0" u="none" strike="noStrike">
                          <a:solidFill>
                            <a:srgbClr val="000000"/>
                          </a:solidFill>
                          <a:latin typeface="Times New Roman"/>
                        </a:rPr>
                        <a:t>State GF Tax Reductions since 1994 </a:t>
                      </a:r>
                    </a:p>
                  </a:txBody>
                  <a:tcPr marL="6422" marR="6422" marT="6422" marB="0" anchor="b">
                    <a:lnL>
                      <a:noFill/>
                    </a:lnL>
                    <a:lnR>
                      <a:noFill/>
                    </a:lnR>
                    <a:lnT>
                      <a:noFill/>
                    </a:lnT>
                    <a:lnB>
                      <a:noFill/>
                    </a:lnB>
                  </a:tcPr>
                </a:tc>
                <a:tc>
                  <a:txBody>
                    <a:bodyPr/>
                    <a:lstStyle/>
                    <a:p>
                      <a:pPr algn="l" fontAlgn="b"/>
                      <a:endParaRPr lang="en-US" sz="1200" b="1" i="0" u="none" strike="noStrike">
                        <a:solidFill>
                          <a:srgbClr val="000000"/>
                        </a:solidFill>
                        <a:latin typeface="Times New Roman"/>
                      </a:endParaRPr>
                    </a:p>
                  </a:txBody>
                  <a:tcPr marL="6422" marR="6422" marT="6422" marB="0" anchor="b">
                    <a:lnL>
                      <a:noFill/>
                    </a:lnL>
                    <a:lnR>
                      <a:noFill/>
                    </a:lnR>
                    <a:lnT>
                      <a:noFill/>
                    </a:lnT>
                    <a:lnB>
                      <a:noFill/>
                    </a:lnB>
                  </a:tcPr>
                </a:tc>
                <a:tc>
                  <a:txBody>
                    <a:bodyPr/>
                    <a:lstStyle/>
                    <a:p>
                      <a:pPr algn="r" rtl="0" fontAlgn="b"/>
                      <a:r>
                        <a:rPr lang="en-US" sz="1200" b="1" i="0" u="none" strike="noStrike" dirty="0">
                          <a:solidFill>
                            <a:srgbClr val="FF0000"/>
                          </a:solidFill>
                          <a:latin typeface="Times New Roman"/>
                        </a:rPr>
                        <a:t>($2,924) </a:t>
                      </a:r>
                    </a:p>
                  </a:txBody>
                  <a:tcPr marL="6422" marR="6422" marT="6422" marB="0" anchor="b">
                    <a:lnL>
                      <a:noFill/>
                    </a:lnL>
                    <a:lnR>
                      <a:noFill/>
                    </a:lnR>
                    <a:lnT>
                      <a:noFill/>
                    </a:lnT>
                    <a:lnB>
                      <a:noFill/>
                    </a:lnB>
                  </a:tcPr>
                </a:tc>
                <a:extLst>
                  <a:ext uri="{0D108BD9-81ED-4DB2-BD59-A6C34878D82A}">
                    <a16:rowId xmlns:a16="http://schemas.microsoft.com/office/drawing/2014/main" val="10016"/>
                  </a:ext>
                </a:extLst>
              </a:tr>
              <a:tr h="239390">
                <a:tc>
                  <a:txBody>
                    <a:bodyPr/>
                    <a:lstStyle/>
                    <a:p>
                      <a:pPr algn="l" rtl="0" fontAlgn="b"/>
                      <a:r>
                        <a:rPr lang="en-US" sz="1200" b="0" i="0" u="none" strike="noStrike">
                          <a:solidFill>
                            <a:srgbClr val="000000"/>
                          </a:solidFill>
                          <a:latin typeface="Times New Roman"/>
                        </a:rPr>
                        <a:t>Add 1/2 percent sales tax on non-food items</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2004</a:t>
                      </a:r>
                    </a:p>
                  </a:txBody>
                  <a:tcPr marL="6422" marR="6422" marT="6422" marB="0" anchor="b">
                    <a:lnL>
                      <a:noFill/>
                    </a:lnL>
                    <a:lnR>
                      <a:noFill/>
                    </a:lnR>
                    <a:lnT>
                      <a:noFill/>
                    </a:lnT>
                    <a:lnB>
                      <a:noFill/>
                    </a:lnB>
                  </a:tcPr>
                </a:tc>
                <a:tc>
                  <a:txBody>
                    <a:bodyPr/>
                    <a:lstStyle/>
                    <a:p>
                      <a:pPr algn="r" rtl="0" fontAlgn="b"/>
                      <a:r>
                        <a:rPr lang="en-US" sz="1200" b="0" i="0" u="none" strike="noStrike">
                          <a:solidFill>
                            <a:srgbClr val="000000"/>
                          </a:solidFill>
                          <a:latin typeface="Times New Roman"/>
                        </a:rPr>
                        <a:t>$500 </a:t>
                      </a:r>
                    </a:p>
                  </a:txBody>
                  <a:tcPr marL="6422" marR="6422" marT="6422" marB="0" anchor="b">
                    <a:lnL>
                      <a:noFill/>
                    </a:lnL>
                    <a:lnR>
                      <a:noFill/>
                    </a:lnR>
                    <a:lnT>
                      <a:noFill/>
                    </a:lnT>
                    <a:lnB>
                      <a:noFill/>
                    </a:lnB>
                  </a:tcPr>
                </a:tc>
                <a:extLst>
                  <a:ext uri="{0D108BD9-81ED-4DB2-BD59-A6C34878D82A}">
                    <a16:rowId xmlns:a16="http://schemas.microsoft.com/office/drawing/2014/main" val="10017"/>
                  </a:ext>
                </a:extLst>
              </a:tr>
              <a:tr h="188092">
                <a:tc>
                  <a:txBody>
                    <a:bodyPr/>
                    <a:lstStyle/>
                    <a:p>
                      <a:pPr algn="l" rtl="0" fontAlgn="b"/>
                      <a:r>
                        <a:rPr lang="en-US" sz="1200" b="0" i="0" u="none" strike="noStrike">
                          <a:solidFill>
                            <a:srgbClr val="000000"/>
                          </a:solidFill>
                          <a:latin typeface="Times New Roman"/>
                        </a:rPr>
                        <a:t>Recordation Tax Increase (net of 3 cents to transp.) </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2004/2007</a:t>
                      </a:r>
                    </a:p>
                  </a:txBody>
                  <a:tcPr marL="6422" marR="6422" marT="6422" marB="0" anchor="b">
                    <a:lnL>
                      <a:noFill/>
                    </a:lnL>
                    <a:lnR>
                      <a:noFill/>
                    </a:lnR>
                    <a:lnT>
                      <a:noFill/>
                    </a:lnT>
                    <a:lnB>
                      <a:noFill/>
                    </a:lnB>
                  </a:tcPr>
                </a:tc>
                <a:tc>
                  <a:txBody>
                    <a:bodyPr/>
                    <a:lstStyle/>
                    <a:p>
                      <a:pPr algn="r" rtl="0" fontAlgn="b"/>
                      <a:r>
                        <a:rPr lang="en-US" sz="1200" b="0" i="0" u="none" strike="noStrike">
                          <a:solidFill>
                            <a:srgbClr val="000000"/>
                          </a:solidFill>
                          <a:latin typeface="Times New Roman"/>
                        </a:rPr>
                        <a:t>$150 </a:t>
                      </a:r>
                    </a:p>
                  </a:txBody>
                  <a:tcPr marL="6422" marR="6422" marT="6422" marB="0" anchor="b">
                    <a:lnL>
                      <a:noFill/>
                    </a:lnL>
                    <a:lnR>
                      <a:noFill/>
                    </a:lnR>
                    <a:lnT>
                      <a:noFill/>
                    </a:lnT>
                    <a:lnB>
                      <a:noFill/>
                    </a:lnB>
                  </a:tcPr>
                </a:tc>
                <a:extLst>
                  <a:ext uri="{0D108BD9-81ED-4DB2-BD59-A6C34878D82A}">
                    <a16:rowId xmlns:a16="http://schemas.microsoft.com/office/drawing/2014/main" val="10018"/>
                  </a:ext>
                </a:extLst>
              </a:tr>
              <a:tr h="188092">
                <a:tc>
                  <a:txBody>
                    <a:bodyPr/>
                    <a:lstStyle/>
                    <a:p>
                      <a:pPr algn="l" rtl="0" fontAlgn="b"/>
                      <a:r>
                        <a:rPr lang="en-US" sz="1200" b="0" i="0" u="none" strike="noStrike">
                          <a:solidFill>
                            <a:srgbClr val="000000"/>
                          </a:solidFill>
                          <a:latin typeface="Times New Roman"/>
                        </a:rPr>
                        <a:t>Tobacco Tax Increase (Va Health Care Fund) </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2004</a:t>
                      </a:r>
                    </a:p>
                  </a:txBody>
                  <a:tcPr marL="6422" marR="6422" marT="6422" marB="0" anchor="b">
                    <a:lnL>
                      <a:noFill/>
                    </a:lnL>
                    <a:lnR>
                      <a:noFill/>
                    </a:lnR>
                    <a:lnT>
                      <a:noFill/>
                    </a:lnT>
                    <a:lnB>
                      <a:noFill/>
                    </a:lnB>
                  </a:tcPr>
                </a:tc>
                <a:tc>
                  <a:txBody>
                    <a:bodyPr/>
                    <a:lstStyle/>
                    <a:p>
                      <a:pPr algn="r" rtl="0" fontAlgn="b"/>
                      <a:r>
                        <a:rPr lang="en-US" sz="1200" b="0" i="0" u="none" strike="noStrike">
                          <a:solidFill>
                            <a:srgbClr val="000000"/>
                          </a:solidFill>
                          <a:latin typeface="Times New Roman"/>
                        </a:rPr>
                        <a:t>$146 </a:t>
                      </a:r>
                    </a:p>
                  </a:txBody>
                  <a:tcPr marL="6422" marR="6422" marT="6422" marB="0" anchor="b">
                    <a:lnL>
                      <a:noFill/>
                    </a:lnL>
                    <a:lnR>
                      <a:noFill/>
                    </a:lnR>
                    <a:lnT>
                      <a:noFill/>
                    </a:lnT>
                    <a:lnB>
                      <a:noFill/>
                    </a:lnB>
                  </a:tcPr>
                </a:tc>
                <a:extLst>
                  <a:ext uri="{0D108BD9-81ED-4DB2-BD59-A6C34878D82A}">
                    <a16:rowId xmlns:a16="http://schemas.microsoft.com/office/drawing/2014/main" val="10019"/>
                  </a:ext>
                </a:extLst>
              </a:tr>
              <a:tr h="336856">
                <a:tc>
                  <a:txBody>
                    <a:bodyPr/>
                    <a:lstStyle/>
                    <a:p>
                      <a:pPr algn="l" rtl="0" fontAlgn="b"/>
                      <a:r>
                        <a:rPr lang="en-US" sz="1200" b="0" i="0" u="none" strike="noStrike">
                          <a:solidFill>
                            <a:srgbClr val="000000"/>
                          </a:solidFill>
                          <a:latin typeface="Times New Roman"/>
                        </a:rPr>
                        <a:t>Close 2 Corp. Tax Loopholes/Eliminate ST Exem for Pub. Svc. Co. </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2004</a:t>
                      </a:r>
                    </a:p>
                  </a:txBody>
                  <a:tcPr marL="6422" marR="6422" marT="6422" marB="0" anchor="b">
                    <a:lnL>
                      <a:noFill/>
                    </a:lnL>
                    <a:lnR>
                      <a:noFill/>
                    </a:lnR>
                    <a:lnT>
                      <a:noFill/>
                    </a:lnT>
                    <a:lnB>
                      <a:noFill/>
                    </a:lnB>
                  </a:tcPr>
                </a:tc>
                <a:tc>
                  <a:txBody>
                    <a:bodyPr/>
                    <a:lstStyle/>
                    <a:p>
                      <a:pPr algn="r" rtl="0" fontAlgn="b"/>
                      <a:r>
                        <a:rPr lang="en-US" sz="1200" b="0" i="0" u="none" strike="noStrike" dirty="0">
                          <a:solidFill>
                            <a:srgbClr val="000000"/>
                          </a:solidFill>
                          <a:latin typeface="Times New Roman"/>
                        </a:rPr>
                        <a:t>$143 </a:t>
                      </a:r>
                    </a:p>
                  </a:txBody>
                  <a:tcPr marL="6422" marR="6422" marT="6422" marB="0" anchor="b">
                    <a:lnL>
                      <a:noFill/>
                    </a:lnL>
                    <a:lnR>
                      <a:noFill/>
                    </a:lnR>
                    <a:lnT>
                      <a:noFill/>
                    </a:lnT>
                    <a:lnB>
                      <a:noFill/>
                    </a:lnB>
                  </a:tcPr>
                </a:tc>
                <a:extLst>
                  <a:ext uri="{0D108BD9-81ED-4DB2-BD59-A6C34878D82A}">
                    <a16:rowId xmlns:a16="http://schemas.microsoft.com/office/drawing/2014/main" val="10020"/>
                  </a:ext>
                </a:extLst>
              </a:tr>
              <a:tr h="188092">
                <a:tc>
                  <a:txBody>
                    <a:bodyPr/>
                    <a:lstStyle/>
                    <a:p>
                      <a:pPr algn="l" rtl="0" fontAlgn="b"/>
                      <a:r>
                        <a:rPr lang="en-US" sz="1200" b="0" i="0" u="none" strike="noStrike">
                          <a:solidFill>
                            <a:srgbClr val="000000"/>
                          </a:solidFill>
                          <a:latin typeface="Times New Roman"/>
                        </a:rPr>
                        <a:t>Sales Tax Presence in Virginia Amazon</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2012</a:t>
                      </a:r>
                    </a:p>
                  </a:txBody>
                  <a:tcPr marL="6422" marR="6422" marT="6422" marB="0" anchor="b">
                    <a:lnL>
                      <a:noFill/>
                    </a:lnL>
                    <a:lnR>
                      <a:noFill/>
                    </a:lnR>
                    <a:lnT>
                      <a:noFill/>
                    </a:lnT>
                    <a:lnB>
                      <a:noFill/>
                    </a:lnB>
                  </a:tcPr>
                </a:tc>
                <a:tc>
                  <a:txBody>
                    <a:bodyPr/>
                    <a:lstStyle/>
                    <a:p>
                      <a:pPr algn="r" rtl="0" fontAlgn="b"/>
                      <a:r>
                        <a:rPr lang="en-US" sz="1200" b="0" i="0" u="none" strike="noStrike">
                          <a:solidFill>
                            <a:srgbClr val="000000"/>
                          </a:solidFill>
                          <a:latin typeface="Times New Roman"/>
                        </a:rPr>
                        <a:t>$22 </a:t>
                      </a:r>
                    </a:p>
                  </a:txBody>
                  <a:tcPr marL="6422" marR="6422" marT="6422" marB="0" anchor="b">
                    <a:lnL>
                      <a:noFill/>
                    </a:lnL>
                    <a:lnR>
                      <a:noFill/>
                    </a:lnR>
                    <a:lnT>
                      <a:noFill/>
                    </a:lnT>
                    <a:lnB>
                      <a:noFill/>
                    </a:lnB>
                  </a:tcPr>
                </a:tc>
                <a:extLst>
                  <a:ext uri="{0D108BD9-81ED-4DB2-BD59-A6C34878D82A}">
                    <a16:rowId xmlns:a16="http://schemas.microsoft.com/office/drawing/2014/main" val="10021"/>
                  </a:ext>
                </a:extLst>
              </a:tr>
              <a:tr h="188092">
                <a:tc>
                  <a:txBody>
                    <a:bodyPr/>
                    <a:lstStyle/>
                    <a:p>
                      <a:pPr algn="l" rtl="0" fontAlgn="b"/>
                      <a:r>
                        <a:rPr lang="en-US" sz="1200" b="0" i="0" u="none" strike="noStrike">
                          <a:solidFill>
                            <a:srgbClr val="000000"/>
                          </a:solidFill>
                          <a:latin typeface="Times New Roman"/>
                        </a:rPr>
                        <a:t>Sales tax on satellite TV equipment</a:t>
                      </a:r>
                    </a:p>
                  </a:txBody>
                  <a:tcPr marL="6422" marR="6422" marT="6422" marB="0" anchor="b">
                    <a:lnL>
                      <a:noFill/>
                    </a:lnL>
                    <a:lnR>
                      <a:noFill/>
                    </a:lnR>
                    <a:lnT>
                      <a:noFill/>
                    </a:lnT>
                    <a:lnB>
                      <a:noFill/>
                    </a:lnB>
                  </a:tcPr>
                </a:tc>
                <a:tc>
                  <a:txBody>
                    <a:bodyPr/>
                    <a:lstStyle/>
                    <a:p>
                      <a:pPr algn="ctr" rtl="0" fontAlgn="b"/>
                      <a:r>
                        <a:rPr lang="en-US" sz="1200" b="0" i="0" u="none" strike="noStrike">
                          <a:solidFill>
                            <a:srgbClr val="000000"/>
                          </a:solidFill>
                          <a:latin typeface="Times New Roman"/>
                        </a:rPr>
                        <a:t>2014</a:t>
                      </a:r>
                    </a:p>
                  </a:txBody>
                  <a:tcPr marL="6422" marR="6422" marT="6422" marB="0" anchor="b">
                    <a:lnL>
                      <a:noFill/>
                    </a:lnL>
                    <a:lnR>
                      <a:noFill/>
                    </a:lnR>
                    <a:lnT>
                      <a:noFill/>
                    </a:lnT>
                    <a:lnB>
                      <a:noFill/>
                    </a:lnB>
                  </a:tcPr>
                </a:tc>
                <a:tc>
                  <a:txBody>
                    <a:bodyPr/>
                    <a:lstStyle/>
                    <a:p>
                      <a:pPr algn="r" rtl="0" fontAlgn="b"/>
                      <a:r>
                        <a:rPr lang="en-US" sz="1200" b="0" i="0" u="sng" strike="noStrike">
                          <a:solidFill>
                            <a:srgbClr val="000000"/>
                          </a:solidFill>
                          <a:latin typeface="Times New Roman"/>
                        </a:rPr>
                        <a:t>$10 </a:t>
                      </a:r>
                    </a:p>
                  </a:txBody>
                  <a:tcPr marL="6422" marR="6422" marT="6422" marB="0" anchor="b">
                    <a:lnL>
                      <a:noFill/>
                    </a:lnL>
                    <a:lnR>
                      <a:noFill/>
                    </a:lnR>
                    <a:lnT>
                      <a:noFill/>
                    </a:lnT>
                    <a:lnB>
                      <a:noFill/>
                    </a:lnB>
                  </a:tcPr>
                </a:tc>
                <a:extLst>
                  <a:ext uri="{0D108BD9-81ED-4DB2-BD59-A6C34878D82A}">
                    <a16:rowId xmlns:a16="http://schemas.microsoft.com/office/drawing/2014/main" val="10022"/>
                  </a:ext>
                </a:extLst>
              </a:tr>
              <a:tr h="188092">
                <a:tc>
                  <a:txBody>
                    <a:bodyPr/>
                    <a:lstStyle/>
                    <a:p>
                      <a:pPr algn="l" rtl="0" fontAlgn="b"/>
                      <a:r>
                        <a:rPr lang="en-US" sz="1200" b="1" i="0" u="none" strike="noStrike">
                          <a:solidFill>
                            <a:srgbClr val="000000"/>
                          </a:solidFill>
                          <a:latin typeface="Times New Roman"/>
                        </a:rPr>
                        <a:t>State Tax Increases since 1994 </a:t>
                      </a:r>
                    </a:p>
                  </a:txBody>
                  <a:tcPr marL="6422" marR="6422" marT="6422" marB="0" anchor="b">
                    <a:lnL>
                      <a:noFill/>
                    </a:lnL>
                    <a:lnR>
                      <a:noFill/>
                    </a:lnR>
                    <a:lnT>
                      <a:noFill/>
                    </a:lnT>
                    <a:lnB>
                      <a:noFill/>
                    </a:lnB>
                  </a:tcPr>
                </a:tc>
                <a:tc>
                  <a:txBody>
                    <a:bodyPr/>
                    <a:lstStyle/>
                    <a:p>
                      <a:pPr algn="l" fontAlgn="b"/>
                      <a:endParaRPr lang="en-US" sz="1200" b="1" i="0" u="none" strike="noStrike">
                        <a:solidFill>
                          <a:srgbClr val="000000"/>
                        </a:solidFill>
                        <a:latin typeface="Times New Roman"/>
                      </a:endParaRPr>
                    </a:p>
                  </a:txBody>
                  <a:tcPr marL="6422" marR="6422" marT="6422" marB="0" anchor="b">
                    <a:lnL>
                      <a:noFill/>
                    </a:lnL>
                    <a:lnR>
                      <a:noFill/>
                    </a:lnR>
                    <a:lnT>
                      <a:noFill/>
                    </a:lnT>
                    <a:lnB>
                      <a:noFill/>
                    </a:lnB>
                  </a:tcPr>
                </a:tc>
                <a:tc>
                  <a:txBody>
                    <a:bodyPr/>
                    <a:lstStyle/>
                    <a:p>
                      <a:pPr algn="r" rtl="0" fontAlgn="b"/>
                      <a:r>
                        <a:rPr lang="en-US" sz="1200" b="1" i="0" u="none" strike="noStrike">
                          <a:solidFill>
                            <a:srgbClr val="000000"/>
                          </a:solidFill>
                          <a:latin typeface="Times New Roman"/>
                        </a:rPr>
                        <a:t>$971 </a:t>
                      </a:r>
                    </a:p>
                  </a:txBody>
                  <a:tcPr marL="6422" marR="6422" marT="6422" marB="0" anchor="b">
                    <a:lnL>
                      <a:noFill/>
                    </a:lnL>
                    <a:lnR>
                      <a:noFill/>
                    </a:lnR>
                    <a:lnT>
                      <a:noFill/>
                    </a:lnT>
                    <a:lnB>
                      <a:noFill/>
                    </a:lnB>
                  </a:tcPr>
                </a:tc>
                <a:extLst>
                  <a:ext uri="{0D108BD9-81ED-4DB2-BD59-A6C34878D82A}">
                    <a16:rowId xmlns:a16="http://schemas.microsoft.com/office/drawing/2014/main" val="10023"/>
                  </a:ext>
                </a:extLst>
              </a:tr>
              <a:tr h="230840">
                <a:tc>
                  <a:txBody>
                    <a:bodyPr/>
                    <a:lstStyle/>
                    <a:p>
                      <a:pPr algn="l" rtl="0" fontAlgn="b"/>
                      <a:r>
                        <a:rPr lang="en-US" sz="1200" b="1" i="0" u="none" strike="noStrike" dirty="0">
                          <a:solidFill>
                            <a:srgbClr val="000000"/>
                          </a:solidFill>
                          <a:latin typeface="Times New Roman"/>
                        </a:rPr>
                        <a:t>Net Annual State Tax Changes</a:t>
                      </a:r>
                    </a:p>
                  </a:txBody>
                  <a:tcPr marL="6422" marR="6422" marT="6422" marB="0" anchor="b">
                    <a:lnL>
                      <a:noFill/>
                    </a:lnL>
                    <a:lnR>
                      <a:noFill/>
                    </a:lnR>
                    <a:lnT>
                      <a:noFill/>
                    </a:lnT>
                    <a:lnB>
                      <a:noFill/>
                    </a:lnB>
                  </a:tcPr>
                </a:tc>
                <a:tc>
                  <a:txBody>
                    <a:bodyPr/>
                    <a:lstStyle/>
                    <a:p>
                      <a:pPr algn="l" fontAlgn="b"/>
                      <a:endParaRPr lang="en-US" sz="1200" b="1" i="0" u="none" strike="noStrike">
                        <a:solidFill>
                          <a:srgbClr val="000000"/>
                        </a:solidFill>
                        <a:latin typeface="Times New Roman"/>
                      </a:endParaRPr>
                    </a:p>
                  </a:txBody>
                  <a:tcPr marL="6422" marR="6422" marT="6422" marB="0" anchor="b">
                    <a:lnL>
                      <a:noFill/>
                    </a:lnL>
                    <a:lnR>
                      <a:noFill/>
                    </a:lnR>
                    <a:lnT>
                      <a:noFill/>
                    </a:lnT>
                    <a:lnB>
                      <a:noFill/>
                    </a:lnB>
                  </a:tcPr>
                </a:tc>
                <a:tc>
                  <a:txBody>
                    <a:bodyPr/>
                    <a:lstStyle/>
                    <a:p>
                      <a:pPr algn="r" rtl="0" fontAlgn="b"/>
                      <a:r>
                        <a:rPr lang="en-US" sz="1200" b="1" i="0" u="none" strike="noStrike" dirty="0">
                          <a:solidFill>
                            <a:srgbClr val="FF0000"/>
                          </a:solidFill>
                          <a:latin typeface="Times New Roman"/>
                        </a:rPr>
                        <a:t>($1,953)</a:t>
                      </a:r>
                    </a:p>
                  </a:txBody>
                  <a:tcPr marL="6422" marR="6422" marT="6422" marB="0" anchor="b">
                    <a:lnL>
                      <a:noFill/>
                    </a:lnL>
                    <a:lnR>
                      <a:noFill/>
                    </a:lnR>
                    <a:lnT>
                      <a:noFill/>
                    </a:lnT>
                    <a:lnB>
                      <a:noFill/>
                    </a:lnB>
                  </a:tcPr>
                </a:tc>
                <a:extLst>
                  <a:ext uri="{0D108BD9-81ED-4DB2-BD59-A6C34878D82A}">
                    <a16:rowId xmlns:a16="http://schemas.microsoft.com/office/drawing/2014/main" val="10024"/>
                  </a:ext>
                </a:extLst>
              </a:tr>
              <a:tr h="410382">
                <a:tc gridSpan="2">
                  <a:txBody>
                    <a:bodyPr/>
                    <a:lstStyle/>
                    <a:p>
                      <a:pPr algn="l" rtl="0" fontAlgn="b"/>
                      <a:r>
                        <a:rPr lang="en-US" sz="1200" b="0" i="1" u="none" strike="noStrike" dirty="0">
                          <a:solidFill>
                            <a:srgbClr val="000000"/>
                          </a:solidFill>
                          <a:latin typeface="Times New Roman"/>
                        </a:rPr>
                        <a:t>Source: Senate Finance Committee Retreat, Revenue Outlook, Nov. 19 , 2015</a:t>
                      </a:r>
                    </a:p>
                  </a:txBody>
                  <a:tcPr marL="6422" marR="6422" marT="6422"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dirty="0">
                        <a:solidFill>
                          <a:srgbClr val="000000"/>
                        </a:solidFill>
                        <a:latin typeface="Times New Roman"/>
                      </a:endParaRPr>
                    </a:p>
                  </a:txBody>
                  <a:tcPr marL="6422" marR="6422" marT="6422" marB="0" anchor="b">
                    <a:lnL>
                      <a:noFill/>
                    </a:lnL>
                    <a:lnR>
                      <a:noFill/>
                    </a:lnR>
                    <a:lnT>
                      <a:noFill/>
                    </a:lnT>
                    <a:lnB>
                      <a:noFill/>
                    </a:lnB>
                  </a:tcP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594234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a:latin typeface="Times New Roman" panose="02020603050405020304" pitchFamily="18" charset="0"/>
                <a:cs typeface="Times New Roman" panose="02020603050405020304" pitchFamily="18" charset="0"/>
              </a:rPr>
              <a:t>Is Slower Growth the New Normal?</a:t>
            </a:r>
          </a:p>
        </p:txBody>
      </p:sp>
      <p:sp>
        <p:nvSpPr>
          <p:cNvPr id="3" name="Content Placeholder 2"/>
          <p:cNvSpPr>
            <a:spLocks noGrp="1"/>
          </p:cNvSpPr>
          <p:nvPr>
            <p:ph idx="1"/>
          </p:nvPr>
        </p:nvSpPr>
        <p:spPr>
          <a:xfrm>
            <a:off x="457200" y="1219200"/>
            <a:ext cx="8305800" cy="5137150"/>
          </a:xfrm>
        </p:spPr>
        <p:txBody>
          <a:bodyPr>
            <a:normAutofit fontScale="55000" lnSpcReduction="20000"/>
          </a:bodyPr>
          <a:lstStyle/>
          <a:p>
            <a:r>
              <a:rPr lang="en-US" dirty="0">
                <a:latin typeface="Times New Roman" panose="02020603050405020304" pitchFamily="18" charset="0"/>
                <a:cs typeface="Times New Roman" panose="02020603050405020304" pitchFamily="18" charset="0"/>
              </a:rPr>
              <a:t>Has globalization permanently reduced inflation?</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Is innovation slowing, or is a new innovation wave just beginning? </a:t>
            </a:r>
          </a:p>
          <a:p>
            <a:pPr marL="0" indent="0">
              <a:buNone/>
            </a:pPr>
            <a:r>
              <a:rPr lang="en-US" dirty="0">
                <a:latin typeface="Times New Roman" panose="02020603050405020304" pitchFamily="18" charset="0"/>
                <a:cs typeface="Times New Roman" panose="02020603050405020304" pitchFamily="18" charset="0"/>
              </a:rPr>
              <a:t>      -  Are air conditioning and indoor plumbing, etc. more important economically 	than genome sequencing, instant communication, phone apps, etc. </a:t>
            </a:r>
          </a:p>
          <a:p>
            <a:pPr marL="0" indent="0">
              <a:buNone/>
            </a:pPr>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Rising income inequality has reduced the share of economic gains going to the middle and working classes and with it their disposable income and purchasing power.</a:t>
            </a:r>
          </a:p>
          <a:p>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Growth in educational attainment as measured by years of schooling completed has slowed. In addition, the quality of primary and secondary education has become more stratified and the costs of higher education has increased. Such trends in education are contributors to growing income inequality.</a:t>
            </a:r>
          </a:p>
          <a:p>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Baby boomers are reaching traditional retirement age, reducing the number of hours worked per person. In addition, labor force participation among people who have not yet reached retirement age has dropped.</a:t>
            </a:r>
          </a:p>
          <a:p>
            <a:endParaRPr lang="en-US" sz="1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All levels of government face mounting debt, in large measure due to the aging of the population, as spending on “entitlement” programs such as Social Security and Medicare increases and pension obligations to public-sector employees grow.</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C978020-F2C0-4D3E-AEA2-29E7892B33DC}" type="slidenum">
              <a:rPr lang="en-US" smtClean="0"/>
              <a:pPr/>
              <a:t>28</a:t>
            </a:fld>
            <a:endParaRPr lang="en-US" dirty="0"/>
          </a:p>
        </p:txBody>
      </p:sp>
    </p:spTree>
    <p:extLst>
      <p:ext uri="{BB962C8B-B14F-4D97-AF65-F5344CB8AC3E}">
        <p14:creationId xmlns:p14="http://schemas.microsoft.com/office/powerpoint/2010/main" val="943723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29</a:t>
            </a:fld>
            <a:endParaRPr lang="en-US"/>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29</a:t>
            </a:fld>
            <a:endParaRPr lang="en-US"/>
          </a:p>
        </p:txBody>
      </p:sp>
      <p:sp>
        <p:nvSpPr>
          <p:cNvPr id="4" name="Title 1"/>
          <p:cNvSpPr txBox="1">
            <a:spLocks/>
          </p:cNvSpPr>
          <p:nvPr/>
        </p:nvSpPr>
        <p:spPr>
          <a:xfrm>
            <a:off x="457200" y="381000"/>
            <a:ext cx="8229600" cy="1143000"/>
          </a:xfrm>
          <a:prstGeom prst="rect">
            <a:avLst/>
          </a:prstGeom>
        </p:spPr>
        <p:txBody>
          <a:bodyP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anose="02020603050405020304" pitchFamily="18" charset="0"/>
                <a:cs typeface="Times New Roman" panose="02020603050405020304" pitchFamily="18" charset="0"/>
              </a:rPr>
              <a:t>Slower Growing Working Age Population</a:t>
            </a:r>
          </a:p>
          <a:p>
            <a:r>
              <a:rPr lang="en-US" dirty="0">
                <a:latin typeface="Times New Roman" panose="02020603050405020304" pitchFamily="18" charset="0"/>
                <a:cs typeface="Times New Roman" panose="02020603050405020304" pitchFamily="18" charset="0"/>
              </a:rPr>
              <a:t> Could Impact Virginia’s Future Growth</a:t>
            </a:r>
          </a:p>
        </p:txBody>
      </p:sp>
      <p:sp>
        <p:nvSpPr>
          <p:cNvPr id="5"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29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25252618"/>
              </p:ext>
            </p:extLst>
          </p:nvPr>
        </p:nvGraphicFramePr>
        <p:xfrm>
          <a:off x="539750" y="1919288"/>
          <a:ext cx="8064500" cy="3262312"/>
        </p:xfrm>
        <a:graphic>
          <a:graphicData uri="http://schemas.openxmlformats.org/drawingml/2006/table">
            <a:tbl>
              <a:tblPr>
                <a:tableStyleId>{5C22544A-7EE6-4342-B048-85BDC9FD1C3A}</a:tableStyleId>
              </a:tblPr>
              <a:tblGrid>
                <a:gridCol w="1066800">
                  <a:extLst>
                    <a:ext uri="{9D8B030D-6E8A-4147-A177-3AD203B41FA5}">
                      <a16:colId xmlns:a16="http://schemas.microsoft.com/office/drawing/2014/main" val="2986793777"/>
                    </a:ext>
                  </a:extLst>
                </a:gridCol>
                <a:gridCol w="1536700">
                  <a:extLst>
                    <a:ext uri="{9D8B030D-6E8A-4147-A177-3AD203B41FA5}">
                      <a16:colId xmlns:a16="http://schemas.microsoft.com/office/drawing/2014/main" val="2645279448"/>
                    </a:ext>
                  </a:extLst>
                </a:gridCol>
                <a:gridCol w="1282700">
                  <a:extLst>
                    <a:ext uri="{9D8B030D-6E8A-4147-A177-3AD203B41FA5}">
                      <a16:colId xmlns:a16="http://schemas.microsoft.com/office/drawing/2014/main" val="3482528437"/>
                    </a:ext>
                  </a:extLst>
                </a:gridCol>
                <a:gridCol w="1562100">
                  <a:extLst>
                    <a:ext uri="{9D8B030D-6E8A-4147-A177-3AD203B41FA5}">
                      <a16:colId xmlns:a16="http://schemas.microsoft.com/office/drawing/2014/main" val="34965025"/>
                    </a:ext>
                  </a:extLst>
                </a:gridCol>
                <a:gridCol w="1384300">
                  <a:extLst>
                    <a:ext uri="{9D8B030D-6E8A-4147-A177-3AD203B41FA5}">
                      <a16:colId xmlns:a16="http://schemas.microsoft.com/office/drawing/2014/main" val="621882448"/>
                    </a:ext>
                  </a:extLst>
                </a:gridCol>
                <a:gridCol w="1231900">
                  <a:extLst>
                    <a:ext uri="{9D8B030D-6E8A-4147-A177-3AD203B41FA5}">
                      <a16:colId xmlns:a16="http://schemas.microsoft.com/office/drawing/2014/main" val="3594755305"/>
                    </a:ext>
                  </a:extLst>
                </a:gridCol>
              </a:tblGrid>
              <a:tr h="1286401">
                <a:tc>
                  <a:txBody>
                    <a:bodyPr/>
                    <a:lstStyle/>
                    <a:p>
                      <a:pPr algn="l" fontAlgn="b"/>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Total Projected VA Population</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Population Age 25-64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 of Total Pop. Age 25-64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Pop. 65 years and over</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 of Total Pop. Age 65 and Over</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537368290"/>
                  </a:ext>
                </a:extLst>
              </a:tr>
              <a:tr h="658637">
                <a:tc>
                  <a:txBody>
                    <a:bodyPr/>
                    <a:lstStyle/>
                    <a:p>
                      <a:pPr algn="r" fontAlgn="b"/>
                      <a:r>
                        <a:rPr lang="en-US" sz="1800" u="none" strike="noStrike">
                          <a:effectLst/>
                          <a:latin typeface="Times New Roman" panose="02020603050405020304" pitchFamily="18" charset="0"/>
                          <a:cs typeface="Times New Roman" panose="02020603050405020304" pitchFamily="18" charset="0"/>
                        </a:rPr>
                        <a:t>2014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800" u="none" strike="noStrike">
                          <a:effectLst/>
                          <a:latin typeface="Times New Roman" panose="02020603050405020304" pitchFamily="18" charset="0"/>
                          <a:cs typeface="Times New Roman" panose="02020603050405020304" pitchFamily="18" charset="0"/>
                        </a:rPr>
                        <a:t>        8,326,289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800" u="none" strike="noStrike">
                          <a:effectLst/>
                          <a:latin typeface="Times New Roman" panose="02020603050405020304" pitchFamily="18" charset="0"/>
                          <a:cs typeface="Times New Roman" panose="02020603050405020304" pitchFamily="18" charset="0"/>
                        </a:rPr>
                        <a:t>    4,480,907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53.8%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      1,146,886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13.8%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224935449"/>
                  </a:ext>
                </a:extLst>
              </a:tr>
              <a:tr h="658637">
                <a:tc>
                  <a:txBody>
                    <a:bodyPr/>
                    <a:lstStyle/>
                    <a:p>
                      <a:pPr algn="r" fontAlgn="b"/>
                      <a:r>
                        <a:rPr lang="en-US" sz="1800" u="none" strike="noStrike">
                          <a:effectLst/>
                          <a:latin typeface="Times New Roman" panose="02020603050405020304" pitchFamily="18" charset="0"/>
                          <a:cs typeface="Times New Roman" panose="02020603050405020304" pitchFamily="18" charset="0"/>
                        </a:rPr>
                        <a:t>2020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8,811,512</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800" u="none" strike="noStrike">
                          <a:effectLst/>
                          <a:latin typeface="Times New Roman" panose="02020603050405020304" pitchFamily="18" charset="0"/>
                          <a:cs typeface="Times New Roman" panose="02020603050405020304" pitchFamily="18" charset="0"/>
                        </a:rPr>
                        <a:t>    4,655,363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52.8%</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1,359,168</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15.4%</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53139964"/>
                  </a:ext>
                </a:extLst>
              </a:tr>
              <a:tr h="658637">
                <a:tc>
                  <a:txBody>
                    <a:bodyPr/>
                    <a:lstStyle/>
                    <a:p>
                      <a:pPr algn="r" fontAlgn="b"/>
                      <a:r>
                        <a:rPr lang="en-US" sz="1800" u="none" strike="noStrike">
                          <a:effectLst/>
                          <a:latin typeface="Times New Roman" panose="02020603050405020304" pitchFamily="18" charset="0"/>
                          <a:cs typeface="Times New Roman" panose="02020603050405020304" pitchFamily="18" charset="0"/>
                        </a:rPr>
                        <a:t>2030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9,645,281</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800" u="none" strike="noStrike">
                          <a:effectLst/>
                          <a:latin typeface="Times New Roman" panose="02020603050405020304" pitchFamily="18" charset="0"/>
                          <a:cs typeface="Times New Roman" panose="02020603050405020304" pitchFamily="18" charset="0"/>
                        </a:rPr>
                        <a:t>    4,836,080 </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50.1%</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a:effectLst/>
                          <a:latin typeface="Times New Roman" panose="02020603050405020304" pitchFamily="18" charset="0"/>
                          <a:cs typeface="Times New Roman" panose="02020603050405020304" pitchFamily="18" charset="0"/>
                        </a:rPr>
                        <a:t>1,767,340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US" sz="1800" u="none" strike="noStrike" dirty="0">
                          <a:effectLst/>
                          <a:latin typeface="Times New Roman" panose="02020603050405020304" pitchFamily="18" charset="0"/>
                          <a:cs typeface="Times New Roman" panose="02020603050405020304" pitchFamily="18" charset="0"/>
                        </a:rPr>
                        <a:t>18.3%</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4144384779"/>
                  </a:ext>
                </a:extLst>
              </a:tr>
            </a:tbl>
          </a:graphicData>
        </a:graphic>
      </p:graphicFrame>
    </p:spTree>
    <p:extLst>
      <p:ext uri="{BB962C8B-B14F-4D97-AF65-F5344CB8AC3E}">
        <p14:creationId xmlns:p14="http://schemas.microsoft.com/office/powerpoint/2010/main" val="83496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3</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5922AA-C18C-49FE-869D-24C61D055C1A}" type="slidenum">
              <a:rPr lang="en-US" smtClean="0"/>
              <a:pPr/>
              <a:t>3</a:t>
            </a:fld>
            <a:endParaRPr lang="en-US" dirty="0"/>
          </a:p>
        </p:txBody>
      </p:sp>
      <p:sp>
        <p:nvSpPr>
          <p:cNvPr id="4" name="Title 1"/>
          <p:cNvSpPr txBox="1">
            <a:spLocks/>
          </p:cNvSpPr>
          <p:nvPr/>
        </p:nvSpPr>
        <p:spPr>
          <a:xfrm>
            <a:off x="228600" y="304800"/>
            <a:ext cx="8763000" cy="990600"/>
          </a:xfrm>
          <a:prstGeom prst="rect">
            <a:avLst/>
          </a:prstGeom>
        </p:spPr>
        <p:txBody>
          <a:bodyPr>
            <a:normAutofit lnSpcReduction="10000"/>
          </a:bodyPr>
          <a:lstStyle/>
          <a:p>
            <a:pPr lvl="0" algn="ctr">
              <a:spcBef>
                <a:spcPct val="0"/>
              </a:spcBef>
              <a:defRPr/>
            </a:pPr>
            <a:r>
              <a:rPr lang="en-US" sz="3200" b="1" dirty="0">
                <a:latin typeface="Times New Roman" pitchFamily="18" charset="0"/>
                <a:cs typeface="Times New Roman" pitchFamily="18" charset="0"/>
              </a:rPr>
              <a:t>Will GF Revenue Growth Be Lowered</a:t>
            </a:r>
          </a:p>
          <a:p>
            <a:pPr lvl="0" algn="ctr">
              <a:spcBef>
                <a:spcPct val="0"/>
              </a:spcBef>
              <a:defRPr/>
            </a:pPr>
            <a:r>
              <a:rPr lang="en-US" sz="3200" b="1" dirty="0">
                <a:latin typeface="Times New Roman" pitchFamily="18" charset="0"/>
                <a:cs typeface="Times New Roman" pitchFamily="18" charset="0"/>
              </a:rPr>
              <a:t> in Fiscal Years 2017 and 2018?</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p:txBody>
      </p:sp>
      <p:sp>
        <p:nvSpPr>
          <p:cNvPr id="5"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Times New Roman" pitchFamily="18" charset="0"/>
                <a:ea typeface="+mn-ea"/>
                <a:cs typeface="Times New Roman"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chemeClr val="tx1">
                  <a:tint val="75000"/>
                </a:schemeClr>
              </a:solidFill>
              <a:effectLst/>
              <a:uLnTx/>
              <a:uFillTx/>
              <a:latin typeface="Times New Roman" pitchFamily="18" charset="0"/>
              <a:ea typeface="+mn-ea"/>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87090879"/>
              </p:ext>
            </p:extLst>
          </p:nvPr>
        </p:nvGraphicFramePr>
        <p:xfrm>
          <a:off x="990600" y="1524000"/>
          <a:ext cx="7010400" cy="4439754"/>
        </p:xfrm>
        <a:graphic>
          <a:graphicData uri="http://schemas.openxmlformats.org/drawingml/2006/table">
            <a:tbl>
              <a:tblPr/>
              <a:tblGrid>
                <a:gridCol w="3215513">
                  <a:extLst>
                    <a:ext uri="{9D8B030D-6E8A-4147-A177-3AD203B41FA5}">
                      <a16:colId xmlns:a16="http://schemas.microsoft.com/office/drawing/2014/main" val="20000"/>
                    </a:ext>
                  </a:extLst>
                </a:gridCol>
                <a:gridCol w="3794887">
                  <a:extLst>
                    <a:ext uri="{9D8B030D-6E8A-4147-A177-3AD203B41FA5}">
                      <a16:colId xmlns:a16="http://schemas.microsoft.com/office/drawing/2014/main" val="20001"/>
                    </a:ext>
                  </a:extLst>
                </a:gridCol>
              </a:tblGrid>
              <a:tr h="387298">
                <a:tc>
                  <a:txBody>
                    <a:bodyPr/>
                    <a:lstStyle/>
                    <a:p>
                      <a:pPr algn="l" fontAlgn="b"/>
                      <a:r>
                        <a:rPr lang="en-US" sz="2400" b="0" i="0" u="sng" strike="noStrike" dirty="0">
                          <a:solidFill>
                            <a:srgbClr val="000000"/>
                          </a:solidFill>
                          <a:latin typeface="Times New Roman"/>
                        </a:rPr>
                        <a:t>Fiscal Years</a:t>
                      </a:r>
                    </a:p>
                  </a:txBody>
                  <a:tcPr marL="0" marR="0" marT="0" marB="0" anchor="b">
                    <a:lnL>
                      <a:noFill/>
                    </a:lnL>
                    <a:lnR>
                      <a:noFill/>
                    </a:lnR>
                    <a:lnT>
                      <a:noFill/>
                    </a:lnT>
                    <a:lnB>
                      <a:noFill/>
                    </a:lnB>
                  </a:tcPr>
                </a:tc>
                <a:tc>
                  <a:txBody>
                    <a:bodyPr/>
                    <a:lstStyle/>
                    <a:p>
                      <a:pPr algn="ctr" fontAlgn="b"/>
                      <a:r>
                        <a:rPr lang="en-US" sz="2400" b="0" i="0" u="sng" strike="noStrike" dirty="0">
                          <a:solidFill>
                            <a:srgbClr val="000000"/>
                          </a:solidFill>
                          <a:latin typeface="Times New Roman"/>
                        </a:rPr>
                        <a:t>Avg. Annual GF Growth*</a:t>
                      </a:r>
                    </a:p>
                  </a:txBody>
                  <a:tcPr marL="0" marR="0" marT="0" marB="0" anchor="b">
                    <a:lnL>
                      <a:noFill/>
                    </a:lnL>
                    <a:lnR>
                      <a:noFill/>
                    </a:lnR>
                    <a:lnT>
                      <a:noFill/>
                    </a:lnT>
                    <a:lnB>
                      <a:noFill/>
                    </a:lnB>
                  </a:tcPr>
                </a:tc>
                <a:extLst>
                  <a:ext uri="{0D108BD9-81ED-4DB2-BD59-A6C34878D82A}">
                    <a16:rowId xmlns:a16="http://schemas.microsoft.com/office/drawing/2014/main" val="10000"/>
                  </a:ext>
                </a:extLst>
              </a:tr>
              <a:tr h="746256">
                <a:tc>
                  <a:txBody>
                    <a:bodyPr/>
                    <a:lstStyle/>
                    <a:p>
                      <a:pPr algn="l" fontAlgn="b"/>
                      <a:r>
                        <a:rPr lang="en-US" sz="2400" b="0" i="0" u="none" strike="noStrike" dirty="0">
                          <a:solidFill>
                            <a:srgbClr val="000000"/>
                          </a:solidFill>
                          <a:latin typeface="Times New Roman"/>
                        </a:rPr>
                        <a:t>1990-1999</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5.9%</a:t>
                      </a:r>
                    </a:p>
                  </a:txBody>
                  <a:tcPr marL="0" marR="0" marT="0" marB="0" anchor="b">
                    <a:lnL>
                      <a:noFill/>
                    </a:lnL>
                    <a:lnR>
                      <a:noFill/>
                    </a:lnR>
                    <a:lnT>
                      <a:noFill/>
                    </a:lnT>
                    <a:lnB>
                      <a:noFill/>
                    </a:lnB>
                  </a:tcPr>
                </a:tc>
                <a:extLst>
                  <a:ext uri="{0D108BD9-81ED-4DB2-BD59-A6C34878D82A}">
                    <a16:rowId xmlns:a16="http://schemas.microsoft.com/office/drawing/2014/main" val="10001"/>
                  </a:ext>
                </a:extLst>
              </a:tr>
              <a:tr h="661240">
                <a:tc>
                  <a:txBody>
                    <a:bodyPr/>
                    <a:lstStyle/>
                    <a:p>
                      <a:pPr algn="l" fontAlgn="b"/>
                      <a:r>
                        <a:rPr lang="en-US" sz="2400" b="0" i="0" u="none" strike="noStrike" dirty="0">
                          <a:solidFill>
                            <a:srgbClr val="000000"/>
                          </a:solidFill>
                          <a:latin typeface="Times New Roman"/>
                        </a:rPr>
                        <a:t>2000-2008</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5.7%</a:t>
                      </a:r>
                    </a:p>
                  </a:txBody>
                  <a:tcPr marL="0" marR="0" marT="0" marB="0" anchor="b">
                    <a:lnL>
                      <a:noFill/>
                    </a:lnL>
                    <a:lnR>
                      <a:noFill/>
                    </a:lnR>
                    <a:lnT>
                      <a:noFill/>
                    </a:lnT>
                    <a:lnB>
                      <a:noFill/>
                    </a:lnB>
                  </a:tcPr>
                </a:tc>
                <a:extLst>
                  <a:ext uri="{0D108BD9-81ED-4DB2-BD59-A6C34878D82A}">
                    <a16:rowId xmlns:a16="http://schemas.microsoft.com/office/drawing/2014/main" val="10002"/>
                  </a:ext>
                </a:extLst>
              </a:tr>
              <a:tr h="661240">
                <a:tc>
                  <a:txBody>
                    <a:bodyPr/>
                    <a:lstStyle/>
                    <a:p>
                      <a:pPr algn="l" fontAlgn="b"/>
                      <a:r>
                        <a:rPr lang="en-US" sz="2400" b="0" i="0" u="none" strike="noStrike" dirty="0">
                          <a:solidFill>
                            <a:srgbClr val="000000"/>
                          </a:solidFill>
                          <a:latin typeface="Times New Roman"/>
                        </a:rPr>
                        <a:t>2009-2015</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1.9%</a:t>
                      </a:r>
                    </a:p>
                  </a:txBody>
                  <a:tcPr marL="0" marR="0" marT="0" marB="0" anchor="b">
                    <a:lnL>
                      <a:noFill/>
                    </a:lnL>
                    <a:lnR>
                      <a:noFill/>
                    </a:lnR>
                    <a:lnT>
                      <a:noFill/>
                    </a:lnT>
                    <a:lnB>
                      <a:noFill/>
                    </a:lnB>
                  </a:tcPr>
                </a:tc>
                <a:extLst>
                  <a:ext uri="{0D108BD9-81ED-4DB2-BD59-A6C34878D82A}">
                    <a16:rowId xmlns:a16="http://schemas.microsoft.com/office/drawing/2014/main" val="10003"/>
                  </a:ext>
                </a:extLst>
              </a:tr>
              <a:tr h="661240">
                <a:tc>
                  <a:txBody>
                    <a:bodyPr/>
                    <a:lstStyle/>
                    <a:p>
                      <a:pPr algn="l" fontAlgn="b"/>
                      <a:r>
                        <a:rPr lang="en-US" sz="2400" b="0" i="0" u="none" strike="noStrike" dirty="0">
                          <a:solidFill>
                            <a:srgbClr val="000000"/>
                          </a:solidFill>
                          <a:latin typeface="Times New Roman"/>
                        </a:rPr>
                        <a:t>2016</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1.7%</a:t>
                      </a:r>
                    </a:p>
                  </a:txBody>
                  <a:tcPr marL="0" marR="0" marT="0" marB="0" anchor="b">
                    <a:lnL>
                      <a:noFill/>
                    </a:lnL>
                    <a:lnR>
                      <a:noFill/>
                    </a:lnR>
                    <a:lnT>
                      <a:noFill/>
                    </a:lnT>
                    <a:lnB>
                      <a:noFill/>
                    </a:lnB>
                  </a:tcPr>
                </a:tc>
                <a:extLst>
                  <a:ext uri="{0D108BD9-81ED-4DB2-BD59-A6C34878D82A}">
                    <a16:rowId xmlns:a16="http://schemas.microsoft.com/office/drawing/2014/main" val="10004"/>
                  </a:ext>
                </a:extLst>
              </a:tr>
              <a:tr h="661240">
                <a:tc>
                  <a:txBody>
                    <a:bodyPr/>
                    <a:lstStyle/>
                    <a:p>
                      <a:pPr algn="l" fontAlgn="b"/>
                      <a:r>
                        <a:rPr lang="en-US" sz="2400" b="0" i="1" u="none" strike="noStrike" dirty="0">
                          <a:solidFill>
                            <a:srgbClr val="000000"/>
                          </a:solidFill>
                          <a:latin typeface="Times New Roman"/>
                        </a:rPr>
                        <a:t>2017 Official</a:t>
                      </a:r>
                      <a:r>
                        <a:rPr lang="en-US" sz="2400" b="0" i="1" u="none" strike="noStrike" baseline="0" dirty="0">
                          <a:solidFill>
                            <a:srgbClr val="000000"/>
                          </a:solidFill>
                          <a:latin typeface="Times New Roman"/>
                        </a:rPr>
                        <a:t> Forecast</a:t>
                      </a:r>
                      <a:endParaRPr lang="en-US" sz="2400" b="0" i="1" u="none" strike="noStrike" dirty="0">
                        <a:solidFill>
                          <a:srgbClr val="000000"/>
                        </a:solidFill>
                        <a:latin typeface="Times New Roman"/>
                      </a:endParaRPr>
                    </a:p>
                  </a:txBody>
                  <a:tcPr marL="0" marR="0" marT="0" marB="0" anchor="b">
                    <a:lnL>
                      <a:noFill/>
                    </a:lnL>
                    <a:lnR>
                      <a:noFill/>
                    </a:lnR>
                    <a:lnT>
                      <a:noFill/>
                    </a:lnT>
                    <a:lnB>
                      <a:noFill/>
                    </a:lnB>
                  </a:tcPr>
                </a:tc>
                <a:tc>
                  <a:txBody>
                    <a:bodyPr/>
                    <a:lstStyle/>
                    <a:p>
                      <a:pPr algn="ctr" fontAlgn="b"/>
                      <a:r>
                        <a:rPr lang="en-US" sz="2400" b="0" i="1" u="none" strike="noStrike" dirty="0">
                          <a:solidFill>
                            <a:srgbClr val="000000"/>
                          </a:solidFill>
                          <a:latin typeface="Times New Roman"/>
                        </a:rPr>
                        <a:t>3.2%</a:t>
                      </a:r>
                    </a:p>
                  </a:txBody>
                  <a:tcPr marL="0" marR="0" marT="0" marB="0" anchor="b">
                    <a:lnL>
                      <a:noFill/>
                    </a:lnL>
                    <a:lnR>
                      <a:noFill/>
                    </a:lnR>
                    <a:lnT>
                      <a:noFill/>
                    </a:lnT>
                    <a:lnB>
                      <a:noFill/>
                    </a:lnB>
                  </a:tcPr>
                </a:tc>
                <a:extLst>
                  <a:ext uri="{0D108BD9-81ED-4DB2-BD59-A6C34878D82A}">
                    <a16:rowId xmlns:a16="http://schemas.microsoft.com/office/drawing/2014/main" val="10005"/>
                  </a:ext>
                </a:extLst>
              </a:tr>
              <a:tr h="661240">
                <a:tc>
                  <a:txBody>
                    <a:bodyPr/>
                    <a:lstStyle/>
                    <a:p>
                      <a:pPr algn="l" fontAlgn="b"/>
                      <a:r>
                        <a:rPr lang="en-US" sz="2400" b="0" i="1" u="none" strike="noStrike" dirty="0">
                          <a:solidFill>
                            <a:srgbClr val="000000"/>
                          </a:solidFill>
                          <a:latin typeface="Times New Roman"/>
                        </a:rPr>
                        <a:t>2018 Official Forecast</a:t>
                      </a:r>
                    </a:p>
                  </a:txBody>
                  <a:tcPr marL="0" marR="0" marT="0" marB="0" anchor="b">
                    <a:lnL>
                      <a:noFill/>
                    </a:lnL>
                    <a:lnR>
                      <a:noFill/>
                    </a:lnR>
                    <a:lnT>
                      <a:noFill/>
                    </a:lnT>
                    <a:lnB>
                      <a:noFill/>
                    </a:lnB>
                  </a:tcPr>
                </a:tc>
                <a:tc>
                  <a:txBody>
                    <a:bodyPr/>
                    <a:lstStyle/>
                    <a:p>
                      <a:pPr algn="ctr" fontAlgn="b"/>
                      <a:r>
                        <a:rPr lang="en-US" sz="2400" b="0" i="1" u="none" strike="noStrike" dirty="0">
                          <a:solidFill>
                            <a:srgbClr val="000000"/>
                          </a:solidFill>
                          <a:latin typeface="Times New Roman"/>
                        </a:rPr>
                        <a:t>3.8%</a:t>
                      </a:r>
                    </a:p>
                  </a:txBody>
                  <a:tcPr marL="0" marR="0" marT="0" marB="0" anchor="b">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7" name="TextBox 6"/>
          <p:cNvSpPr txBox="1"/>
          <p:nvPr/>
        </p:nvSpPr>
        <p:spPr>
          <a:xfrm>
            <a:off x="457200" y="6324600"/>
            <a:ext cx="2457660" cy="307777"/>
          </a:xfrm>
          <a:prstGeom prst="rect">
            <a:avLst/>
          </a:prstGeom>
          <a:noFill/>
        </p:spPr>
        <p:txBody>
          <a:bodyPr wrap="none" rtlCol="0">
            <a:spAutoFit/>
          </a:bodyPr>
          <a:lstStyle/>
          <a:p>
            <a:r>
              <a:rPr lang="en-US" sz="1400" dirty="0">
                <a:latin typeface="Times New Roman" pitchFamily="18" charset="0"/>
                <a:cs typeface="Times New Roman" pitchFamily="18" charset="0"/>
              </a:rPr>
              <a:t>* Does not include GF transfers</a:t>
            </a:r>
          </a:p>
        </p:txBody>
      </p:sp>
    </p:spTree>
    <p:extLst>
      <p:ext uri="{BB962C8B-B14F-4D97-AF65-F5344CB8AC3E}">
        <p14:creationId xmlns:p14="http://schemas.microsoft.com/office/powerpoint/2010/main" val="1884694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30</a:t>
            </a:fld>
            <a:endParaRPr lang="en-US"/>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30</a:t>
            </a:fld>
            <a:endParaRPr lang="en-US" dirty="0"/>
          </a:p>
        </p:txBody>
      </p:sp>
      <p:sp>
        <p:nvSpPr>
          <p:cNvPr id="4" name="Title 1"/>
          <p:cNvSpPr txBox="1">
            <a:spLocks/>
          </p:cNvSpPr>
          <p:nvPr/>
        </p:nvSpPr>
        <p:spPr>
          <a:xfrm>
            <a:off x="609600" y="427038"/>
            <a:ext cx="8229600" cy="1143000"/>
          </a:xfrm>
          <a:prstGeom prst="rect">
            <a:avLst/>
          </a:prstGeom>
        </p:spPr>
        <p:txBody>
          <a:bodyP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anose="02020603050405020304" pitchFamily="18" charset="0"/>
                <a:cs typeface="Times New Roman" pitchFamily="18" charset="0"/>
              </a:rPr>
              <a:t>Are Younger Generation Spending Decisions Changing the Economic Outlook?</a:t>
            </a:r>
          </a:p>
        </p:txBody>
      </p:sp>
      <p:sp>
        <p:nvSpPr>
          <p:cNvPr id="5" name="Content Placeholder 2"/>
          <p:cNvSpPr txBox="1">
            <a:spLocks/>
          </p:cNvSpPr>
          <p:nvPr/>
        </p:nvSpPr>
        <p:spPr>
          <a:xfrm>
            <a:off x="609600" y="17526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latin typeface="Times New Roman" panose="02020603050405020304" pitchFamily="18" charset="0"/>
                <a:cs typeface="Times New Roman" panose="02020603050405020304" pitchFamily="18" charset="0"/>
              </a:rPr>
              <a:t>Life Decisions Millennials Are Putting </a:t>
            </a:r>
            <a:r>
              <a:rPr lang="en-US" u="sng" dirty="0">
                <a:latin typeface="Times New Roman" panose="02020603050405020304" pitchFamily="18" charset="0"/>
                <a:cs typeface="Times New Roman" panose="02020603050405020304" pitchFamily="18" charset="0"/>
              </a:rPr>
              <a:t>Off</a:t>
            </a:r>
            <a:r>
              <a:rPr lang="en-US" dirty="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Living on their own</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Getting a credit card</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Marriage</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Having children</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Buying a house</a:t>
            </a:r>
          </a:p>
          <a:p>
            <a:pPr marL="0"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Millennials buy experiences rather than goods</a:t>
            </a:r>
          </a:p>
        </p:txBody>
      </p:sp>
    </p:spTree>
    <p:extLst>
      <p:ext uri="{BB962C8B-B14F-4D97-AF65-F5344CB8AC3E}">
        <p14:creationId xmlns:p14="http://schemas.microsoft.com/office/powerpoint/2010/main" val="1335338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What Can Virginia Do</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to Improve Its Economy?</a:t>
            </a:r>
          </a:p>
        </p:txBody>
      </p:sp>
      <p:sp>
        <p:nvSpPr>
          <p:cNvPr id="3" name="Content Placeholder 2"/>
          <p:cNvSpPr>
            <a:spLocks noGrp="1"/>
          </p:cNvSpPr>
          <p:nvPr>
            <p:ph idx="1"/>
          </p:nvPr>
        </p:nvSpPr>
        <p:spPr/>
        <p:txBody>
          <a:bodyPr lIns="91440">
            <a:normAutofit fontScale="92500" lnSpcReduction="10000"/>
          </a:bodyPr>
          <a:lstStyle/>
          <a:p>
            <a:r>
              <a:rPr lang="en-US" sz="2000" dirty="0">
                <a:latin typeface="Times New Roman" panose="02020603050405020304" pitchFamily="18" charset="0"/>
                <a:cs typeface="Times New Roman" panose="02020603050405020304" pitchFamily="18" charset="0"/>
              </a:rPr>
              <a:t>Encourage an approach to economic development that helps turn ideas into start-ups and expansion and </a:t>
            </a:r>
            <a:r>
              <a:rPr lang="en-US" sz="2000" u="sng" dirty="0">
                <a:latin typeface="Times New Roman" panose="02020603050405020304" pitchFamily="18" charset="0"/>
                <a:cs typeface="Times New Roman" panose="02020603050405020304" pitchFamily="18" charset="0"/>
              </a:rPr>
              <a:t>also</a:t>
            </a:r>
            <a:r>
              <a:rPr lang="en-US" sz="2000" dirty="0">
                <a:latin typeface="Times New Roman" panose="02020603050405020304" pitchFamily="18" charset="0"/>
                <a:cs typeface="Times New Roman" panose="02020603050405020304" pitchFamily="18" charset="0"/>
              </a:rPr>
              <a:t> keeps successful companies here.  </a:t>
            </a:r>
            <a:r>
              <a:rPr lang="en-US" sz="2000" i="1" dirty="0">
                <a:latin typeface="Times New Roman" panose="02020603050405020304" pitchFamily="18" charset="0"/>
                <a:cs typeface="Times New Roman" panose="02020603050405020304" pitchFamily="18" charset="0"/>
              </a:rPr>
              <a:t>Help successful companies sustain growth.</a:t>
            </a:r>
          </a:p>
          <a:p>
            <a:pPr>
              <a:buFontTx/>
              <a:buChar char="-"/>
            </a:pPr>
            <a:r>
              <a:rPr lang="en-US" sz="2000" dirty="0">
                <a:latin typeface="Times New Roman" panose="02020603050405020304" pitchFamily="18" charset="0"/>
                <a:cs typeface="Times New Roman" panose="02020603050405020304" pitchFamily="18" charset="0"/>
              </a:rPr>
              <a:t>Encourage risk capital formation and connections to allies across the state.  </a:t>
            </a:r>
            <a:r>
              <a:rPr lang="en-US" sz="2000" i="1" dirty="0">
                <a:latin typeface="Times New Roman" panose="02020603050405020304" pitchFamily="18" charset="0"/>
                <a:cs typeface="Times New Roman" panose="02020603050405020304" pitchFamily="18" charset="0"/>
              </a:rPr>
              <a:t>Virginia is weak in venture capital and new patent creation.</a:t>
            </a:r>
          </a:p>
          <a:p>
            <a:pPr>
              <a:buFontTx/>
              <a:buChar char="-"/>
            </a:pPr>
            <a:r>
              <a:rPr lang="en-US" sz="2000" dirty="0">
                <a:latin typeface="Times New Roman" panose="02020603050405020304" pitchFamily="18" charset="0"/>
                <a:cs typeface="Times New Roman" panose="02020603050405020304" pitchFamily="18" charset="0"/>
              </a:rPr>
              <a:t>Build workforce capabilities – turn community colleges into career factories linked to industry/company needs.</a:t>
            </a:r>
          </a:p>
          <a:p>
            <a:pPr>
              <a:buFontTx/>
              <a:buChar char="-"/>
            </a:pPr>
            <a:r>
              <a:rPr lang="en-US" sz="2000" dirty="0">
                <a:latin typeface="Times New Roman" panose="02020603050405020304" pitchFamily="18" charset="0"/>
                <a:cs typeface="Times New Roman" panose="02020603050405020304" pitchFamily="18" charset="0"/>
              </a:rPr>
              <a:t>Use “Go Virginia” and other policies to help create regional centers of expertise assembled through businesses, school, and government agencies that leverage existing skill sets.</a:t>
            </a:r>
          </a:p>
          <a:p>
            <a:r>
              <a:rPr lang="en-US" sz="2000" dirty="0">
                <a:latin typeface="Times New Roman" panose="02020603050405020304" pitchFamily="18" charset="0"/>
                <a:cs typeface="Times New Roman" panose="02020603050405020304" pitchFamily="18" charset="0"/>
              </a:rPr>
              <a:t>Create more development-ready sites with public/private and regional partnerships.  </a:t>
            </a:r>
            <a:r>
              <a:rPr lang="en-US" sz="2000" i="1" dirty="0">
                <a:latin typeface="Times New Roman" panose="02020603050405020304" pitchFamily="18" charset="0"/>
                <a:cs typeface="Times New Roman" panose="02020603050405020304" pitchFamily="18" charset="0"/>
              </a:rPr>
              <a:t>VA has very few large, development-ready sites.</a:t>
            </a:r>
          </a:p>
          <a:p>
            <a:r>
              <a:rPr lang="en-US" sz="2000" dirty="0">
                <a:latin typeface="Times New Roman" panose="02020603050405020304" pitchFamily="18" charset="0"/>
                <a:cs typeface="Times New Roman" panose="02020603050405020304" pitchFamily="18" charset="0"/>
              </a:rPr>
              <a:t>Purge duplicative regulations and encourage investment in technology and automation to better compete worldwide. </a:t>
            </a:r>
          </a:p>
          <a:p>
            <a:r>
              <a:rPr lang="en-US" sz="2000" dirty="0">
                <a:latin typeface="Times New Roman" panose="02020603050405020304" pitchFamily="18" charset="0"/>
                <a:cs typeface="Times New Roman" panose="02020603050405020304" pitchFamily="18" charset="0"/>
              </a:rPr>
              <a:t>Build on Virginia’s competitive advantages.</a:t>
            </a:r>
          </a:p>
        </p:txBody>
      </p:sp>
      <p:sp>
        <p:nvSpPr>
          <p:cNvPr id="4" name="Slide Number Placeholder 3"/>
          <p:cNvSpPr>
            <a:spLocks noGrp="1"/>
          </p:cNvSpPr>
          <p:nvPr>
            <p:ph type="sldNum" sz="quarter" idx="12"/>
          </p:nvPr>
        </p:nvSpPr>
        <p:spPr/>
        <p:txBody>
          <a:bodyPr/>
          <a:lstStyle/>
          <a:p>
            <a:fld id="{2C978020-F2C0-4D3E-AEA2-29E7892B33DC}" type="slidenum">
              <a:rPr lang="en-US" smtClean="0"/>
              <a:pPr/>
              <a:t>31</a:t>
            </a:fld>
            <a:endParaRPr lang="en-US" dirty="0"/>
          </a:p>
        </p:txBody>
      </p:sp>
    </p:spTree>
    <p:extLst>
      <p:ext uri="{BB962C8B-B14F-4D97-AF65-F5344CB8AC3E}">
        <p14:creationId xmlns:p14="http://schemas.microsoft.com/office/powerpoint/2010/main" val="2769348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32</a:t>
            </a:fld>
            <a:endParaRPr lang="en-US" dirty="0"/>
          </a:p>
        </p:txBody>
      </p:sp>
      <p:sp>
        <p:nvSpPr>
          <p:cNvPr id="3" name="Title 1"/>
          <p:cNvSpPr txBox="1">
            <a:spLocks/>
          </p:cNvSpPr>
          <p:nvPr/>
        </p:nvSpPr>
        <p:spPr>
          <a:xfrm>
            <a:off x="609600" y="4270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atin typeface="Times New Roman" panose="02020603050405020304" pitchFamily="18" charset="0"/>
                <a:cs typeface="Times New Roman" panose="02020603050405020304" pitchFamily="18" charset="0"/>
              </a:rPr>
              <a:t>Build on Virginia’s Advantages</a:t>
            </a:r>
            <a:endParaRPr lang="en-US"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609600" y="1493838"/>
            <a:ext cx="8229600" cy="493871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Times New Roman" panose="02020603050405020304" pitchFamily="18" charset="0"/>
                <a:cs typeface="Times New Roman" panose="02020603050405020304" pitchFamily="18" charset="0"/>
              </a:rPr>
              <a:t>Location and Unparalleled Deep Water Port</a:t>
            </a:r>
          </a:p>
          <a:p>
            <a:r>
              <a:rPr lang="en-US" dirty="0">
                <a:latin typeface="Times New Roman" panose="02020603050405020304" pitchFamily="18" charset="0"/>
                <a:cs typeface="Times New Roman" panose="02020603050405020304" pitchFamily="18" charset="0"/>
              </a:rPr>
              <a:t>Proximity to D.C. – A World Power Center</a:t>
            </a:r>
          </a:p>
          <a:p>
            <a:pPr marL="0" indent="0">
              <a:buNone/>
            </a:pPr>
            <a:r>
              <a:rPr lang="en-US" sz="2400" dirty="0">
                <a:latin typeface="Times New Roman" panose="02020603050405020304" pitchFamily="18" charset="0"/>
                <a:cs typeface="Times New Roman" panose="02020603050405020304" pitchFamily="18" charset="0"/>
              </a:rPr>
              <a:t>   - E.G., Cyber Security Leadership, Internet/Cloud Computing 	Hub</a:t>
            </a:r>
          </a:p>
          <a:p>
            <a:r>
              <a:rPr lang="en-US" dirty="0">
                <a:latin typeface="Times New Roman" panose="02020603050405020304" pitchFamily="18" charset="0"/>
                <a:cs typeface="Times New Roman" panose="02020603050405020304" pitchFamily="18" charset="0"/>
              </a:rPr>
              <a:t>Economic Benefits of Military Concentration</a:t>
            </a:r>
          </a:p>
          <a:p>
            <a:r>
              <a:rPr lang="en-US" dirty="0">
                <a:latin typeface="Times New Roman" panose="02020603050405020304" pitchFamily="18" charset="0"/>
                <a:cs typeface="Times New Roman" panose="02020603050405020304" pitchFamily="18" charset="0"/>
              </a:rPr>
              <a:t>Maintain Competitive Energy Prices</a:t>
            </a:r>
          </a:p>
          <a:p>
            <a:r>
              <a:rPr lang="en-US" dirty="0">
                <a:latin typeface="Times New Roman" panose="02020603050405020304" pitchFamily="18" charset="0"/>
                <a:cs typeface="Times New Roman" panose="02020603050405020304" pitchFamily="18" charset="0"/>
              </a:rPr>
              <a:t>Leverage Renowned Higher Education System</a:t>
            </a:r>
          </a:p>
        </p:txBody>
      </p:sp>
    </p:spTree>
    <p:extLst>
      <p:ext uri="{BB962C8B-B14F-4D97-AF65-F5344CB8AC3E}">
        <p14:creationId xmlns:p14="http://schemas.microsoft.com/office/powerpoint/2010/main" val="2122307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4</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4</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4</a:t>
            </a:fld>
            <a:endParaRPr lang="en-US" dirty="0"/>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4</a:t>
            </a:fld>
            <a:endParaRPr lang="en-US"/>
          </a:p>
        </p:txBody>
      </p:sp>
      <p:sp>
        <p:nvSpPr>
          <p:cNvPr id="6"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4</a:t>
            </a:fld>
            <a:endParaRPr lang="en-US"/>
          </a:p>
        </p:txBody>
      </p:sp>
      <p:graphicFrame>
        <p:nvGraphicFramePr>
          <p:cNvPr id="7" name="Chart 6"/>
          <p:cNvGraphicFramePr>
            <a:graphicFrameLocks/>
          </p:cNvGraphicFramePr>
          <p:nvPr>
            <p:extLst>
              <p:ext uri="{D42A27DB-BD31-4B8C-83A1-F6EECF244321}">
                <p14:modId xmlns:p14="http://schemas.microsoft.com/office/powerpoint/2010/main" val="1070720926"/>
              </p:ext>
            </p:extLst>
          </p:nvPr>
        </p:nvGraphicFramePr>
        <p:xfrm>
          <a:off x="304799" y="381000"/>
          <a:ext cx="8534400" cy="5495925"/>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314324" y="6171684"/>
            <a:ext cx="5833072" cy="369332"/>
          </a:xfrm>
          <a:prstGeom prst="rect">
            <a:avLst/>
          </a:prstGeom>
        </p:spPr>
        <p:txBody>
          <a:bodyPr wrap="none">
            <a:spAutoFit/>
          </a:bodyPr>
          <a:lstStyle/>
          <a:p>
            <a:r>
              <a:rPr lang="en-US" i="1" dirty="0">
                <a:latin typeface="Times New Roman" pitchFamily="18" charset="0"/>
                <a:cs typeface="Times New Roman" pitchFamily="18" charset="0"/>
              </a:rPr>
              <a:t>Note: Income tax withholding % of total GF revenues = 63%</a:t>
            </a:r>
            <a:endParaRPr lang="en-US" dirty="0"/>
          </a:p>
        </p:txBody>
      </p:sp>
    </p:spTree>
    <p:extLst>
      <p:ext uri="{BB962C8B-B14F-4D97-AF65-F5344CB8AC3E}">
        <p14:creationId xmlns:p14="http://schemas.microsoft.com/office/powerpoint/2010/main" val="27097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5</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5</a:t>
            </a:fld>
            <a:endParaRPr lang="en-US" dirty="0"/>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5</a:t>
            </a:fld>
            <a:endParaRPr lang="en-US"/>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C978020-F2C0-4D3E-AEA2-29E7892B33DC}" type="slidenum">
              <a:rPr lang="en-US" smtClean="0"/>
              <a:pPr/>
              <a:t>5</a:t>
            </a:fld>
            <a:endParaRPr lang="en-US"/>
          </a:p>
        </p:txBody>
      </p:sp>
      <p:sp>
        <p:nvSpPr>
          <p:cNvPr id="6"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D4160A-B398-445E-B430-7F2611F9565E}" type="slidenum">
              <a:rPr lang="en-US" smtClean="0"/>
              <a:pPr/>
              <a:t>5</a:t>
            </a:fld>
            <a:endParaRPr lang="en-US"/>
          </a:p>
        </p:txBody>
      </p:sp>
      <p:sp>
        <p:nvSpPr>
          <p:cNvPr id="7"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Title 1"/>
          <p:cNvSpPr txBox="1">
            <a:spLocks/>
          </p:cNvSpPr>
          <p:nvPr/>
        </p:nvSpPr>
        <p:spPr>
          <a:xfrm>
            <a:off x="457200" y="381000"/>
            <a:ext cx="8229600" cy="563562"/>
          </a:xfrm>
          <a:prstGeom prst="rect">
            <a:avLst/>
          </a:prstGeom>
        </p:spPr>
        <p:txBody>
          <a:bodyPr>
            <a:noAutofit/>
          </a:bodyPr>
          <a:lstStyle/>
          <a:p>
            <a:pPr lvl="0" algn="ctr">
              <a:spcBef>
                <a:spcPct val="0"/>
              </a:spcBef>
              <a:defRPr/>
            </a:pPr>
            <a:r>
              <a:rPr lang="en-US" sz="2000" b="1" dirty="0">
                <a:latin typeface="Times New Roman" pitchFamily="18" charset="0"/>
                <a:cs typeface="Times New Roman" pitchFamily="18" charset="0"/>
              </a:rPr>
              <a:t>Income Tax </a:t>
            </a:r>
            <a: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Non-Withholding </a:t>
            </a:r>
            <a:r>
              <a:rPr lang="en-US" sz="2000" b="1" noProof="0" dirty="0">
                <a:latin typeface="Times New Roman" pitchFamily="18" charset="0"/>
                <a:ea typeface="+mj-ea"/>
                <a:cs typeface="Times New Roman" pitchFamily="18" charset="0"/>
              </a:rPr>
              <a:t>Revenues Are</a:t>
            </a:r>
            <a:r>
              <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More Volatile, Amplifying</a:t>
            </a:r>
            <a:r>
              <a:rPr kumimoji="0" lang="en-US" sz="20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Economic Changes and </a:t>
            </a:r>
            <a:r>
              <a:rPr lang="en-US" sz="2000" b="1" dirty="0">
                <a:latin typeface="Times New Roman" pitchFamily="18" charset="0"/>
                <a:ea typeface="+mj-ea"/>
                <a:cs typeface="Times New Roman" pitchFamily="18" charset="0"/>
              </a:rPr>
              <a:t>M</a:t>
            </a:r>
            <a:r>
              <a:rPr kumimoji="0" lang="en-US" sz="20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aking</a:t>
            </a:r>
            <a:r>
              <a:rPr kumimoji="0" lang="en-US" sz="20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Revenue Forecasting Difficult</a:t>
            </a:r>
            <a:endParaRPr kumimoji="0" lang="en-US"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0"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EC3FF294-E623-41F5-85A0-D7C4BCA1B8B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1" name="TextBox 10"/>
          <p:cNvSpPr txBox="1"/>
          <p:nvPr/>
        </p:nvSpPr>
        <p:spPr>
          <a:xfrm>
            <a:off x="609600" y="6214704"/>
            <a:ext cx="7395358" cy="338554"/>
          </a:xfrm>
          <a:prstGeom prst="rect">
            <a:avLst/>
          </a:prstGeom>
          <a:noFill/>
        </p:spPr>
        <p:txBody>
          <a:bodyPr wrap="none" rtlCol="0">
            <a:spAutoFit/>
          </a:bodyPr>
          <a:lstStyle/>
          <a:p>
            <a:r>
              <a:rPr lang="en-US" sz="1600" i="1" dirty="0">
                <a:latin typeface="Times New Roman" pitchFamily="18" charset="0"/>
                <a:cs typeface="Times New Roman" pitchFamily="18" charset="0"/>
              </a:rPr>
              <a:t>Note: Non-W % of total GF revenues: 15.4% in FY 14; 17.1% in FY 15, 17.0% in FY 16</a:t>
            </a:r>
          </a:p>
        </p:txBody>
      </p:sp>
      <p:sp>
        <p:nvSpPr>
          <p:cNvPr id="12" name="TextBox 11"/>
          <p:cNvSpPr txBox="1"/>
          <p:nvPr/>
        </p:nvSpPr>
        <p:spPr>
          <a:xfrm>
            <a:off x="6324600" y="2971800"/>
            <a:ext cx="1420582" cy="307777"/>
          </a:xfrm>
          <a:prstGeom prst="rect">
            <a:avLst/>
          </a:prstGeom>
          <a:noFill/>
        </p:spPr>
        <p:txBody>
          <a:bodyPr wrap="none" rtlCol="0">
            <a:spAutoFit/>
          </a:bodyPr>
          <a:lstStyle/>
          <a:p>
            <a:r>
              <a:rPr lang="en-US" sz="1400" dirty="0">
                <a:latin typeface="Times New Roman" pitchFamily="18" charset="0"/>
                <a:cs typeface="Times New Roman" pitchFamily="18" charset="0"/>
              </a:rPr>
              <a:t>Non-withholding</a:t>
            </a:r>
          </a:p>
        </p:txBody>
      </p:sp>
      <p:sp>
        <p:nvSpPr>
          <p:cNvPr id="13" name="TextBox 12"/>
          <p:cNvSpPr txBox="1"/>
          <p:nvPr/>
        </p:nvSpPr>
        <p:spPr>
          <a:xfrm>
            <a:off x="2160391" y="4267200"/>
            <a:ext cx="1084784" cy="307777"/>
          </a:xfrm>
          <a:prstGeom prst="rect">
            <a:avLst/>
          </a:prstGeom>
          <a:noFill/>
        </p:spPr>
        <p:txBody>
          <a:bodyPr wrap="none" rtlCol="0">
            <a:spAutoFit/>
          </a:bodyPr>
          <a:lstStyle/>
          <a:p>
            <a:r>
              <a:rPr lang="en-US" sz="1400" dirty="0">
                <a:latin typeface="Times New Roman" pitchFamily="18" charset="0"/>
                <a:cs typeface="Times New Roman" pitchFamily="18" charset="0"/>
              </a:rPr>
              <a:t>Withholding</a:t>
            </a:r>
          </a:p>
        </p:txBody>
      </p:sp>
      <p:graphicFrame>
        <p:nvGraphicFramePr>
          <p:cNvPr id="14" name="Chart 13"/>
          <p:cNvGraphicFramePr>
            <a:graphicFrameLocks/>
          </p:cNvGraphicFramePr>
          <p:nvPr>
            <p:extLst>
              <p:ext uri="{D42A27DB-BD31-4B8C-83A1-F6EECF244321}">
                <p14:modId xmlns:p14="http://schemas.microsoft.com/office/powerpoint/2010/main" val="2372478028"/>
              </p:ext>
            </p:extLst>
          </p:nvPr>
        </p:nvGraphicFramePr>
        <p:xfrm>
          <a:off x="523875" y="1175394"/>
          <a:ext cx="8059508" cy="49777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6646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12796776"/>
              </p:ext>
            </p:extLst>
          </p:nvPr>
        </p:nvGraphicFramePr>
        <p:xfrm>
          <a:off x="640080" y="668508"/>
          <a:ext cx="7863840" cy="5741638"/>
        </p:xfrm>
        <a:graphic>
          <a:graphicData uri="http://schemas.openxmlformats.org/drawingml/2006/table">
            <a:tbl>
              <a:tblPr>
                <a:tableStyleId>{5C22544A-7EE6-4342-B048-85BDC9FD1C3A}</a:tableStyleId>
              </a:tblPr>
              <a:tblGrid>
                <a:gridCol w="3316317">
                  <a:extLst>
                    <a:ext uri="{9D8B030D-6E8A-4147-A177-3AD203B41FA5}">
                      <a16:colId xmlns:a16="http://schemas.microsoft.com/office/drawing/2014/main" val="3235165229"/>
                    </a:ext>
                  </a:extLst>
                </a:gridCol>
                <a:gridCol w="992909">
                  <a:extLst>
                    <a:ext uri="{9D8B030D-6E8A-4147-A177-3AD203B41FA5}">
                      <a16:colId xmlns:a16="http://schemas.microsoft.com/office/drawing/2014/main" val="3908027558"/>
                    </a:ext>
                  </a:extLst>
                </a:gridCol>
                <a:gridCol w="988325">
                  <a:extLst>
                    <a:ext uri="{9D8B030D-6E8A-4147-A177-3AD203B41FA5}">
                      <a16:colId xmlns:a16="http://schemas.microsoft.com/office/drawing/2014/main" val="3870345492"/>
                    </a:ext>
                  </a:extLst>
                </a:gridCol>
                <a:gridCol w="925697">
                  <a:extLst>
                    <a:ext uri="{9D8B030D-6E8A-4147-A177-3AD203B41FA5}">
                      <a16:colId xmlns:a16="http://schemas.microsoft.com/office/drawing/2014/main" val="377995014"/>
                    </a:ext>
                  </a:extLst>
                </a:gridCol>
                <a:gridCol w="1640592">
                  <a:extLst>
                    <a:ext uri="{9D8B030D-6E8A-4147-A177-3AD203B41FA5}">
                      <a16:colId xmlns:a16="http://schemas.microsoft.com/office/drawing/2014/main" val="2662395526"/>
                    </a:ext>
                  </a:extLst>
                </a:gridCol>
              </a:tblGrid>
              <a:tr h="271184">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gridSpan="4">
                  <a:txBody>
                    <a:bodyPr/>
                    <a:lstStyle/>
                    <a:p>
                      <a:pPr algn="ctr" fontAlgn="b"/>
                      <a:r>
                        <a:rPr lang="en-US" sz="1400" b="1" u="sng" strike="noStrike" dirty="0">
                          <a:effectLst/>
                          <a:latin typeface="Times New Roman" panose="02020603050405020304" pitchFamily="18" charset="0"/>
                          <a:cs typeface="Times New Roman" panose="02020603050405020304" pitchFamily="18" charset="0"/>
                        </a:rPr>
                        <a:t>2016 Session Adopted GF Budget ($ Mil.)</a:t>
                      </a:r>
                      <a:endParaRPr lang="en-US" sz="1400" b="1" i="0" u="sng"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06723848"/>
                  </a:ext>
                </a:extLst>
              </a:tr>
              <a:tr h="416232">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FY 16 Budget</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FY 17 Budget</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b="1" u="none" strike="noStrike" dirty="0">
                          <a:effectLst/>
                          <a:latin typeface="Times New Roman" panose="02020603050405020304" pitchFamily="18" charset="0"/>
                          <a:cs typeface="Times New Roman" panose="02020603050405020304" pitchFamily="18" charset="0"/>
                        </a:rPr>
                        <a:t>FY 18 Budget</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ctr" fontAlgn="b"/>
                      <a:r>
                        <a:rPr lang="en-US" sz="1400" b="1" u="none" strike="noStrike" dirty="0">
                          <a:effectLst/>
                          <a:latin typeface="Times New Roman" panose="02020603050405020304" pitchFamily="18" charset="0"/>
                          <a:cs typeface="Times New Roman" panose="02020603050405020304" pitchFamily="18" charset="0"/>
                        </a:rPr>
                        <a:t>Above FY 16</a:t>
                      </a:r>
                    </a:p>
                    <a:p>
                      <a:pPr algn="ctr" fontAlgn="b"/>
                      <a:r>
                        <a:rPr lang="en-US" sz="1400" b="1" u="none" strike="noStrike" dirty="0">
                          <a:effectLst/>
                          <a:latin typeface="Times New Roman" panose="02020603050405020304" pitchFamily="18" charset="0"/>
                          <a:cs typeface="Times New Roman" panose="02020603050405020304" pitchFamily="18" charset="0"/>
                        </a:rPr>
                        <a:t> Budget X 2</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695206026"/>
                  </a:ext>
                </a:extLst>
              </a:tr>
              <a:tr h="287089">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Legislative and Executive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107.7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115.5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115.5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15.5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467918364"/>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Judicial Dept.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456.0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484.5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485.2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57.7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919761945"/>
                  </a:ext>
                </a:extLst>
              </a:tr>
              <a:tr h="236193">
                <a:tc>
                  <a:txBody>
                    <a:bodyPr/>
                    <a:lstStyle/>
                    <a:p>
                      <a:pPr algn="l" rtl="0" fontAlgn="b"/>
                      <a:r>
                        <a:rPr lang="en-US" sz="1400" u="none" strike="noStrike" dirty="0">
                          <a:effectLst/>
                          <a:latin typeface="Times New Roman" panose="02020603050405020304" pitchFamily="18" charset="0"/>
                          <a:cs typeface="Times New Roman" panose="02020603050405020304" pitchFamily="18" charset="0"/>
                        </a:rPr>
                        <a:t>Administration/Compensation Board</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691.7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711.8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718.6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47.0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306891500"/>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Treasury Board Debt Service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675.0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734.9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766.3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151.2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961180945"/>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Other Finance/Technology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181.6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191.6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188.6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16.9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4102986186"/>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Rainy Day Fund</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605.6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605.6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2360589571"/>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Car Tax Reimbursement</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950.0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950.0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950.0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641096730"/>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Commerce and Trade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197.0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203.9</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217.3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27.1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834997436"/>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Agriculture / Nat. Resources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174.7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237.7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172.2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60.5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342763148"/>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K-12 Education/Central Office</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5,576.0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5,900.0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6,190.6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938.6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3413207295"/>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Higher &amp; Other Education</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1,865.5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2,046.7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2,081.1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396.8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3405644825"/>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DMAS Medicaid</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4,159.5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4,280.4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4,405.1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366.5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827064467"/>
                  </a:ext>
                </a:extLst>
              </a:tr>
              <a:tr h="262179">
                <a:tc>
                  <a:txBody>
                    <a:bodyPr/>
                    <a:lstStyle/>
                    <a:p>
                      <a:pPr algn="l" rtl="0" fontAlgn="b"/>
                      <a:r>
                        <a:rPr lang="en-US" sz="1400" u="none" strike="noStrike" dirty="0">
                          <a:effectLst/>
                          <a:latin typeface="Times New Roman" panose="02020603050405020304" pitchFamily="18" charset="0"/>
                          <a:cs typeface="Times New Roman" panose="02020603050405020304" pitchFamily="18" charset="0"/>
                        </a:rPr>
                        <a:t>Other Health &amp; Human Services</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1,682.6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1,772.7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1,780.7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dirty="0">
                          <a:effectLst/>
                          <a:latin typeface="Times New Roman" panose="02020603050405020304" pitchFamily="18" charset="0"/>
                          <a:cs typeface="Times New Roman" panose="02020603050405020304" pitchFamily="18" charset="0"/>
                        </a:rPr>
                        <a:t>            188.2 </a:t>
                      </a:r>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2697404544"/>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Public Safety &amp; Veterans/HS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1,837.5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1,921.8</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1,949.4</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196.2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597163483"/>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Transportation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69.1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41.0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41.0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(56.2)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562498286"/>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Central Appropriations</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       334.8 </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139.6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223.0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a:effectLst/>
                          <a:latin typeface="Times New Roman" panose="02020603050405020304" pitchFamily="18" charset="0"/>
                          <a:cs typeface="Times New Roman" panose="02020603050405020304" pitchFamily="18" charset="0"/>
                        </a:rPr>
                        <a:t>           (307.0)</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2482246505"/>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Independent Agencies/Capital</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sng" strike="noStrike">
                          <a:effectLst/>
                          <a:latin typeface="Times New Roman" panose="02020603050405020304" pitchFamily="18" charset="0"/>
                          <a:cs typeface="Times New Roman" panose="02020603050405020304" pitchFamily="18" charset="0"/>
                        </a:rPr>
                        <a:t>       143.2 </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sng" strike="noStrike">
                          <a:effectLst/>
                          <a:latin typeface="Times New Roman" panose="02020603050405020304" pitchFamily="18" charset="0"/>
                          <a:cs typeface="Times New Roman" panose="02020603050405020304" pitchFamily="18" charset="0"/>
                        </a:rPr>
                        <a:t>12.0</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sng" strike="noStrike">
                          <a:effectLst/>
                          <a:latin typeface="Times New Roman" panose="02020603050405020304" pitchFamily="18" charset="0"/>
                          <a:cs typeface="Times New Roman" panose="02020603050405020304" pitchFamily="18" charset="0"/>
                        </a:rPr>
                        <a:t>0.3</a:t>
                      </a:r>
                      <a:endParaRPr lang="en-US" sz="1400" b="0" i="0" u="sng"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dirty="0">
                          <a:effectLst/>
                          <a:latin typeface="Times New Roman" panose="02020603050405020304" pitchFamily="18" charset="0"/>
                          <a:cs typeface="Times New Roman" panose="02020603050405020304" pitchFamily="18" charset="0"/>
                        </a:rPr>
                        <a:t>         </a:t>
                      </a:r>
                      <a:r>
                        <a:rPr lang="en-US" sz="1400" u="sng" strike="noStrike" dirty="0">
                          <a:effectLst/>
                          <a:latin typeface="Times New Roman" panose="02020603050405020304" pitchFamily="18" charset="0"/>
                          <a:cs typeface="Times New Roman" panose="02020603050405020304" pitchFamily="18" charset="0"/>
                        </a:rPr>
                        <a:t> (274.1)</a:t>
                      </a:r>
                      <a:endParaRPr lang="en-US" sz="1400" b="0" i="0" u="sng"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2889125950"/>
                  </a:ext>
                </a:extLst>
              </a:tr>
              <a:tr h="236193">
                <a:tc>
                  <a:txBody>
                    <a:bodyPr/>
                    <a:lstStyle/>
                    <a:p>
                      <a:pPr algn="l" rtl="0" fontAlgn="b"/>
                      <a:r>
                        <a:rPr lang="en-US" sz="1400" u="none" strike="noStrike">
                          <a:effectLst/>
                          <a:latin typeface="Times New Roman" panose="02020603050405020304" pitchFamily="18" charset="0"/>
                          <a:cs typeface="Times New Roman" panose="02020603050405020304" pitchFamily="18" charset="0"/>
                        </a:rPr>
                        <a:t>Total GF Appropriations</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$19,102.0</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$20,349.7</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rtl="0" fontAlgn="b"/>
                      <a:r>
                        <a:rPr lang="en-US" sz="1400" u="none" strike="noStrike">
                          <a:effectLst/>
                          <a:latin typeface="Times New Roman" panose="02020603050405020304" pitchFamily="18" charset="0"/>
                          <a:cs typeface="Times New Roman" panose="02020603050405020304" pitchFamily="18" charset="0"/>
                        </a:rPr>
                        <a:t>$20,284.9</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r>
                        <a:rPr lang="en-US" sz="1400" u="none" strike="noStrike" dirty="0">
                          <a:effectLst/>
                          <a:latin typeface="Times New Roman" panose="02020603050405020304" pitchFamily="18" charset="0"/>
                          <a:cs typeface="Times New Roman" panose="02020603050405020304" pitchFamily="18" charset="0"/>
                        </a:rPr>
                        <a:t>         2,430.6 </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4093263870"/>
                  </a:ext>
                </a:extLst>
              </a:tr>
              <a:tr h="236193">
                <a:tc>
                  <a:txBody>
                    <a:bodyPr/>
                    <a:lstStyle/>
                    <a:p>
                      <a:pPr algn="l" fontAlgn="b"/>
                      <a:r>
                        <a:rPr lang="en-US" sz="1400" u="none" strike="noStrike" dirty="0">
                          <a:effectLst/>
                          <a:latin typeface="Times New Roman" panose="02020603050405020304" pitchFamily="18" charset="0"/>
                          <a:cs typeface="Times New Roman" panose="02020603050405020304" pitchFamily="18" charset="0"/>
                        </a:rPr>
                        <a:t>GF  Resources (Revenues + Transfers)</a:t>
                      </a:r>
                      <a:endParaRPr lang="en-US"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$19,119.3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$19,481.2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$20,230.3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658703785"/>
                  </a:ext>
                </a:extLst>
              </a:tr>
              <a:tr h="236193">
                <a:tc>
                  <a:txBody>
                    <a:bodyPr/>
                    <a:lstStyle/>
                    <a:p>
                      <a:pPr algn="l" fontAlgn="b"/>
                      <a:r>
                        <a:rPr lang="en-US" sz="1400" u="none" strike="noStrike">
                          <a:effectLst/>
                          <a:latin typeface="Times New Roman" panose="02020603050405020304" pitchFamily="18" charset="0"/>
                          <a:cs typeface="Times New Roman" panose="02020603050405020304" pitchFamily="18" charset="0"/>
                        </a:rPr>
                        <a:t>Balances </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$932.1</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$946.2</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-$0.5</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158544867"/>
                  </a:ext>
                </a:extLst>
              </a:tr>
              <a:tr h="236193">
                <a:tc>
                  <a:txBody>
                    <a:bodyPr/>
                    <a:lstStyle/>
                    <a:p>
                      <a:pPr algn="l" fontAlgn="b"/>
                      <a:r>
                        <a:rPr lang="en-US" sz="1400" u="none" strike="noStrike">
                          <a:effectLst/>
                          <a:latin typeface="Times New Roman" panose="02020603050405020304" pitchFamily="18" charset="0"/>
                          <a:cs typeface="Times New Roman" panose="02020603050405020304" pitchFamily="18" charset="0"/>
                        </a:rPr>
                        <a:t>Unreserved Balance</a:t>
                      </a:r>
                      <a:endParaRPr lang="en-US" sz="1400" b="1"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$265.3</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$77.7</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r" fontAlgn="b"/>
                      <a:r>
                        <a:rPr lang="en-US" sz="1400" u="none" strike="noStrike">
                          <a:effectLst/>
                          <a:latin typeface="Times New Roman" panose="02020603050405020304" pitchFamily="18" charset="0"/>
                          <a:cs typeface="Times New Roman" panose="02020603050405020304" pitchFamily="18" charset="0"/>
                        </a:rPr>
                        <a:t>$22.6</a:t>
                      </a:r>
                      <a:endParaRPr lang="en-US" sz="1400" b="0" i="0" u="none" strike="noStrike">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tc>
                  <a:txBody>
                    <a:bodyPr/>
                    <a:lstStyle/>
                    <a:p>
                      <a:pPr algn="l" fontAlgn="b"/>
                      <a:endParaRPr lang="en-US" sz="1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799" marR="6799" marT="6799" marB="0" anchor="b"/>
                </a:tc>
                <a:extLst>
                  <a:ext uri="{0D108BD9-81ED-4DB2-BD59-A6C34878D82A}">
                    <a16:rowId xmlns:a16="http://schemas.microsoft.com/office/drawing/2014/main" val="2648561016"/>
                  </a:ext>
                </a:extLst>
              </a:tr>
            </a:tbl>
          </a:graphicData>
        </a:graphic>
      </p:graphicFrame>
      <p:sp>
        <p:nvSpPr>
          <p:cNvPr id="4" name="TextBox 3"/>
          <p:cNvSpPr txBox="1"/>
          <p:nvPr/>
        </p:nvSpPr>
        <p:spPr>
          <a:xfrm>
            <a:off x="1981200" y="154813"/>
            <a:ext cx="5516767"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Where Will Budget Cuts Take Place?</a:t>
            </a:r>
          </a:p>
        </p:txBody>
      </p:sp>
    </p:spTree>
    <p:extLst>
      <p:ext uri="{BB962C8B-B14F-4D97-AF65-F5344CB8AC3E}">
        <p14:creationId xmlns:p14="http://schemas.microsoft.com/office/powerpoint/2010/main" val="3161730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7</a:t>
            </a:fld>
            <a:endParaRPr lang="en-US" dirty="0"/>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D4160A-B398-445E-B430-7F2611F9565E}" type="slidenum">
              <a:rPr lang="en-US" smtClean="0"/>
              <a:pPr/>
              <a:t>7</a:t>
            </a:fld>
            <a:endParaRPr lang="en-US"/>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B7D4160A-B398-445E-B430-7F2611F9565E}"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Title 1"/>
          <p:cNvSpPr txBox="1">
            <a:spLocks/>
          </p:cNvSpPr>
          <p:nvPr/>
        </p:nvSpPr>
        <p:spPr>
          <a:xfrm>
            <a:off x="228600" y="381000"/>
            <a:ext cx="8763000" cy="990600"/>
          </a:xfrm>
          <a:prstGeom prst="rect">
            <a:avLst/>
          </a:prstGeom>
        </p:spPr>
        <p:txBody>
          <a:bodyPr>
            <a:normAutofit lnSpcReduction="10000"/>
          </a:bodyPr>
          <a:lstStyle/>
          <a:p>
            <a:pPr lvl="0" algn="ctr">
              <a:spcBef>
                <a:spcPct val="0"/>
              </a:spcBef>
              <a:defRPr/>
            </a:pPr>
            <a:r>
              <a:rPr lang="en-US" sz="3200" b="1" dirty="0">
                <a:latin typeface="Times New Roman" pitchFamily="18" charset="0"/>
                <a:cs typeface="Times New Roman" pitchFamily="18" charset="0"/>
              </a:rPr>
              <a:t>So Far, No Signs of Medicaid Spending</a:t>
            </a:r>
          </a:p>
          <a:p>
            <a:pPr lvl="0" algn="ctr">
              <a:spcBef>
                <a:spcPct val="0"/>
              </a:spcBef>
              <a:defRPr/>
            </a:pPr>
            <a:r>
              <a:rPr lang="en-US" sz="3200" b="1" dirty="0">
                <a:latin typeface="Times New Roman" pitchFamily="18" charset="0"/>
                <a:cs typeface="Times New Roman" pitchFamily="18" charset="0"/>
              </a:rPr>
              <a:t>Exceeding Its 2016-18 Budget.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3200" baseline="0" dirty="0">
              <a:latin typeface="Times New Roman" pitchFamily="18" charset="0"/>
              <a:ea typeface="+mj-ea"/>
              <a:cs typeface="Times New Roman" pitchFamily="18" charset="0"/>
            </a:endParaRPr>
          </a:p>
        </p:txBody>
      </p:sp>
      <p:sp>
        <p:nvSpPr>
          <p:cNvPr id="7"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C5922AA-C18C-49FE-869D-24C61D055C1A}" type="slidenum">
              <a:rPr kumimoji="0" lang="en-US" sz="1200" b="0" i="0" u="none" strike="noStrike" kern="1200" cap="none" spc="0" normalizeH="0" baseline="0" noProof="0" smtClean="0">
                <a:ln>
                  <a:noFill/>
                </a:ln>
                <a:solidFill>
                  <a:schemeClr val="tx1">
                    <a:tint val="75000"/>
                  </a:schemeClr>
                </a:solidFill>
                <a:effectLst/>
                <a:uLnTx/>
                <a:uFillTx/>
                <a:latin typeface="Times New Roman" pitchFamily="18" charset="0"/>
                <a:ea typeface="+mn-ea"/>
                <a:cs typeface="Times New Roman"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chemeClr val="tx1">
                  <a:tint val="75000"/>
                </a:schemeClr>
              </a:solidFill>
              <a:effectLst/>
              <a:uLnTx/>
              <a:uFillTx/>
              <a:latin typeface="Times New Roman" pitchFamily="18" charset="0"/>
              <a:ea typeface="+mn-ea"/>
              <a:cs typeface="Times New Roman" pitchFamily="18" charset="0"/>
            </a:endParaRPr>
          </a:p>
        </p:txBody>
      </p:sp>
      <p:graphicFrame>
        <p:nvGraphicFramePr>
          <p:cNvPr id="8" name="Table 7"/>
          <p:cNvGraphicFramePr>
            <a:graphicFrameLocks noGrp="1"/>
          </p:cNvGraphicFramePr>
          <p:nvPr/>
        </p:nvGraphicFramePr>
        <p:xfrm>
          <a:off x="914400" y="1981200"/>
          <a:ext cx="7772400" cy="3693498"/>
        </p:xfrm>
        <a:graphic>
          <a:graphicData uri="http://schemas.openxmlformats.org/drawingml/2006/table">
            <a:tbl>
              <a:tblPr/>
              <a:tblGrid>
                <a:gridCol w="3565025">
                  <a:extLst>
                    <a:ext uri="{9D8B030D-6E8A-4147-A177-3AD203B41FA5}">
                      <a16:colId xmlns:a16="http://schemas.microsoft.com/office/drawing/2014/main" val="20000"/>
                    </a:ext>
                  </a:extLst>
                </a:gridCol>
                <a:gridCol w="4207375">
                  <a:extLst>
                    <a:ext uri="{9D8B030D-6E8A-4147-A177-3AD203B41FA5}">
                      <a16:colId xmlns:a16="http://schemas.microsoft.com/office/drawing/2014/main" val="20001"/>
                    </a:ext>
                  </a:extLst>
                </a:gridCol>
              </a:tblGrid>
              <a:tr h="387298">
                <a:tc>
                  <a:txBody>
                    <a:bodyPr/>
                    <a:lstStyle/>
                    <a:p>
                      <a:pPr algn="l" fontAlgn="b"/>
                      <a:r>
                        <a:rPr lang="en-US" sz="2400" b="0" i="0" u="sng" strike="noStrike" dirty="0">
                          <a:solidFill>
                            <a:srgbClr val="000000"/>
                          </a:solidFill>
                          <a:latin typeface="Times New Roman"/>
                        </a:rPr>
                        <a:t>Fiscal Years</a:t>
                      </a:r>
                    </a:p>
                  </a:txBody>
                  <a:tcPr marL="0" marR="0" marT="0" marB="0" anchor="b">
                    <a:lnL>
                      <a:noFill/>
                    </a:lnL>
                    <a:lnR>
                      <a:noFill/>
                    </a:lnR>
                    <a:lnT>
                      <a:noFill/>
                    </a:lnT>
                    <a:lnB>
                      <a:noFill/>
                    </a:lnB>
                  </a:tcPr>
                </a:tc>
                <a:tc>
                  <a:txBody>
                    <a:bodyPr/>
                    <a:lstStyle/>
                    <a:p>
                      <a:pPr algn="ctr" fontAlgn="b"/>
                      <a:r>
                        <a:rPr lang="en-US" sz="2400" b="0" i="0" u="sng" strike="noStrike" dirty="0">
                          <a:solidFill>
                            <a:srgbClr val="000000"/>
                          </a:solidFill>
                          <a:latin typeface="Times New Roman"/>
                        </a:rPr>
                        <a:t>Avg. Annual Growth</a:t>
                      </a:r>
                    </a:p>
                  </a:txBody>
                  <a:tcPr marL="0" marR="0" marT="0" marB="0" anchor="b">
                    <a:lnL>
                      <a:noFill/>
                    </a:lnL>
                    <a:lnR>
                      <a:noFill/>
                    </a:lnR>
                    <a:lnT>
                      <a:noFill/>
                    </a:lnT>
                    <a:lnB>
                      <a:noFill/>
                    </a:lnB>
                  </a:tcPr>
                </a:tc>
                <a:extLst>
                  <a:ext uri="{0D108BD9-81ED-4DB2-BD59-A6C34878D82A}">
                    <a16:rowId xmlns:a16="http://schemas.microsoft.com/office/drawing/2014/main" val="10000"/>
                  </a:ext>
                </a:extLst>
              </a:tr>
              <a:tr h="661240">
                <a:tc>
                  <a:txBody>
                    <a:bodyPr/>
                    <a:lstStyle/>
                    <a:p>
                      <a:pPr algn="l" fontAlgn="b"/>
                      <a:r>
                        <a:rPr lang="en-US" sz="2400" b="0" i="0" u="none" strike="noStrike" dirty="0">
                          <a:solidFill>
                            <a:srgbClr val="000000"/>
                          </a:solidFill>
                          <a:latin typeface="Times New Roman"/>
                        </a:rPr>
                        <a:t>2000-2009</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8.8%</a:t>
                      </a:r>
                    </a:p>
                  </a:txBody>
                  <a:tcPr marL="0" marR="0" marT="0" marB="0" anchor="b">
                    <a:lnL>
                      <a:noFill/>
                    </a:lnL>
                    <a:lnR>
                      <a:noFill/>
                    </a:lnR>
                    <a:lnT>
                      <a:noFill/>
                    </a:lnT>
                    <a:lnB>
                      <a:noFill/>
                    </a:lnB>
                  </a:tcPr>
                </a:tc>
                <a:extLst>
                  <a:ext uri="{0D108BD9-81ED-4DB2-BD59-A6C34878D82A}">
                    <a16:rowId xmlns:a16="http://schemas.microsoft.com/office/drawing/2014/main" val="10001"/>
                  </a:ext>
                </a:extLst>
              </a:tr>
              <a:tr h="661240">
                <a:tc>
                  <a:txBody>
                    <a:bodyPr/>
                    <a:lstStyle/>
                    <a:p>
                      <a:pPr algn="l" fontAlgn="b"/>
                      <a:r>
                        <a:rPr lang="en-US" sz="2400" b="0" i="0" u="none" strike="noStrike" dirty="0">
                          <a:solidFill>
                            <a:srgbClr val="000000"/>
                          </a:solidFill>
                          <a:latin typeface="Times New Roman"/>
                        </a:rPr>
                        <a:t>2010-2015</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6.2%</a:t>
                      </a:r>
                    </a:p>
                  </a:txBody>
                  <a:tcPr marL="0" marR="0" marT="0" marB="0" anchor="b">
                    <a:lnL>
                      <a:noFill/>
                    </a:lnL>
                    <a:lnR>
                      <a:noFill/>
                    </a:lnR>
                    <a:lnT>
                      <a:noFill/>
                    </a:lnT>
                    <a:lnB>
                      <a:noFill/>
                    </a:lnB>
                  </a:tcPr>
                </a:tc>
                <a:extLst>
                  <a:ext uri="{0D108BD9-81ED-4DB2-BD59-A6C34878D82A}">
                    <a16:rowId xmlns:a16="http://schemas.microsoft.com/office/drawing/2014/main" val="10002"/>
                  </a:ext>
                </a:extLst>
              </a:tr>
              <a:tr h="661240">
                <a:tc>
                  <a:txBody>
                    <a:bodyPr/>
                    <a:lstStyle/>
                    <a:p>
                      <a:pPr algn="l" fontAlgn="b"/>
                      <a:r>
                        <a:rPr lang="en-US" sz="2400" b="0" i="0" u="none" strike="noStrike" dirty="0">
                          <a:solidFill>
                            <a:srgbClr val="000000"/>
                          </a:solidFill>
                          <a:latin typeface="Times New Roman"/>
                        </a:rPr>
                        <a:t>2016</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9.3%</a:t>
                      </a:r>
                    </a:p>
                  </a:txBody>
                  <a:tcPr marL="0" marR="0" marT="0" marB="0" anchor="b">
                    <a:lnL>
                      <a:noFill/>
                    </a:lnL>
                    <a:lnR>
                      <a:noFill/>
                    </a:lnR>
                    <a:lnT>
                      <a:noFill/>
                    </a:lnT>
                    <a:lnB>
                      <a:noFill/>
                    </a:lnB>
                  </a:tcPr>
                </a:tc>
                <a:extLst>
                  <a:ext uri="{0D108BD9-81ED-4DB2-BD59-A6C34878D82A}">
                    <a16:rowId xmlns:a16="http://schemas.microsoft.com/office/drawing/2014/main" val="10003"/>
                  </a:ext>
                </a:extLst>
              </a:tr>
              <a:tr h="661240">
                <a:tc>
                  <a:txBody>
                    <a:bodyPr/>
                    <a:lstStyle/>
                    <a:p>
                      <a:pPr algn="l" fontAlgn="b"/>
                      <a:r>
                        <a:rPr lang="en-US" sz="2400" b="0" i="0" u="none" strike="noStrike" dirty="0">
                          <a:solidFill>
                            <a:srgbClr val="000000"/>
                          </a:solidFill>
                          <a:latin typeface="Times New Roman"/>
                        </a:rPr>
                        <a:t>2017</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3.8%</a:t>
                      </a:r>
                    </a:p>
                  </a:txBody>
                  <a:tcPr marL="0" marR="0" marT="0" marB="0" anchor="b">
                    <a:lnL>
                      <a:noFill/>
                    </a:lnL>
                    <a:lnR>
                      <a:noFill/>
                    </a:lnR>
                    <a:lnT>
                      <a:noFill/>
                    </a:lnT>
                    <a:lnB>
                      <a:noFill/>
                    </a:lnB>
                  </a:tcPr>
                </a:tc>
                <a:extLst>
                  <a:ext uri="{0D108BD9-81ED-4DB2-BD59-A6C34878D82A}">
                    <a16:rowId xmlns:a16="http://schemas.microsoft.com/office/drawing/2014/main" val="10004"/>
                  </a:ext>
                </a:extLst>
              </a:tr>
              <a:tr h="661240">
                <a:tc>
                  <a:txBody>
                    <a:bodyPr/>
                    <a:lstStyle/>
                    <a:p>
                      <a:pPr algn="l" fontAlgn="b"/>
                      <a:r>
                        <a:rPr lang="en-US" sz="2400" b="0" i="0" u="none" strike="noStrike" dirty="0">
                          <a:solidFill>
                            <a:srgbClr val="000000"/>
                          </a:solidFill>
                          <a:latin typeface="Times New Roman"/>
                        </a:rPr>
                        <a:t>2018</a:t>
                      </a:r>
                    </a:p>
                  </a:txBody>
                  <a:tcPr marL="0" marR="0" marT="0" marB="0" anchor="b">
                    <a:lnL>
                      <a:noFill/>
                    </a:lnL>
                    <a:lnR>
                      <a:noFill/>
                    </a:lnR>
                    <a:lnT>
                      <a:noFill/>
                    </a:lnT>
                    <a:lnB>
                      <a:noFill/>
                    </a:lnB>
                  </a:tcPr>
                </a:tc>
                <a:tc>
                  <a:txBody>
                    <a:bodyPr/>
                    <a:lstStyle/>
                    <a:p>
                      <a:pPr algn="ctr" fontAlgn="b"/>
                      <a:r>
                        <a:rPr lang="en-US" sz="2400" b="0" i="0" u="none" strike="noStrike" dirty="0">
                          <a:solidFill>
                            <a:srgbClr val="000000"/>
                          </a:solidFill>
                          <a:latin typeface="Times New Roman"/>
                        </a:rPr>
                        <a:t>2.9%</a:t>
                      </a:r>
                    </a:p>
                  </a:txBody>
                  <a:tcPr marL="0" marR="0" marT="0" marB="0" anchor="b">
                    <a:lnL>
                      <a:noFill/>
                    </a:lnL>
                    <a:lnR>
                      <a:noFill/>
                    </a:lnR>
                    <a:lnT>
                      <a:noFill/>
                    </a:lnT>
                    <a:lnB>
                      <a:noFill/>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6843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978020-F2C0-4D3E-AEA2-29E7892B33DC}"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533400" y="302532"/>
            <a:ext cx="8001000" cy="6193948"/>
          </a:xfrm>
          <a:prstGeom prst="rect">
            <a:avLst/>
          </a:prstGeom>
        </p:spPr>
      </p:pic>
    </p:spTree>
    <p:extLst>
      <p:ext uri="{BB962C8B-B14F-4D97-AF65-F5344CB8AC3E}">
        <p14:creationId xmlns:p14="http://schemas.microsoft.com/office/powerpoint/2010/main" val="113039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National Economy</a:t>
            </a:r>
          </a:p>
        </p:txBody>
      </p:sp>
      <p:sp>
        <p:nvSpPr>
          <p:cNvPr id="3" name="Content Placeholder 2"/>
          <p:cNvSpPr>
            <a:spLocks noGrp="1"/>
          </p:cNvSpPr>
          <p:nvPr>
            <p:ph idx="1"/>
          </p:nvPr>
        </p:nvSpPr>
        <p:spPr>
          <a:xfrm>
            <a:off x="476250" y="1417638"/>
            <a:ext cx="8229600" cy="4876800"/>
          </a:xfrm>
        </p:spPr>
        <p:txBody>
          <a:bodyPr>
            <a:normAutofit/>
          </a:bodyPr>
          <a:lstStyle/>
          <a:p>
            <a:r>
              <a:rPr lang="en-US" dirty="0">
                <a:latin typeface="Times New Roman" pitchFamily="18" charset="0"/>
                <a:cs typeface="Times New Roman" pitchFamily="18" charset="0"/>
              </a:rPr>
              <a:t>National economy continues its slow growth trend.</a:t>
            </a:r>
          </a:p>
          <a:p>
            <a:pPr lvl="1"/>
            <a:r>
              <a:rPr lang="en-US" dirty="0">
                <a:latin typeface="Times New Roman" pitchFamily="18" charset="0"/>
                <a:cs typeface="Times New Roman" pitchFamily="18" charset="0"/>
              </a:rPr>
              <a:t>Steady job growth, but low productivity gains</a:t>
            </a:r>
          </a:p>
          <a:p>
            <a:pPr lvl="1"/>
            <a:r>
              <a:rPr lang="en-US" dirty="0">
                <a:latin typeface="Times New Roman" pitchFamily="18" charset="0"/>
                <a:cs typeface="Times New Roman" pitchFamily="18" charset="0"/>
              </a:rPr>
              <a:t>Low inflation, modest growth in personal income</a:t>
            </a:r>
          </a:p>
          <a:p>
            <a:pPr lvl="1"/>
            <a:r>
              <a:rPr lang="en-US" dirty="0">
                <a:latin typeface="Times New Roman" pitchFamily="18" charset="0"/>
                <a:cs typeface="Times New Roman" pitchFamily="18" charset="0"/>
              </a:rPr>
              <a:t>Residential investment growing, but business investment in structures and equipment is weak</a:t>
            </a:r>
          </a:p>
          <a:p>
            <a:pPr lvl="1"/>
            <a:r>
              <a:rPr lang="en-US" dirty="0">
                <a:latin typeface="Times New Roman" pitchFamily="18" charset="0"/>
                <a:cs typeface="Times New Roman" pitchFamily="18" charset="0"/>
              </a:rPr>
              <a:t>Strong auto sales and improving housing markets</a:t>
            </a:r>
          </a:p>
          <a:p>
            <a:pPr lvl="1"/>
            <a:r>
              <a:rPr lang="en-US" dirty="0">
                <a:latin typeface="Times New Roman" pitchFamily="18" charset="0"/>
                <a:cs typeface="Times New Roman" pitchFamily="18" charset="0"/>
              </a:rPr>
              <a:t>Accommodative, but increasingly ineffective monetary policy</a:t>
            </a:r>
          </a:p>
        </p:txBody>
      </p:sp>
      <p:sp>
        <p:nvSpPr>
          <p:cNvPr id="4" name="Slide Number Placeholder 3"/>
          <p:cNvSpPr>
            <a:spLocks noGrp="1"/>
          </p:cNvSpPr>
          <p:nvPr>
            <p:ph type="sldNum" sz="quarter" idx="12"/>
          </p:nvPr>
        </p:nvSpPr>
        <p:spPr/>
        <p:txBody>
          <a:bodyPr/>
          <a:lstStyle/>
          <a:p>
            <a:fld id="{2C978020-F2C0-4D3E-AEA2-29E7892B33DC}"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5206</TotalTime>
  <Words>2702</Words>
  <Application>Microsoft Office PowerPoint</Application>
  <PresentationFormat>On-screen Show (4:3)</PresentationFormat>
  <Paragraphs>825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Office Theme</vt:lpstr>
      <vt:lpstr>Where Is Virginia’s  Economy and Budget Headed?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Economy</vt:lpstr>
      <vt:lpstr>Virginia Economy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Half of the 50 Largest Employers in Virginia are Government-Related (3rd Q 2015)</vt:lpstr>
      <vt:lpstr>PowerPoint Presentation</vt:lpstr>
      <vt:lpstr>Fastest Growing Companies in VA  IT/Software and Government Service Providers Dominate Inc. Magazine 2014/15 Virginia List of 5,000 Fastest Growing Private Companies in America</vt:lpstr>
      <vt:lpstr>PowerPoint Presentation</vt:lpstr>
      <vt:lpstr>PowerPoint Presentation</vt:lpstr>
      <vt:lpstr>PowerPoint Presentation</vt:lpstr>
      <vt:lpstr>PowerPoint Presentation</vt:lpstr>
      <vt:lpstr>PowerPoint Presentation</vt:lpstr>
      <vt:lpstr>PowerPoint Presentation</vt:lpstr>
      <vt:lpstr>Is Slower Growth the New Normal?</vt:lpstr>
      <vt:lpstr>PowerPoint Presentation</vt:lpstr>
      <vt:lpstr>PowerPoint Presentation</vt:lpstr>
      <vt:lpstr>What Can Virginia Do  to Improve Its Economy?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Feik, Jamie</dc:creator>
  <cp:lastModifiedBy>Mary Jo Fields</cp:lastModifiedBy>
  <cp:revision>350</cp:revision>
  <cp:lastPrinted>2016-07-18T16:57:50Z</cp:lastPrinted>
  <dcterms:created xsi:type="dcterms:W3CDTF">2013-05-14T16:09:20Z</dcterms:created>
  <dcterms:modified xsi:type="dcterms:W3CDTF">2016-08-25T14:34:14Z</dcterms:modified>
</cp:coreProperties>
</file>