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2"/>
  </p:notesMasterIdLst>
  <p:sldIdLst>
    <p:sldId id="256" r:id="rId2"/>
    <p:sldId id="257" r:id="rId3"/>
    <p:sldId id="258" r:id="rId4"/>
    <p:sldId id="278" r:id="rId5"/>
    <p:sldId id="259" r:id="rId6"/>
    <p:sldId id="261" r:id="rId7"/>
    <p:sldId id="260" r:id="rId8"/>
    <p:sldId id="284" r:id="rId9"/>
    <p:sldId id="285" r:id="rId10"/>
    <p:sldId id="286" r:id="rId11"/>
    <p:sldId id="262" r:id="rId12"/>
    <p:sldId id="280" r:id="rId13"/>
    <p:sldId id="281" r:id="rId14"/>
    <p:sldId id="263" r:id="rId15"/>
    <p:sldId id="264" r:id="rId16"/>
    <p:sldId id="265" r:id="rId17"/>
    <p:sldId id="266" r:id="rId18"/>
    <p:sldId id="267" r:id="rId19"/>
    <p:sldId id="269" r:id="rId20"/>
    <p:sldId id="279" r:id="rId21"/>
    <p:sldId id="270" r:id="rId22"/>
    <p:sldId id="271" r:id="rId23"/>
    <p:sldId id="275" r:id="rId24"/>
    <p:sldId id="282" r:id="rId25"/>
    <p:sldId id="283" r:id="rId26"/>
    <p:sldId id="272" r:id="rId27"/>
    <p:sldId id="273" r:id="rId28"/>
    <p:sldId id="274" r:id="rId29"/>
    <p:sldId id="276" r:id="rId30"/>
    <p:sldId id="27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4F539-DEA2-49BD-9056-B018AAA83C01}" v="26" dt="2017-03-29T13:21:07.223"/>
    <p1510:client id="{E0436B73-C785-437B-8393-879942F98739}" v="56" dt="2017-03-29T13:20:25.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660"/>
  </p:normalViewPr>
  <p:slideViewPr>
    <p:cSldViewPr snapToGrid="0">
      <p:cViewPr varScale="1">
        <p:scale>
          <a:sx n="76" d="100"/>
          <a:sy n="76" d="100"/>
        </p:scale>
        <p:origin x="4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3E4B8-8DC5-4BAD-9289-2923A66E5C19}" type="datetimeFigureOut">
              <a:rPr lang="en-US" smtClean="0"/>
              <a:t>3/30/2017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D5ADE5-4B66-4CE5-8DBD-1B356639A85C}" type="slidenum">
              <a:rPr lang="en-US" smtClean="0"/>
              <a:t>‹#›</a:t>
            </a:fld>
            <a:endParaRPr lang="en-US"/>
          </a:p>
        </p:txBody>
      </p:sp>
    </p:spTree>
    <p:extLst>
      <p:ext uri="{BB962C8B-B14F-4D97-AF65-F5344CB8AC3E}">
        <p14:creationId xmlns:p14="http://schemas.microsoft.com/office/powerpoint/2010/main" val="2152660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030235-973B-4885-9C15-8F8D5C66F3ED}" type="datetime1">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64301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0D8E28-B685-47CC-96A5-E43484DDBEC0}" type="datetime1">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9242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632960-9279-42D7-B221-FD1ADE5D91BE}" type="datetime1">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27535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E1C3D6-985B-479C-BA66-A96327601FA2}" type="datetime1">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248026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6BE95B9-E475-48F4-BED9-317A6DACAA8E}" type="datetime1">
              <a:rPr lang="en-US" smtClean="0"/>
              <a:t>3/30/2017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11926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72F095-F017-4A78-ACC3-C82D11139B35}" type="datetime1">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322375353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4F75D6-F039-4037-BCDC-D6DB9CFE7BE7}" type="datetime1">
              <a:rPr lang="en-US" smtClean="0"/>
              <a:t>3/30/2017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282254335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F0DB48-3533-46D1-954E-85B64FE38183}" type="datetime1">
              <a:rPr lang="en-US" smtClean="0"/>
              <a:t>3/30/2017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1160309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C4194-0688-4F45-89C4-A610C855B794}" type="datetime1">
              <a:rPr lang="en-US" smtClean="0"/>
              <a:t>3/30/2017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37833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B03FAE-0BC7-470C-BB58-02A8663D140E}" type="datetime1">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361847772"/>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80888E-BB80-4D8B-B0FC-2F612C2ECB17}" type="datetime1">
              <a:rPr lang="en-US" smtClean="0"/>
              <a:t>3/30/2017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11288-88B3-4855-A0A0-5470EA1C0FBA}" type="slidenum">
              <a:rPr lang="en-US" smtClean="0"/>
              <a:t>‹#›</a:t>
            </a:fld>
            <a:endParaRPr lang="en-US"/>
          </a:p>
        </p:txBody>
      </p:sp>
    </p:spTree>
    <p:extLst>
      <p:ext uri="{BB962C8B-B14F-4D97-AF65-F5344CB8AC3E}">
        <p14:creationId xmlns:p14="http://schemas.microsoft.com/office/powerpoint/2010/main" val="275034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D219A1-1CF2-4538-BD19-BD5CD290D625}" type="datetime1">
              <a:rPr lang="en-US" smtClean="0"/>
              <a:t>3/30/2017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11288-88B3-4855-A0A0-5470EA1C0FBA}" type="slidenum">
              <a:rPr lang="en-US" smtClean="0"/>
              <a:t>‹#›</a:t>
            </a:fld>
            <a:endParaRPr lang="en-US"/>
          </a:p>
        </p:txBody>
      </p:sp>
    </p:spTree>
    <p:extLst>
      <p:ext uri="{BB962C8B-B14F-4D97-AF65-F5344CB8AC3E}">
        <p14:creationId xmlns:p14="http://schemas.microsoft.com/office/powerpoint/2010/main" val="222516506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is.virginia.gov/cgi-bin/legp604.exe?ses=171&amp;typ=bil&amp;val=hb2146" TargetMode="External"/><Relationship Id="rId2" Type="http://schemas.openxmlformats.org/officeDocument/2006/relationships/hyperlink" Target="https://lis.virginia.gov/cgi-bin/legp604.exe?ses=171&amp;typ=bil&amp;val=hb2343" TargetMode="External"/><Relationship Id="rId1" Type="http://schemas.openxmlformats.org/officeDocument/2006/relationships/slideLayout" Target="../slideLayouts/slideLayout2.xml"/><Relationship Id="rId4" Type="http://schemas.openxmlformats.org/officeDocument/2006/relationships/hyperlink" Target="https://lis.virginia.gov/cgi-bin/legp604.exe?ses=171&amp;typ=bil&amp;val=hb1540"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lis.virginia.gov/cgi-bin/legp604.exe?ses=171&amp;typ=bil&amp;val=hb153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is.virginia.gov/cgi-bin/legp604.exe?ses=171&amp;typ=bil&amp;val=sb110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lis.virginia.gov/cgi-bin/legp604.exe?ses=171&amp;typ=bil&amp;val=sb1312" TargetMode="External"/><Relationship Id="rId2" Type="http://schemas.openxmlformats.org/officeDocument/2006/relationships/hyperlink" Target="https://lis.virginia.gov/cgi-bin/legp604.exe?ses=171&amp;typ=bil&amp;val=hb185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is.virginia.gov/cgi-bin/legp604.exe?ses=171&amp;typ=bil&amp;val=sb128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lis.virginia.gov/cgi-bin/legp604.exe?171+ful+HB2108E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lis.virginia.gov/cgi-bin/legp604.exe?ses=171&amp;typ=bil&amp;val=sb157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is.virginia.gov/cgi-bin/legp604.exe?171+ful+HB2203H1" TargetMode="External"/><Relationship Id="rId2" Type="http://schemas.openxmlformats.org/officeDocument/2006/relationships/hyperlink" Target="http://lis.virginia.gov/cgi-bin/legp604.exe?ses=171&amp;typ=bil&amp;val=HB1697" TargetMode="External"/><Relationship Id="rId1" Type="http://schemas.openxmlformats.org/officeDocument/2006/relationships/slideLayout" Target="../slideLayouts/slideLayout2.xml"/><Relationship Id="rId4" Type="http://schemas.openxmlformats.org/officeDocument/2006/relationships/hyperlink" Target="http://lis.virginia.gov/cgi-bin/legp604.exe?171+ful+SB1123S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lis.virginia.gov/cgi-bin/legp604.exe?171+ful+HB1486ER" TargetMode="External"/><Relationship Id="rId2" Type="http://schemas.openxmlformats.org/officeDocument/2006/relationships/hyperlink" Target="http://lis.virginia.gov/cgi-bin/legp604.exe?171+ful+SB1225ER" TargetMode="External"/><Relationship Id="rId1" Type="http://schemas.openxmlformats.org/officeDocument/2006/relationships/slideLayout" Target="../slideLayouts/slideLayout2.xml"/><Relationship Id="rId5" Type="http://schemas.openxmlformats.org/officeDocument/2006/relationships/hyperlink" Target="http://lis.virginia.gov/cgi-bin/legp604.exe?171+ful+HB1774ER" TargetMode="External"/><Relationship Id="rId4" Type="http://schemas.openxmlformats.org/officeDocument/2006/relationships/hyperlink" Target="http://lis.virginia.gov/cgi-bin/legp604.exe?171+ful+SB1203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lis.virginia.gov/cgi-bin/legp604.exe?ses=171&amp;typ=bil&amp;val=hb1619"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lis.virginia.gov/cgi-bin/legp604.exe?ses=171&amp;typ=bil&amp;val=sb1211" TargetMode="External"/><Relationship Id="rId2" Type="http://schemas.openxmlformats.org/officeDocument/2006/relationships/hyperlink" Target="http://lis.virginia.gov/cgi-bin/legp604.exe?ses=171&amp;typ=bil&amp;val=hb1595" TargetMode="External"/><Relationship Id="rId1" Type="http://schemas.openxmlformats.org/officeDocument/2006/relationships/slideLayout" Target="../slideLayouts/slideLayout2.xml"/><Relationship Id="rId5" Type="http://schemas.openxmlformats.org/officeDocument/2006/relationships/hyperlink" Target="https://lis.virginia.gov/cgi-bin/legp604.exe?ses=171&amp;typ=bil&amp;val=hj562" TargetMode="External"/><Relationship Id="rId4" Type="http://schemas.openxmlformats.org/officeDocument/2006/relationships/hyperlink" Target="https://lis.virginia.gov/cgi-bin/legp604.exe?ses=171&amp;typ=bil&amp;val=hb1565"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lis.virginia.gov/cgi-bin/legp604.exe?171+sum+SJ33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lis.virginia.gov/cgi-bin/legp604.exe?ses=171&amp;typ=bil&amp;val=HB1477" TargetMode="External"/><Relationship Id="rId2" Type="http://schemas.openxmlformats.org/officeDocument/2006/relationships/hyperlink" Target="http://lis.virginia.gov/cgi-bin/legp604.exe?171+ful+SB926ER" TargetMode="External"/><Relationship Id="rId1" Type="http://schemas.openxmlformats.org/officeDocument/2006/relationships/slideLayout" Target="../slideLayouts/slideLayout2.xml"/><Relationship Id="rId4" Type="http://schemas.openxmlformats.org/officeDocument/2006/relationships/hyperlink" Target="https://lis.virginia.gov/cgi-bin/legp604.exe?ses=171&amp;typ=bil&amp;val=hb2442"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lis.virginia.gov/cgi-bin/legp604.exe?ses=171&amp;typ=bil&amp;val=hb2077" TargetMode="External"/><Relationship Id="rId2" Type="http://schemas.openxmlformats.org/officeDocument/2006/relationships/hyperlink" Target="http://lis.virginia.gov/cgi-bin/legp604.exe?171+ful+SB1304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lis.virginia.gov/cgi-bin/legp604.exe?ses=171&amp;typ=bil&amp;val=hb1753" TargetMode="External"/><Relationship Id="rId2" Type="http://schemas.openxmlformats.org/officeDocument/2006/relationships/hyperlink" Target="https://lis.virginia.gov/cgi-bin/legp604.exe?ses=171&amp;typ=bil&amp;val=hb2000" TargetMode="External"/><Relationship Id="rId1" Type="http://schemas.openxmlformats.org/officeDocument/2006/relationships/slideLayout" Target="../slideLayouts/slideLayout2.xml"/><Relationship Id="rId4" Type="http://schemas.openxmlformats.org/officeDocument/2006/relationships/hyperlink" Target="https://lis.virginia.gov/cgi-bin/legp604.exe?ses=171&amp;typ=bil&amp;val=hb1468"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lis.virginia.gov/cgi-bin/legp604.exe?171+sum+HJ693" TargetMode="External"/><Relationship Id="rId2" Type="http://schemas.openxmlformats.org/officeDocument/2006/relationships/hyperlink" Target="http://lis.virginia.gov/cgi-bin/legp604.exe?171+sum+HB202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leg1.state.va.us/cgi-bin/legp504.exe?ses=171&amp;typ=bil&amp;val=HB1784" TargetMode="External"/><Relationship Id="rId2" Type="http://schemas.openxmlformats.org/officeDocument/2006/relationships/hyperlink" Target="http://lis.virginia.gov/cgi-bin/legp604.exe?ses=171&amp;typ=bil&amp;val=SB1063" TargetMode="External"/><Relationship Id="rId1" Type="http://schemas.openxmlformats.org/officeDocument/2006/relationships/slideLayout" Target="../slideLayouts/slideLayout2.xml"/><Relationship Id="rId4" Type="http://schemas.openxmlformats.org/officeDocument/2006/relationships/hyperlink" Target="https://lis.virginia.gov/cgi-bin/legp604.exe?ses=171&amp;typ=bil&amp;val=sb941"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leg1.state.va.us/cgi-bin/legp504.exe?ses=171&amp;typ=bil&amp;val=sb1005" TargetMode="External"/><Relationship Id="rId2" Type="http://schemas.openxmlformats.org/officeDocument/2006/relationships/hyperlink" Target="http://leg1.state.va.us/cgi-bin/legp504.exe?171+sum+HB1549" TargetMode="External"/><Relationship Id="rId1" Type="http://schemas.openxmlformats.org/officeDocument/2006/relationships/slideLayout" Target="../slideLayouts/slideLayout2.xml"/><Relationship Id="rId4" Type="http://schemas.openxmlformats.org/officeDocument/2006/relationships/hyperlink" Target="http://leg1.state.va.us/cgi-bin/legp504.exe?ses=171&amp;typ=bil&amp;val=SB1313"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lis.virginia.gov/cgi-bin/legp604.exe?ses=171&amp;typ=bil&amp;val=sb1240" TargetMode="External"/><Relationship Id="rId2" Type="http://schemas.openxmlformats.org/officeDocument/2006/relationships/hyperlink" Target="http://lis.virginia.gov/cgi-bin/legp604.exe?171+sum+HB1400" TargetMode="External"/><Relationship Id="rId1" Type="http://schemas.openxmlformats.org/officeDocument/2006/relationships/slideLayout" Target="../slideLayouts/slideLayout2.xml"/><Relationship Id="rId6" Type="http://schemas.openxmlformats.org/officeDocument/2006/relationships/hyperlink" Target="http://lis.virginia.gov/cgi-bin/legp604.exe?171+sum+HB1605" TargetMode="External"/><Relationship Id="rId5" Type="http://schemas.openxmlformats.org/officeDocument/2006/relationships/hyperlink" Target="http://lis.virginia.gov/cgi-bin/legp604.exe?171+sum+SB1283" TargetMode="External"/><Relationship Id="rId4" Type="http://schemas.openxmlformats.org/officeDocument/2006/relationships/hyperlink" Target="http://lis.virginia.gov/cgi-bin/legp604.exe?171+sum+HB234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lis.virginia.gov/cgi-bin/legp604.exe?ses=171&amp;typ=bil&amp;val=sb795" TargetMode="External"/><Relationship Id="rId7" Type="http://schemas.openxmlformats.org/officeDocument/2006/relationships/hyperlink" Target="https://lis.virginia.gov/cgi-bin/legp604.exe?ses=171&amp;typ=bil&amp;val=sj284" TargetMode="External"/><Relationship Id="rId2" Type="http://schemas.openxmlformats.org/officeDocument/2006/relationships/hyperlink" Target="https://lis.virginia.gov/cgi-bin/legp604.exe?ses=171&amp;typ=bil&amp;val=sb836" TargetMode="External"/><Relationship Id="rId1" Type="http://schemas.openxmlformats.org/officeDocument/2006/relationships/slideLayout" Target="../slideLayouts/slideLayout2.xml"/><Relationship Id="rId6" Type="http://schemas.openxmlformats.org/officeDocument/2006/relationships/hyperlink" Target="https://lis.virginia.gov/cgi-bin/legp604.exe?ses=171&amp;typ=bil&amp;val=sb1569" TargetMode="External"/><Relationship Id="rId5" Type="http://schemas.openxmlformats.org/officeDocument/2006/relationships/hyperlink" Target="https://lis.virginia.gov/cgi-bin/legp604.exe?ses=171&amp;typ=bil&amp;val=sb1585" TargetMode="External"/><Relationship Id="rId4" Type="http://schemas.openxmlformats.org/officeDocument/2006/relationships/hyperlink" Target="https://lis.virginia.gov/cgi-bin/legp604.exe?ses=171&amp;typ=bil&amp;val=hb210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7963"/>
            <a:ext cx="9144000" cy="2387600"/>
          </a:xfrm>
        </p:spPr>
        <p:txBody>
          <a:bodyPr/>
          <a:lstStyle/>
          <a:p>
            <a:r>
              <a:rPr lang="en-US" b="1" dirty="0">
                <a:solidFill>
                  <a:schemeClr val="accent1">
                    <a:lumMod val="75000"/>
                  </a:schemeClr>
                </a:solidFill>
              </a:rPr>
              <a:t>Overview of the 2017 Session</a:t>
            </a:r>
          </a:p>
        </p:txBody>
      </p:sp>
      <p:sp>
        <p:nvSpPr>
          <p:cNvPr id="3" name="Subtitle 2"/>
          <p:cNvSpPr>
            <a:spLocks noGrp="1"/>
          </p:cNvSpPr>
          <p:nvPr>
            <p:ph type="subTitle" idx="1"/>
          </p:nvPr>
        </p:nvSpPr>
        <p:spPr>
          <a:xfrm>
            <a:off x="1524000" y="2743200"/>
            <a:ext cx="9144000" cy="1287888"/>
          </a:xfrm>
        </p:spPr>
        <p:txBody>
          <a:bodyPr>
            <a:normAutofit/>
          </a:bodyPr>
          <a:lstStyle/>
          <a:p>
            <a:r>
              <a:rPr lang="en-US" dirty="0"/>
              <a:t>Webinar March 29, 2017</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53000" y="4429919"/>
            <a:ext cx="2286000" cy="954024"/>
          </a:xfrm>
          <a:prstGeom prst="rect">
            <a:avLst/>
          </a:prstGeom>
        </p:spPr>
      </p:pic>
    </p:spTree>
    <p:extLst>
      <p:ext uri="{BB962C8B-B14F-4D97-AF65-F5344CB8AC3E}">
        <p14:creationId xmlns:p14="http://schemas.microsoft.com/office/powerpoint/2010/main" val="3021694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Some of the Amendments Are Controversial</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a:t>Governor proposes budget language to allow the state to amend Virginia’s Medicaid plan if “Obamacare” is continued, amended or replaced through federal law or regulation in order to cover additional Virginians.</a:t>
            </a:r>
          </a:p>
          <a:p>
            <a:pPr lvl="1">
              <a:buFont typeface="Courier New" panose="02070309020205020404" pitchFamily="49" charset="0"/>
              <a:buChar char="o"/>
            </a:pPr>
            <a:r>
              <a:rPr lang="en-US" dirty="0"/>
              <a:t>Any FY18 savings would be held in reserve for the 2018 legislative session.</a:t>
            </a:r>
          </a:p>
          <a:p>
            <a:pPr lvl="1"/>
            <a:endParaRPr lang="en-US" dirty="0"/>
          </a:p>
          <a:p>
            <a:r>
              <a:rPr lang="en-US" dirty="0"/>
              <a:t>Governor proposes to eliminate budget language that would expand public works contract requirements to all projects developed under the Public-Private Transportation Act (PPTA).</a:t>
            </a:r>
          </a:p>
          <a:p>
            <a:pPr lvl="1">
              <a:buFont typeface="Courier New" panose="02070309020205020404" pitchFamily="49" charset="0"/>
              <a:buChar char="o"/>
            </a:pPr>
            <a:r>
              <a:rPr lang="en-US" dirty="0"/>
              <a:t>This language could preclude vendors with union labor from participating in PPTA projects.</a:t>
            </a:r>
          </a:p>
          <a:p>
            <a:pPr lvl="1"/>
            <a:endParaRPr lang="en-US" dirty="0"/>
          </a:p>
          <a:p>
            <a:r>
              <a:rPr lang="en-US" dirty="0"/>
              <a:t>Governor proposes to strike budget language requiring notification by the chairs of the House Appropriations and Senate Finance Committees to the Executive Department to release $1.5 million of the Virginia Economic Development Partnership’s appropriation.</a:t>
            </a:r>
          </a:p>
          <a:p>
            <a:r>
              <a:rPr lang="en-US" dirty="0"/>
              <a:t>Legislative leadership are likely to oppose the spending reduction targeting the Jamestown-Yorktown 2019 Commemoration.</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10</a:t>
            </a:fld>
            <a:endParaRPr lang="en-US"/>
          </a:p>
        </p:txBody>
      </p:sp>
    </p:spTree>
    <p:extLst>
      <p:ext uri="{BB962C8B-B14F-4D97-AF65-F5344CB8AC3E}">
        <p14:creationId xmlns:p14="http://schemas.microsoft.com/office/powerpoint/2010/main" val="1199407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And onto legislation….FOIA</a:t>
            </a:r>
          </a:p>
        </p:txBody>
      </p:sp>
      <p:sp>
        <p:nvSpPr>
          <p:cNvPr id="3" name="Content Placeholder 2"/>
          <p:cNvSpPr>
            <a:spLocks noGrp="1"/>
          </p:cNvSpPr>
          <p:nvPr>
            <p:ph idx="1"/>
          </p:nvPr>
        </p:nvSpPr>
        <p:spPr/>
        <p:txBody>
          <a:bodyPr>
            <a:normAutofit fontScale="85000" lnSpcReduction="20000"/>
          </a:bodyPr>
          <a:lstStyle/>
          <a:p>
            <a:r>
              <a:rPr lang="en-US" dirty="0"/>
              <a:t>Of the many bills, here are the top takeaways</a:t>
            </a:r>
          </a:p>
          <a:p>
            <a:endParaRPr lang="en-US" dirty="0"/>
          </a:p>
          <a:p>
            <a:pPr lvl="1"/>
            <a:r>
              <a:rPr lang="en-US" dirty="0"/>
              <a:t>FOIA officers can take the online training by the FOIA Council or can be trained by the local city, town or county attorney (</a:t>
            </a:r>
            <a:r>
              <a:rPr lang="en-US" dirty="0">
                <a:hlinkClick r:id="rId2"/>
              </a:rPr>
              <a:t>HB 2143</a:t>
            </a:r>
            <a:r>
              <a:rPr lang="en-US" dirty="0"/>
              <a:t>)</a:t>
            </a:r>
          </a:p>
          <a:p>
            <a:pPr lvl="1"/>
            <a:endParaRPr lang="en-US" dirty="0"/>
          </a:p>
          <a:p>
            <a:pPr lvl="1"/>
            <a:r>
              <a:rPr lang="en-US" dirty="0"/>
              <a:t>The FOIA Council is required to develop and post an online public comment form, and localities with populations greater than 250 are required post a link to that form (</a:t>
            </a:r>
            <a:r>
              <a:rPr lang="en-US" dirty="0">
                <a:hlinkClick r:id="rId3"/>
              </a:rPr>
              <a:t>HB 2146</a:t>
            </a:r>
            <a:r>
              <a:rPr lang="en-US" dirty="0"/>
              <a:t>)</a:t>
            </a:r>
          </a:p>
          <a:p>
            <a:pPr lvl="1"/>
            <a:endParaRPr lang="en-US" dirty="0"/>
          </a:p>
          <a:p>
            <a:pPr lvl="1"/>
            <a:r>
              <a:rPr lang="en-US" dirty="0"/>
              <a:t>Notice of a meeting shall be in the following manner (</a:t>
            </a:r>
            <a:r>
              <a:rPr lang="en-US" dirty="0">
                <a:hlinkClick r:id="rId4"/>
              </a:rPr>
              <a:t>HB 1540</a:t>
            </a:r>
            <a:r>
              <a:rPr lang="en-US" dirty="0"/>
              <a:t>):</a:t>
            </a:r>
          </a:p>
          <a:p>
            <a:pPr marL="1371600" lvl="2" indent="-457200">
              <a:buFont typeface="+mj-lt"/>
              <a:buAutoNum type="arabicPeriod"/>
            </a:pPr>
            <a:r>
              <a:rPr lang="en-US" dirty="0"/>
              <a:t>Posting on an official government website, if any;</a:t>
            </a:r>
          </a:p>
          <a:p>
            <a:pPr marL="1371600" lvl="2" indent="-457200">
              <a:buFont typeface="+mj-lt"/>
              <a:buAutoNum type="arabicPeriod"/>
            </a:pPr>
            <a:r>
              <a:rPr lang="en-US" dirty="0"/>
              <a:t>Placing notice in a prominent public place, and</a:t>
            </a:r>
          </a:p>
          <a:p>
            <a:pPr marL="1371600" lvl="2" indent="-457200">
              <a:buFont typeface="+mj-lt"/>
              <a:buAutoNum type="arabicPeriod"/>
            </a:pPr>
            <a:r>
              <a:rPr lang="en-US" dirty="0"/>
              <a:t>Placing such notice at the office of the clerk………or if no clerk with the administrator.</a:t>
            </a:r>
          </a:p>
          <a:p>
            <a:pPr marL="457200" lvl="1" indent="0">
              <a:buNone/>
            </a:pPr>
            <a:endParaRPr lang="en-US" dirty="0"/>
          </a:p>
          <a:p>
            <a:pPr lvl="1"/>
            <a:r>
              <a:rPr lang="en-US" dirty="0"/>
              <a:t>If a meeting is continued, notice to the public shall be given contemporaneously with the members (</a:t>
            </a:r>
            <a:r>
              <a:rPr lang="en-US" dirty="0">
                <a:hlinkClick r:id="rId4"/>
              </a:rPr>
              <a:t>HB 1540</a:t>
            </a:r>
            <a:r>
              <a:rPr lang="en-US" dirty="0"/>
              <a:t>)</a:t>
            </a:r>
          </a:p>
          <a:p>
            <a:pPr lvl="1"/>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11</a:t>
            </a:fld>
            <a:endParaRPr lang="en-US"/>
          </a:p>
        </p:txBody>
      </p:sp>
    </p:spTree>
    <p:extLst>
      <p:ext uri="{BB962C8B-B14F-4D97-AF65-F5344CB8AC3E}">
        <p14:creationId xmlns:p14="http://schemas.microsoft.com/office/powerpoint/2010/main" val="154918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And more FOIA</a:t>
            </a:r>
          </a:p>
        </p:txBody>
      </p:sp>
      <p:sp>
        <p:nvSpPr>
          <p:cNvPr id="3" name="Content Placeholder 2"/>
          <p:cNvSpPr>
            <a:spLocks noGrp="1"/>
          </p:cNvSpPr>
          <p:nvPr>
            <p:ph idx="1"/>
          </p:nvPr>
        </p:nvSpPr>
        <p:spPr/>
        <p:txBody>
          <a:bodyPr>
            <a:normAutofit/>
          </a:bodyPr>
          <a:lstStyle/>
          <a:p>
            <a:pPr lvl="0"/>
            <a:r>
              <a:rPr lang="en-US" sz="2400" dirty="0">
                <a:solidFill>
                  <a:prstClr val="black"/>
                </a:solidFill>
                <a:hlinkClick r:id="rId2"/>
              </a:rPr>
              <a:t>HB 1539 </a:t>
            </a:r>
            <a:r>
              <a:rPr lang="en-US" sz="2400" dirty="0">
                <a:solidFill>
                  <a:prstClr val="black"/>
                </a:solidFill>
              </a:rPr>
              <a:t>is one of the omnibus FOIA bills resulting from the 3-year study of the FOIA act. </a:t>
            </a:r>
          </a:p>
          <a:p>
            <a:pPr lvl="1"/>
            <a:r>
              <a:rPr lang="en-US" sz="2000" dirty="0">
                <a:solidFill>
                  <a:prstClr val="black"/>
                </a:solidFill>
              </a:rPr>
              <a:t>The bill deals with public access to records and primarily makes technical changes</a:t>
            </a:r>
          </a:p>
          <a:p>
            <a:pPr lvl="1"/>
            <a:r>
              <a:rPr lang="en-US" sz="2000" dirty="0">
                <a:solidFill>
                  <a:prstClr val="black"/>
                </a:solidFill>
              </a:rPr>
              <a:t>The bill </a:t>
            </a:r>
            <a:r>
              <a:rPr lang="en-US" sz="2000" dirty="0"/>
              <a:t>expands the FOIA exclusion related to public safety that pertained to information provided to or collected by a telecommunications carrier to include all communication service providers.</a:t>
            </a:r>
          </a:p>
          <a:p>
            <a:pPr lvl="1"/>
            <a:r>
              <a:rPr lang="en-US" sz="2000" dirty="0"/>
              <a:t>The bill also restores “correspondence” in the list of exclusions from FOIA </a:t>
            </a:r>
            <a:endParaRPr lang="en-US" sz="2000" dirty="0">
              <a:solidFill>
                <a:prstClr val="black"/>
              </a:solidFill>
            </a:endParaRPr>
          </a:p>
          <a:p>
            <a:pPr lvl="1"/>
            <a:r>
              <a:rPr lang="en-US" sz="2000" dirty="0">
                <a:solidFill>
                  <a:prstClr val="black"/>
                </a:solidFill>
              </a:rPr>
              <a:t>The bill excludes from the definition of working papers </a:t>
            </a:r>
            <a:r>
              <a:rPr lang="en-US" sz="2000" dirty="0"/>
              <a:t>information that is publicly available or not otherwise subject to an exclusion that has been aggregated, combined, or changed in format but does not contain a material revision to such information.</a:t>
            </a:r>
          </a:p>
          <a:p>
            <a:pPr lvl="2">
              <a:buFont typeface="Courier New" panose="02070309020205020404" pitchFamily="49" charset="0"/>
              <a:buChar char="o"/>
            </a:pPr>
            <a:r>
              <a:rPr lang="en-US" sz="1600" dirty="0">
                <a:solidFill>
                  <a:prstClr val="black"/>
                </a:solidFill>
              </a:rPr>
              <a:t>Gov. McAuliffe has submitted this amendment: </a:t>
            </a:r>
            <a:r>
              <a:rPr lang="en-US" sz="1600" i="1" dirty="0">
                <a:solidFill>
                  <a:prstClr val="black"/>
                </a:solidFill>
              </a:rPr>
              <a:t>Further, information publicly available or not otherwise subject to an exclusion under this chapter or other provision of law that has been aggregated, combined, or changed in format </a:t>
            </a:r>
            <a:r>
              <a:rPr lang="en-US" sz="1600" i="1" strike="sngStrike" dirty="0">
                <a:solidFill>
                  <a:prstClr val="black"/>
                </a:solidFill>
              </a:rPr>
              <a:t>but does not contain a material revision to such information </a:t>
            </a:r>
            <a:r>
              <a:rPr lang="en-US" sz="1600" u="sng" dirty="0">
                <a:solidFill>
                  <a:prstClr val="black"/>
                </a:solidFill>
              </a:rPr>
              <a:t>without substantive analysis or revision</a:t>
            </a:r>
            <a:r>
              <a:rPr lang="en-US" sz="1600" i="1" dirty="0">
                <a:solidFill>
                  <a:prstClr val="black"/>
                </a:solidFill>
              </a:rPr>
              <a:t> shall not be deemed working papers.</a:t>
            </a:r>
            <a:r>
              <a:rPr lang="en-US" sz="1600" i="1" u="sng" dirty="0">
                <a:solidFill>
                  <a:prstClr val="black"/>
                </a:solidFill>
              </a:rPr>
              <a:t> </a:t>
            </a:r>
            <a:r>
              <a:rPr lang="en-US" sz="1600" i="1" dirty="0">
                <a:solidFill>
                  <a:prstClr val="black"/>
                </a:solidFill>
              </a:rPr>
              <a:t> </a:t>
            </a:r>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12</a:t>
            </a:fld>
            <a:endParaRPr lang="en-US"/>
          </a:p>
        </p:txBody>
      </p:sp>
    </p:spTree>
    <p:extLst>
      <p:ext uri="{BB962C8B-B14F-4D97-AF65-F5344CB8AC3E}">
        <p14:creationId xmlns:p14="http://schemas.microsoft.com/office/powerpoint/2010/main" val="40417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And yet more FOIA</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pPr lvl="0"/>
            <a:r>
              <a:rPr lang="en-US" sz="2400" dirty="0">
                <a:solidFill>
                  <a:prstClr val="black"/>
                </a:solidFill>
                <a:hlinkClick r:id="rId2"/>
              </a:rPr>
              <a:t>SB 1102 </a:t>
            </a:r>
            <a:r>
              <a:rPr lang="en-US" sz="2400" dirty="0">
                <a:solidFill>
                  <a:srgbClr val="333333"/>
                </a:solidFill>
                <a:latin typeface="Arial" panose="020B0604020202020204" pitchFamily="34" charset="0"/>
              </a:rPr>
              <a:t>requires that records of completed unattended death investigations be released to the parent or spouse of the decedent or, if there is no living parent or spouse, to the most immediate family member of the decedent. </a:t>
            </a:r>
          </a:p>
          <a:p>
            <a:pPr lvl="0"/>
            <a:r>
              <a:rPr lang="en-US" sz="2400" dirty="0">
                <a:solidFill>
                  <a:srgbClr val="333333"/>
                </a:solidFill>
                <a:latin typeface="Arial" panose="020B0604020202020204" pitchFamily="34" charset="0"/>
              </a:rPr>
              <a:t>Gov. McAuliffe has submitted amendments to change “records” to “summaries,” which will only allow summaries, not the entire record, to be given to persons defined above.</a:t>
            </a:r>
            <a:endParaRPr lang="en-US" sz="2400" dirty="0">
              <a:solidFill>
                <a:prstClr val="black"/>
              </a:solidFill>
            </a:endParaRP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13</a:t>
            </a:fld>
            <a:endParaRPr lang="en-US"/>
          </a:p>
        </p:txBody>
      </p:sp>
    </p:spTree>
    <p:extLst>
      <p:ext uri="{BB962C8B-B14F-4D97-AF65-F5344CB8AC3E}">
        <p14:creationId xmlns:p14="http://schemas.microsoft.com/office/powerpoint/2010/main" val="1233242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COIA</a:t>
            </a:r>
          </a:p>
        </p:txBody>
      </p:sp>
      <p:sp>
        <p:nvSpPr>
          <p:cNvPr id="3" name="Content Placeholder 2"/>
          <p:cNvSpPr>
            <a:spLocks noGrp="1"/>
          </p:cNvSpPr>
          <p:nvPr>
            <p:ph idx="1"/>
          </p:nvPr>
        </p:nvSpPr>
        <p:spPr/>
        <p:txBody>
          <a:bodyPr>
            <a:normAutofit fontScale="92500"/>
          </a:bodyPr>
          <a:lstStyle/>
          <a:p>
            <a:pPr marL="0" indent="0">
              <a:buNone/>
            </a:pPr>
            <a:r>
              <a:rPr lang="en-US" sz="2400" dirty="0">
                <a:hlinkClick r:id="rId2"/>
              </a:rPr>
              <a:t>HB 1854 </a:t>
            </a:r>
            <a:r>
              <a:rPr lang="en-US" sz="2400" dirty="0"/>
              <a:t>/ </a:t>
            </a:r>
            <a:r>
              <a:rPr lang="en-US" sz="2400" dirty="0">
                <a:hlinkClick r:id="rId3"/>
              </a:rPr>
              <a:t>SB 1312</a:t>
            </a:r>
            <a:r>
              <a:rPr lang="en-US" sz="2400" dirty="0"/>
              <a:t> made 28 changes to the Conflict of Interests Act.  Major changes are:</a:t>
            </a:r>
          </a:p>
          <a:p>
            <a:r>
              <a:rPr lang="en-US" sz="2400" dirty="0"/>
              <a:t>Modifications to definition of “gift”:</a:t>
            </a:r>
          </a:p>
          <a:p>
            <a:pPr lvl="1">
              <a:buFont typeface="Courier New" panose="02070309020205020404" pitchFamily="49" charset="0"/>
              <a:buChar char="o"/>
            </a:pPr>
            <a:r>
              <a:rPr lang="en-US" sz="2400" dirty="0"/>
              <a:t>Excludes meals provided for at official meetings (which includes charitable organizations that a person is appointed or elected to by virtue of their office or employment)</a:t>
            </a:r>
          </a:p>
          <a:p>
            <a:pPr lvl="1">
              <a:buFont typeface="Courier New" panose="02070309020205020404" pitchFamily="49" charset="0"/>
              <a:buChar char="o"/>
            </a:pPr>
            <a:r>
              <a:rPr lang="en-US" sz="2400" dirty="0"/>
              <a:t>Excludes “Attendance at a reception or similar function where food, such as hors d’oeuvres, and beverages that can be conveniently consumed by a person while standing or walking are offered.” </a:t>
            </a:r>
          </a:p>
          <a:p>
            <a:r>
              <a:rPr lang="en-US" sz="2400" dirty="0"/>
              <a:t>Change filing deadline from January 15</a:t>
            </a:r>
            <a:r>
              <a:rPr lang="en-US" sz="2400" baseline="30000" dirty="0"/>
              <a:t>th</a:t>
            </a:r>
            <a:r>
              <a:rPr lang="en-US" sz="2400" dirty="0"/>
              <a:t> to February 1</a:t>
            </a:r>
            <a:r>
              <a:rPr lang="en-US" sz="2400" baseline="30000" dirty="0"/>
              <a:t>st</a:t>
            </a:r>
            <a:r>
              <a:rPr lang="en-US" sz="2400" dirty="0"/>
              <a:t>  -  allows filers 4 weeks to compile their information.</a:t>
            </a:r>
          </a:p>
          <a:p>
            <a:pPr lvl="0"/>
            <a:r>
              <a:rPr lang="en-US" sz="2400" dirty="0">
                <a:solidFill>
                  <a:prstClr val="black"/>
                </a:solidFill>
              </a:rPr>
              <a:t>The Governor has proposed an amendment to add further disclosure of legislator relationships with state or local governments.</a:t>
            </a:r>
          </a:p>
          <a:p>
            <a:endParaRPr lang="en-US" sz="2400" dirty="0"/>
          </a:p>
        </p:txBody>
      </p:sp>
      <p:sp>
        <p:nvSpPr>
          <p:cNvPr id="4" name="Slide Number Placeholder 3"/>
          <p:cNvSpPr>
            <a:spLocks noGrp="1"/>
          </p:cNvSpPr>
          <p:nvPr>
            <p:ph type="sldNum" sz="quarter" idx="12"/>
          </p:nvPr>
        </p:nvSpPr>
        <p:spPr/>
        <p:txBody>
          <a:bodyPr/>
          <a:lstStyle/>
          <a:p>
            <a:fld id="{08A11288-88B3-4855-A0A0-5470EA1C0FBA}" type="slidenum">
              <a:rPr lang="en-US" smtClean="0"/>
              <a:t>14</a:t>
            </a:fld>
            <a:endParaRPr lang="en-US"/>
          </a:p>
        </p:txBody>
      </p:sp>
    </p:spTree>
    <p:extLst>
      <p:ext uri="{BB962C8B-B14F-4D97-AF65-F5344CB8AC3E}">
        <p14:creationId xmlns:p14="http://schemas.microsoft.com/office/powerpoint/2010/main" val="2561901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Wireless infrastructure</a:t>
            </a:r>
          </a:p>
        </p:txBody>
      </p:sp>
      <p:sp>
        <p:nvSpPr>
          <p:cNvPr id="3" name="Content Placeholder 2"/>
          <p:cNvSpPr>
            <a:spLocks noGrp="1"/>
          </p:cNvSpPr>
          <p:nvPr>
            <p:ph idx="1"/>
          </p:nvPr>
        </p:nvSpPr>
        <p:spPr/>
        <p:txBody>
          <a:bodyPr>
            <a:normAutofit lnSpcReduction="10000"/>
          </a:bodyPr>
          <a:lstStyle/>
          <a:p>
            <a:r>
              <a:rPr lang="en-US" dirty="0"/>
              <a:t>Telecommunications industry tried to push through a bill that would have gutted local zoning authority</a:t>
            </a:r>
          </a:p>
          <a:p>
            <a:r>
              <a:rPr lang="en-US" dirty="0"/>
              <a:t>Local governments made a big splash on this and their voices were heard</a:t>
            </a:r>
          </a:p>
          <a:p>
            <a:r>
              <a:rPr lang="en-US" dirty="0">
                <a:hlinkClick r:id="rId2"/>
              </a:rPr>
              <a:t>SB 1282 </a:t>
            </a:r>
            <a:r>
              <a:rPr lang="en-US" dirty="0"/>
              <a:t>ended up applying to small cells and primarily co-location on existing structures</a:t>
            </a:r>
          </a:p>
          <a:p>
            <a:r>
              <a:rPr lang="en-US" dirty="0"/>
              <a:t>Some local fees are restricting</a:t>
            </a:r>
          </a:p>
          <a:p>
            <a:r>
              <a:rPr lang="en-US" dirty="0"/>
              <a:t>Local authority to regulate publicly owned property and their rights-of-way is protected</a:t>
            </a:r>
          </a:p>
          <a:p>
            <a:r>
              <a:rPr lang="en-US" dirty="0"/>
              <a:t>Thank you for working on this bill!</a:t>
            </a:r>
          </a:p>
          <a:p>
            <a:endParaRPr lang="en-US" dirty="0"/>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15</a:t>
            </a:fld>
            <a:endParaRPr lang="en-US"/>
          </a:p>
        </p:txBody>
      </p:sp>
    </p:spTree>
    <p:extLst>
      <p:ext uri="{BB962C8B-B14F-4D97-AF65-F5344CB8AC3E}">
        <p14:creationId xmlns:p14="http://schemas.microsoft.com/office/powerpoint/2010/main" val="566451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Broadband</a:t>
            </a:r>
          </a:p>
        </p:txBody>
      </p:sp>
      <p:sp>
        <p:nvSpPr>
          <p:cNvPr id="3" name="Content Placeholder 2"/>
          <p:cNvSpPr>
            <a:spLocks noGrp="1"/>
          </p:cNvSpPr>
          <p:nvPr>
            <p:ph idx="1"/>
          </p:nvPr>
        </p:nvSpPr>
        <p:spPr/>
        <p:txBody>
          <a:bodyPr>
            <a:normAutofit/>
          </a:bodyPr>
          <a:lstStyle/>
          <a:p>
            <a:r>
              <a:rPr lang="en-US" u="sng" dirty="0">
                <a:hlinkClick r:id="rId2"/>
              </a:rPr>
              <a:t>HB 2108</a:t>
            </a:r>
            <a:r>
              <a:rPr lang="en-US" dirty="0"/>
              <a:t> started out as a comprehensive bill put forth by the cable industry that was aimed at making it difficult for localities to offer broadband to its citizens</a:t>
            </a:r>
          </a:p>
          <a:p>
            <a:r>
              <a:rPr lang="en-US" dirty="0"/>
              <a:t>The final version of the bill requires an authority to maintain records that demonstrate compliance with the Virginia Wireless Services Authority Act</a:t>
            </a:r>
          </a:p>
          <a:p>
            <a:r>
              <a:rPr lang="en-US" dirty="0"/>
              <a:t>The bill also requires that documentation of fixing and revising rates, fees and charges be available under the Freedom of Information Act. </a:t>
            </a:r>
          </a:p>
          <a:p>
            <a:r>
              <a:rPr lang="en-US" dirty="0"/>
              <a:t>Our thanks to the many officials who weighed in on this bill. You were heard! </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16</a:t>
            </a:fld>
            <a:endParaRPr lang="en-US"/>
          </a:p>
        </p:txBody>
      </p:sp>
    </p:spTree>
    <p:extLst>
      <p:ext uri="{BB962C8B-B14F-4D97-AF65-F5344CB8AC3E}">
        <p14:creationId xmlns:p14="http://schemas.microsoft.com/office/powerpoint/2010/main" val="620839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Short term rental	</a:t>
            </a:r>
          </a:p>
        </p:txBody>
      </p:sp>
      <p:sp>
        <p:nvSpPr>
          <p:cNvPr id="3" name="Content Placeholder 2"/>
          <p:cNvSpPr>
            <a:spLocks noGrp="1"/>
          </p:cNvSpPr>
          <p:nvPr>
            <p:ph idx="1"/>
          </p:nvPr>
        </p:nvSpPr>
        <p:spPr/>
        <p:txBody>
          <a:bodyPr>
            <a:normAutofit/>
          </a:bodyPr>
          <a:lstStyle/>
          <a:p>
            <a:r>
              <a:rPr lang="en-US" dirty="0">
                <a:hlinkClick r:id="rId2"/>
              </a:rPr>
              <a:t>SB 1578 </a:t>
            </a:r>
            <a:r>
              <a:rPr lang="en-US" dirty="0"/>
              <a:t>affirms localities’ authority to regulate short-term rentals at the local level through a registration system</a:t>
            </a:r>
          </a:p>
          <a:p>
            <a:r>
              <a:rPr lang="en-US" dirty="0"/>
              <a:t>Local authority to reasonably address short-term rentals is recognized</a:t>
            </a:r>
          </a:p>
          <a:p>
            <a:r>
              <a:rPr lang="en-US" dirty="0"/>
              <a:t>Property rights of all citizens and the character of local neighborhoods are also protected</a:t>
            </a:r>
          </a:p>
          <a:p>
            <a:r>
              <a:rPr lang="en-US" dirty="0"/>
              <a:t>VML urges localities to go ahead and adopt or update ordinances regulating short-term rentals</a:t>
            </a:r>
          </a:p>
          <a:p>
            <a:r>
              <a:rPr lang="en-US" dirty="0"/>
              <a:t>VML thanks the many local officials who spoke with their legislators in support of SB 1578. Your efforts had results!</a:t>
            </a:r>
          </a:p>
        </p:txBody>
      </p:sp>
      <p:sp>
        <p:nvSpPr>
          <p:cNvPr id="4" name="Slide Number Placeholder 3"/>
          <p:cNvSpPr>
            <a:spLocks noGrp="1"/>
          </p:cNvSpPr>
          <p:nvPr>
            <p:ph type="sldNum" sz="quarter" idx="12"/>
          </p:nvPr>
        </p:nvSpPr>
        <p:spPr/>
        <p:txBody>
          <a:bodyPr/>
          <a:lstStyle/>
          <a:p>
            <a:fld id="{08A11288-88B3-4855-A0A0-5470EA1C0FBA}" type="slidenum">
              <a:rPr lang="en-US" smtClean="0"/>
              <a:t>17</a:t>
            </a:fld>
            <a:endParaRPr lang="en-US"/>
          </a:p>
        </p:txBody>
      </p:sp>
    </p:spTree>
    <p:extLst>
      <p:ext uri="{BB962C8B-B14F-4D97-AF65-F5344CB8AC3E}">
        <p14:creationId xmlns:p14="http://schemas.microsoft.com/office/powerpoint/2010/main" val="567385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Other land use bills</a:t>
            </a:r>
          </a:p>
        </p:txBody>
      </p:sp>
      <p:sp>
        <p:nvSpPr>
          <p:cNvPr id="3" name="Content Placeholder 2"/>
          <p:cNvSpPr>
            <a:spLocks noGrp="1"/>
          </p:cNvSpPr>
          <p:nvPr>
            <p:ph idx="1"/>
          </p:nvPr>
        </p:nvSpPr>
        <p:spPr/>
        <p:txBody>
          <a:bodyPr>
            <a:normAutofit/>
          </a:bodyPr>
          <a:lstStyle/>
          <a:p>
            <a:r>
              <a:rPr lang="en-US" u="sng" dirty="0">
                <a:hlinkClick r:id="rId2"/>
              </a:rPr>
              <a:t>HB 1697</a:t>
            </a:r>
            <a:r>
              <a:rPr lang="en-US" dirty="0"/>
              <a:t> extends the time for approval of various land use permits from July 2, 2017 to July 1, 2020.</a:t>
            </a:r>
          </a:p>
          <a:p>
            <a:r>
              <a:rPr lang="en-US" u="sng" dirty="0">
                <a:hlinkClick r:id="rId3"/>
              </a:rPr>
              <a:t>HB 2203</a:t>
            </a:r>
            <a:r>
              <a:rPr lang="en-US" dirty="0"/>
              <a:t> directs the Department of Housing and Community Development to consider a revision to the USBC regarding notice to residents of manufactured home parks by the park owner. </a:t>
            </a:r>
          </a:p>
          <a:p>
            <a:r>
              <a:rPr lang="en-US" u="sng" dirty="0">
                <a:hlinkClick r:id="rId4"/>
              </a:rPr>
              <a:t>SB 1123</a:t>
            </a:r>
            <a:r>
              <a:rPr lang="en-US" dirty="0"/>
              <a:t> provides that if a landlord fails to remedy a violation within 7 days of notice from the locality, the locality must notify the tenants either by posting or mail. </a:t>
            </a:r>
          </a:p>
          <a:p>
            <a:pPr lvl="1">
              <a:buFont typeface="Courier New" panose="02070309020205020404" pitchFamily="49" charset="0"/>
              <a:buChar char="o"/>
            </a:pPr>
            <a:r>
              <a:rPr lang="en-US" dirty="0"/>
              <a:t>Interested parties are going to be reviewing a variety of the bills governing mobile home parks prior to the 2018 session.</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18</a:t>
            </a:fld>
            <a:endParaRPr lang="en-US"/>
          </a:p>
        </p:txBody>
      </p:sp>
    </p:spTree>
    <p:extLst>
      <p:ext uri="{BB962C8B-B14F-4D97-AF65-F5344CB8AC3E}">
        <p14:creationId xmlns:p14="http://schemas.microsoft.com/office/powerpoint/2010/main" val="3591866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Still more land use</a:t>
            </a:r>
          </a:p>
        </p:txBody>
      </p:sp>
      <p:sp>
        <p:nvSpPr>
          <p:cNvPr id="3" name="Content Placeholder 2"/>
          <p:cNvSpPr>
            <a:spLocks noGrp="1"/>
          </p:cNvSpPr>
          <p:nvPr>
            <p:ph idx="1"/>
          </p:nvPr>
        </p:nvSpPr>
        <p:spPr/>
        <p:txBody>
          <a:bodyPr>
            <a:normAutofit fontScale="92500" lnSpcReduction="20000"/>
          </a:bodyPr>
          <a:lstStyle/>
          <a:p>
            <a:r>
              <a:rPr lang="en-US" u="sng" dirty="0">
                <a:hlinkClick r:id="rId2"/>
              </a:rPr>
              <a:t>SB 1225</a:t>
            </a:r>
            <a:r>
              <a:rPr lang="en-US" dirty="0"/>
              <a:t>/</a:t>
            </a:r>
            <a:r>
              <a:rPr lang="en-US" u="sng" dirty="0">
                <a:hlinkClick r:id="rId3"/>
              </a:rPr>
              <a:t>HB 1486</a:t>
            </a:r>
            <a:r>
              <a:rPr lang="en-US" dirty="0"/>
              <a:t> allow localities to work together in creating Art Districts.  Each locality must enact an ordinance.  </a:t>
            </a:r>
          </a:p>
          <a:p>
            <a:pPr marL="0" indent="0">
              <a:buNone/>
            </a:pPr>
            <a:endParaRPr lang="en-US" dirty="0"/>
          </a:p>
          <a:p>
            <a:r>
              <a:rPr lang="en-US" u="sng" dirty="0">
                <a:hlinkClick r:id="rId4"/>
              </a:rPr>
              <a:t>SB 1203</a:t>
            </a:r>
            <a:r>
              <a:rPr lang="en-US" dirty="0"/>
              <a:t> allows localities to create working waterfront development districts by ordinance and allow incentives and regulatory flexibility to private entities. </a:t>
            </a:r>
          </a:p>
          <a:p>
            <a:endParaRPr lang="en-US" dirty="0"/>
          </a:p>
          <a:p>
            <a:r>
              <a:rPr lang="en-US" u="sng" dirty="0">
                <a:hlinkClick r:id="rId5"/>
              </a:rPr>
              <a:t>HB 1774</a:t>
            </a:r>
            <a:r>
              <a:rPr lang="en-US" dirty="0"/>
              <a:t> creates a Commonwealth Center for Recurrent Flooding Resiliency workgroup, to include VML, that will consider alternative methods of stormwater management in rural Tidewater localities. A report is due by January 1, 2018. In addition, the bill defers enactment of any new stormwater laws passed in the 2016 session until July 1, 2018.</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19</a:t>
            </a:fld>
            <a:endParaRPr lang="en-US"/>
          </a:p>
        </p:txBody>
      </p:sp>
    </p:spTree>
    <p:extLst>
      <p:ext uri="{BB962C8B-B14F-4D97-AF65-F5344CB8AC3E}">
        <p14:creationId xmlns:p14="http://schemas.microsoft.com/office/powerpoint/2010/main" val="416858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Local governments had a great session….</a:t>
            </a:r>
          </a:p>
        </p:txBody>
      </p:sp>
      <p:sp>
        <p:nvSpPr>
          <p:cNvPr id="3" name="Content Placeholder 2"/>
          <p:cNvSpPr>
            <a:spLocks noGrp="1"/>
          </p:cNvSpPr>
          <p:nvPr>
            <p:ph idx="1"/>
          </p:nvPr>
        </p:nvSpPr>
        <p:spPr/>
        <p:txBody>
          <a:bodyPr/>
          <a:lstStyle/>
          <a:p>
            <a:r>
              <a:rPr lang="en-US" dirty="0"/>
              <a:t>Favorable “Short-term Rental” legislation adopted</a:t>
            </a:r>
          </a:p>
          <a:p>
            <a:r>
              <a:rPr lang="en-US" dirty="0"/>
              <a:t>Land use authority upheld in placement of most telecommunications infrastructure</a:t>
            </a:r>
          </a:p>
          <a:p>
            <a:r>
              <a:rPr lang="en-US" dirty="0"/>
              <a:t>Local government ability to offer broadband protected</a:t>
            </a:r>
          </a:p>
          <a:p>
            <a:r>
              <a:rPr lang="en-US" dirty="0"/>
              <a:t>Party ID bill defeated on House floor</a:t>
            </a:r>
          </a:p>
          <a:p>
            <a:r>
              <a:rPr lang="en-US" dirty="0"/>
              <a:t>Unfunded state mandates rejected-such as the “checkbook” bill</a:t>
            </a:r>
          </a:p>
          <a:p>
            <a:r>
              <a:rPr lang="en-US" dirty="0"/>
              <a:t>State assistance for localities with police departments (HB 599) funding wasn’t reduced</a:t>
            </a:r>
          </a:p>
          <a:p>
            <a:pPr marL="0" indent="0">
              <a:buNone/>
            </a:pPr>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a:t>
            </a:fld>
            <a:endParaRPr lang="en-US"/>
          </a:p>
        </p:txBody>
      </p:sp>
    </p:spTree>
    <p:extLst>
      <p:ext uri="{BB962C8B-B14F-4D97-AF65-F5344CB8AC3E}">
        <p14:creationId xmlns:p14="http://schemas.microsoft.com/office/powerpoint/2010/main" val="1886212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Decennial review of nutrient allocations</a:t>
            </a:r>
          </a:p>
        </p:txBody>
      </p:sp>
      <p:sp>
        <p:nvSpPr>
          <p:cNvPr id="3" name="Content Placeholder 2"/>
          <p:cNvSpPr>
            <a:spLocks noGrp="1"/>
          </p:cNvSpPr>
          <p:nvPr>
            <p:ph idx="1"/>
          </p:nvPr>
        </p:nvSpPr>
        <p:spPr/>
        <p:txBody>
          <a:bodyPr>
            <a:normAutofit/>
          </a:bodyPr>
          <a:lstStyle/>
          <a:p>
            <a:pPr lvl="0"/>
            <a:r>
              <a:rPr lang="en-US" dirty="0"/>
              <a:t>In January 2016, Gov. McAuliffe issued Executive Order 52 (EO 52), establishing a stakeholder group to recommend methods to facilitate acquisition of nutrient allocations and/or credits to offset point-source discharges in Bay watershed on long-term basis</a:t>
            </a:r>
          </a:p>
          <a:p>
            <a:pPr lvl="0"/>
            <a:r>
              <a:rPr lang="en-US" dirty="0">
                <a:hlinkClick r:id="rId2"/>
              </a:rPr>
              <a:t>HB 1619 </a:t>
            </a:r>
            <a:r>
              <a:rPr lang="en-US" dirty="0"/>
              <a:t>advances EO 52 workgroup recommendations</a:t>
            </a:r>
          </a:p>
          <a:p>
            <a:pPr lvl="1">
              <a:buFont typeface="Courier New" panose="02070309020205020404" pitchFamily="49" charset="0"/>
              <a:buChar char="o"/>
            </a:pPr>
            <a:r>
              <a:rPr lang="en-US" dirty="0"/>
              <a:t>Beginning in 2020, Watershed General Permits will include a review of nutrient load allocations</a:t>
            </a:r>
          </a:p>
          <a:p>
            <a:pPr lvl="1">
              <a:buFont typeface="Courier New" panose="02070309020205020404" pitchFamily="49" charset="0"/>
              <a:buChar char="o"/>
            </a:pPr>
            <a:r>
              <a:rPr lang="en-US" dirty="0"/>
              <a:t>State Water Control Board will determine whether unneeded/unused allocations should be retained or reallocated to other users</a:t>
            </a:r>
          </a:p>
          <a:p>
            <a:pPr lvl="1">
              <a:buFont typeface="Courier New" panose="02070309020205020404" pitchFamily="49" charset="0"/>
              <a:buChar char="o"/>
            </a:pPr>
            <a:r>
              <a:rPr lang="en-US" dirty="0"/>
              <a:t>Such review will take place every 10 years</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20</a:t>
            </a:fld>
            <a:endParaRPr lang="en-US"/>
          </a:p>
        </p:txBody>
      </p:sp>
    </p:spTree>
    <p:extLst>
      <p:ext uri="{BB962C8B-B14F-4D97-AF65-F5344CB8AC3E}">
        <p14:creationId xmlns:p14="http://schemas.microsoft.com/office/powerpoint/2010/main" val="2168815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Taxes</a:t>
            </a:r>
          </a:p>
        </p:txBody>
      </p:sp>
      <p:sp>
        <p:nvSpPr>
          <p:cNvPr id="3" name="Content Placeholder 2"/>
          <p:cNvSpPr>
            <a:spLocks noGrp="1"/>
          </p:cNvSpPr>
          <p:nvPr>
            <p:ph idx="1"/>
          </p:nvPr>
        </p:nvSpPr>
        <p:spPr/>
        <p:txBody>
          <a:bodyPr>
            <a:normAutofit fontScale="92500"/>
          </a:bodyPr>
          <a:lstStyle/>
          <a:p>
            <a:pPr lvl="0"/>
            <a:r>
              <a:rPr lang="en-US" u="sng" dirty="0">
                <a:hlinkClick r:id="rId2"/>
              </a:rPr>
              <a:t>HB 1595</a:t>
            </a:r>
            <a:r>
              <a:rPr lang="en-US" dirty="0"/>
              <a:t> and </a:t>
            </a:r>
            <a:r>
              <a:rPr lang="en-US" u="sng" dirty="0">
                <a:hlinkClick r:id="rId3"/>
              </a:rPr>
              <a:t>SB 1211</a:t>
            </a:r>
            <a:r>
              <a:rPr lang="en-US" dirty="0"/>
              <a:t> are identical measures authorizing county treasurers to enter into reciprocal agreements with town treasurers to allow a town treasurer to collect </a:t>
            </a:r>
            <a:r>
              <a:rPr lang="en-US" i="1" dirty="0"/>
              <a:t>delinquent</a:t>
            </a:r>
            <a:r>
              <a:rPr lang="en-US" dirty="0"/>
              <a:t> local vehicle license fees or taxes owed to a county or a county treasurer to collect such fees or taxes owed to a town.</a:t>
            </a:r>
          </a:p>
          <a:p>
            <a:pPr lvl="0"/>
            <a:r>
              <a:rPr lang="en-US" dirty="0">
                <a:hlinkClick r:id="rId4"/>
              </a:rPr>
              <a:t>HB 1565 </a:t>
            </a:r>
            <a:r>
              <a:rPr lang="en-US" dirty="0"/>
              <a:t>authorizes localities to create green development zones that provide certain tax incentives and regulatory flexibility for up to 10 years to a business operating in an energy-efficient building or to a business that produces products used to reduce negative impact on the environment.</a:t>
            </a:r>
          </a:p>
          <a:p>
            <a:pPr lvl="0"/>
            <a:r>
              <a:rPr lang="en-US" dirty="0">
                <a:hlinkClick r:id="rId5"/>
              </a:rPr>
              <a:t>HJR 562 </a:t>
            </a:r>
            <a:r>
              <a:rPr lang="en-US" dirty="0"/>
              <a:t>is a constitutional amendment that would allow surviving spouses of those killed in action to keep their exemption for their principal place of residence even if they move. </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21</a:t>
            </a:fld>
            <a:endParaRPr lang="en-US"/>
          </a:p>
        </p:txBody>
      </p:sp>
    </p:spTree>
    <p:extLst>
      <p:ext uri="{BB962C8B-B14F-4D97-AF65-F5344CB8AC3E}">
        <p14:creationId xmlns:p14="http://schemas.microsoft.com/office/powerpoint/2010/main" val="986514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More on taxes</a:t>
            </a:r>
          </a:p>
        </p:txBody>
      </p:sp>
      <p:sp>
        <p:nvSpPr>
          <p:cNvPr id="3" name="Content Placeholder 2"/>
          <p:cNvSpPr>
            <a:spLocks noGrp="1"/>
          </p:cNvSpPr>
          <p:nvPr>
            <p:ph idx="1"/>
          </p:nvPr>
        </p:nvSpPr>
        <p:spPr/>
        <p:txBody>
          <a:bodyPr/>
          <a:lstStyle/>
          <a:p>
            <a:pPr lvl="0"/>
            <a:r>
              <a:rPr lang="en-US" u="sng" dirty="0">
                <a:hlinkClick r:id="rId2"/>
              </a:rPr>
              <a:t>SJR 331</a:t>
            </a:r>
            <a:r>
              <a:rPr lang="en-US" dirty="0"/>
              <a:t> is a constitutional amendment allowing the General Assembly to grant localities the authority to partially exempt real property in areas subject to recurring flooding in which flooding abatement, mitigation, or resiliency efforts have been undertaken. </a:t>
            </a:r>
          </a:p>
          <a:p>
            <a:pPr lvl="0"/>
            <a:r>
              <a:rPr lang="en-US" dirty="0"/>
              <a:t>For both constitutional amendments, the next step is for them to be passed again in the 2018 session before being voted on in a referendum at the November 2018 general election. Implementation legislation also must be adopted, at the 2018 or 2019 session.</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22</a:t>
            </a:fld>
            <a:endParaRPr lang="en-US"/>
          </a:p>
        </p:txBody>
      </p:sp>
    </p:spTree>
    <p:extLst>
      <p:ext uri="{BB962C8B-B14F-4D97-AF65-F5344CB8AC3E}">
        <p14:creationId xmlns:p14="http://schemas.microsoft.com/office/powerpoint/2010/main" val="2924562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Local authority</a:t>
            </a:r>
          </a:p>
        </p:txBody>
      </p:sp>
      <p:sp>
        <p:nvSpPr>
          <p:cNvPr id="3" name="Content Placeholder 2"/>
          <p:cNvSpPr>
            <a:spLocks noGrp="1"/>
          </p:cNvSpPr>
          <p:nvPr>
            <p:ph idx="1"/>
          </p:nvPr>
        </p:nvSpPr>
        <p:spPr/>
        <p:txBody>
          <a:bodyPr>
            <a:normAutofit fontScale="92500"/>
          </a:bodyPr>
          <a:lstStyle/>
          <a:p>
            <a:r>
              <a:rPr lang="en-US" u="sng" dirty="0">
                <a:hlinkClick r:id="rId2"/>
              </a:rPr>
              <a:t>SB 926</a:t>
            </a:r>
            <a:r>
              <a:rPr lang="en-US" dirty="0"/>
              <a:t> allows a locality to authorize the chief law enforcement officer to enforce civil noise ordinance penalties.</a:t>
            </a:r>
          </a:p>
          <a:p>
            <a:r>
              <a:rPr lang="en-US" u="sng" dirty="0">
                <a:hlinkClick r:id="rId3"/>
              </a:rPr>
              <a:t>HB 1477</a:t>
            </a:r>
            <a:r>
              <a:rPr lang="en-US" dirty="0"/>
              <a:t> gives localities the option to provide for a lifetime dog or cat license. The bill also sets the maximum fee charge of $50. A provision that would have required microchipping in order to obtain the license was taken out of the final version. </a:t>
            </a:r>
          </a:p>
          <a:p>
            <a:r>
              <a:rPr lang="en-US" dirty="0">
                <a:hlinkClick r:id="rId4"/>
              </a:rPr>
              <a:t>HB 2442 </a:t>
            </a:r>
            <a:r>
              <a:rPr lang="en-US" dirty="0">
                <a:solidFill>
                  <a:srgbClr val="333333"/>
                </a:solidFill>
              </a:rPr>
              <a:t>provides that an ordinance for collection of overdue accounts may also provide for the imposition of collection and administrative fees, not to exceed those allowed for collection of delinquent taxes. The Governor has submitted an amendment that would allow for the imposition of either collection or administrative fees, and would limit those to five percent. </a:t>
            </a:r>
            <a:endParaRPr lang="en-US" dirty="0"/>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23</a:t>
            </a:fld>
            <a:endParaRPr lang="en-US"/>
          </a:p>
        </p:txBody>
      </p:sp>
    </p:spTree>
    <p:extLst>
      <p:ext uri="{BB962C8B-B14F-4D97-AF65-F5344CB8AC3E}">
        <p14:creationId xmlns:p14="http://schemas.microsoft.com/office/powerpoint/2010/main" val="3083625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More local authority</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pPr lvl="0"/>
            <a:r>
              <a:rPr lang="en-US" sz="2400" u="sng" dirty="0">
                <a:solidFill>
                  <a:prstClr val="black"/>
                </a:solidFill>
                <a:hlinkClick r:id="rId2"/>
              </a:rPr>
              <a:t>SB 1304</a:t>
            </a:r>
            <a:r>
              <a:rPr lang="en-US" sz="2400" dirty="0">
                <a:solidFill>
                  <a:prstClr val="black"/>
                </a:solidFill>
              </a:rPr>
              <a:t> holds that the statutory authority allowing a city or town to move its local elections to the November general election date by ordinance – notwithstanding a charter provision to the contrary – is retroactively effective beginning on July 1, 2000. </a:t>
            </a:r>
          </a:p>
          <a:p>
            <a:pPr lvl="1">
              <a:buFont typeface="Courier New" panose="02070309020205020404" pitchFamily="49" charset="0"/>
              <a:buChar char="o"/>
            </a:pPr>
            <a:r>
              <a:rPr lang="en-US" dirty="0">
                <a:solidFill>
                  <a:prstClr val="black"/>
                </a:solidFill>
              </a:rPr>
              <a:t>VML recommends that a locality not ask for a charter change solely for this issue. During both the subcommittee and committee hearings there was discussion from the members about the usefulness of such a change when an ordinance is already in place. Further, legislators questioned whether the elections should be held in either the odd or the even years.</a:t>
            </a:r>
          </a:p>
          <a:p>
            <a:r>
              <a:rPr lang="en-US" sz="2400" dirty="0">
                <a:solidFill>
                  <a:prstClr val="black"/>
                </a:solidFill>
                <a:hlinkClick r:id="rId3"/>
              </a:rPr>
              <a:t>HB 2077</a:t>
            </a:r>
            <a:r>
              <a:rPr lang="en-US" sz="2400" dirty="0">
                <a:solidFill>
                  <a:prstClr val="black"/>
                </a:solidFill>
              </a:rPr>
              <a:t> removed local authority to prohibit firearms in emergency shelters. Gov. McAuliffe has vetoed the bill.</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24</a:t>
            </a:fld>
            <a:endParaRPr lang="en-US"/>
          </a:p>
        </p:txBody>
      </p:sp>
    </p:spTree>
    <p:extLst>
      <p:ext uri="{BB962C8B-B14F-4D97-AF65-F5344CB8AC3E}">
        <p14:creationId xmlns:p14="http://schemas.microsoft.com/office/powerpoint/2010/main" val="34196401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And more local authority</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r>
              <a:rPr lang="en-US" dirty="0">
                <a:hlinkClick r:id="rId2"/>
              </a:rPr>
              <a:t>HB 2000 </a:t>
            </a:r>
            <a:r>
              <a:rPr lang="en-US" dirty="0"/>
              <a:t>prohibits localities from </a:t>
            </a:r>
            <a:r>
              <a:rPr lang="en-US" dirty="0">
                <a:solidFill>
                  <a:srgbClr val="333333"/>
                </a:solidFill>
              </a:rPr>
              <a:t>adopting any ordinance, procedure, or policy that restricts the enforcement of federal immigration laws. Gov. McAuliffe has vetoed the bill.</a:t>
            </a:r>
          </a:p>
          <a:p>
            <a:r>
              <a:rPr lang="en-US" dirty="0">
                <a:solidFill>
                  <a:srgbClr val="333333"/>
                </a:solidFill>
                <a:hlinkClick r:id="rId3"/>
              </a:rPr>
              <a:t>HB 1753</a:t>
            </a:r>
            <a:r>
              <a:rPr lang="en-US" dirty="0">
                <a:solidFill>
                  <a:srgbClr val="333333"/>
                </a:solidFill>
              </a:rPr>
              <a:t> prohibits localities from requiring contractors to provide wages and benefits higher than those required under state or federal law. Gov. McAuliffe has vetoed the bill. </a:t>
            </a:r>
          </a:p>
          <a:p>
            <a:r>
              <a:rPr lang="en-US" dirty="0">
                <a:solidFill>
                  <a:srgbClr val="333333"/>
                </a:solidFill>
                <a:hlinkClick r:id="rId4"/>
              </a:rPr>
              <a:t>HB 1468 </a:t>
            </a:r>
            <a:r>
              <a:rPr lang="en-US" dirty="0">
                <a:solidFill>
                  <a:srgbClr val="333333"/>
                </a:solidFill>
              </a:rPr>
              <a:t>prohibits jails from releasing aliens </a:t>
            </a:r>
            <a:r>
              <a:rPr lang="en-US" dirty="0"/>
              <a:t>except to transfer custody to another facility or an appropriate federal authority. </a:t>
            </a:r>
            <a:r>
              <a:rPr lang="en-US" dirty="0">
                <a:solidFill>
                  <a:srgbClr val="333333"/>
                </a:solidFill>
              </a:rPr>
              <a:t>Gov. McAuliffe has vetoed the bill. </a:t>
            </a:r>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25</a:t>
            </a:fld>
            <a:endParaRPr lang="en-US"/>
          </a:p>
        </p:txBody>
      </p:sp>
    </p:spTree>
    <p:extLst>
      <p:ext uri="{BB962C8B-B14F-4D97-AF65-F5344CB8AC3E}">
        <p14:creationId xmlns:p14="http://schemas.microsoft.com/office/powerpoint/2010/main" val="1356690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Transportation</a:t>
            </a:r>
          </a:p>
        </p:txBody>
      </p:sp>
      <p:sp>
        <p:nvSpPr>
          <p:cNvPr id="3" name="Content Placeholder 2"/>
          <p:cNvSpPr>
            <a:spLocks noGrp="1"/>
          </p:cNvSpPr>
          <p:nvPr>
            <p:ph idx="1"/>
          </p:nvPr>
        </p:nvSpPr>
        <p:spPr/>
        <p:txBody>
          <a:bodyPr>
            <a:normAutofit fontScale="85000" lnSpcReduction="20000"/>
          </a:bodyPr>
          <a:lstStyle/>
          <a:p>
            <a:pPr lvl="0"/>
            <a:r>
              <a:rPr lang="en-US" u="sng" dirty="0">
                <a:hlinkClick r:id="rId2"/>
              </a:rPr>
              <a:t>HB 2023</a:t>
            </a:r>
            <a:r>
              <a:rPr lang="en-US" dirty="0"/>
              <a:t> provides that cities and towns will not have state highway maintenance payments reduced when moving-lane-miles of highway are converted to bicycle-only lanes. </a:t>
            </a:r>
          </a:p>
          <a:p>
            <a:pPr lvl="1">
              <a:buFont typeface="Courier New" panose="02070309020205020404" pitchFamily="49" charset="0"/>
              <a:buChar char="o"/>
            </a:pPr>
            <a:r>
              <a:rPr lang="en-US" dirty="0"/>
              <a:t>The number of moving-lane-miles cannot be more than 50 moving-lane-miles or 3% of the municipality's total number of moving-lane-miles, whichever is less. </a:t>
            </a:r>
          </a:p>
          <a:p>
            <a:pPr lvl="1">
              <a:buFont typeface="Courier New" panose="02070309020205020404" pitchFamily="49" charset="0"/>
              <a:buChar char="o"/>
            </a:pPr>
            <a:r>
              <a:rPr lang="en-US" dirty="0"/>
              <a:t>The city or town has to certify that the conversion design has been assessed by a professional engineer and designed in accordance with national standards. </a:t>
            </a:r>
          </a:p>
          <a:p>
            <a:pPr lvl="1">
              <a:buFont typeface="Courier New" panose="02070309020205020404" pitchFamily="49" charset="0"/>
              <a:buChar char="o"/>
            </a:pPr>
            <a:r>
              <a:rPr lang="en-US" dirty="0"/>
              <a:t>Municipalities will not receive additional funds and cannot reduce their funding of road and street maintenance after a conversion. </a:t>
            </a:r>
          </a:p>
          <a:p>
            <a:pPr lvl="0"/>
            <a:r>
              <a:rPr lang="en-US" u="sng" dirty="0">
                <a:hlinkClick r:id="rId3"/>
              </a:rPr>
              <a:t>HJR 693</a:t>
            </a:r>
            <a:r>
              <a:rPr lang="en-US" dirty="0"/>
              <a:t> is a constitutional amendment creating a transportation trust fund and prohibiting diversions from the fund except by a supermajority vote. Identical language has to be passed in the 2018 session before the proposed constitutional amendment can be voted on in a referendum at the November 2018 general election. Implementation legislation also must be adopted.  This can be done at either the 2018 or 2019 sessions.</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26</a:t>
            </a:fld>
            <a:endParaRPr lang="en-US"/>
          </a:p>
        </p:txBody>
      </p:sp>
    </p:spTree>
    <p:extLst>
      <p:ext uri="{BB962C8B-B14F-4D97-AF65-F5344CB8AC3E}">
        <p14:creationId xmlns:p14="http://schemas.microsoft.com/office/powerpoint/2010/main" val="1412966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Mental Health &amp; Public Safety</a:t>
            </a:r>
          </a:p>
        </p:txBody>
      </p:sp>
      <p:sp>
        <p:nvSpPr>
          <p:cNvPr id="3" name="Content Placeholder 2"/>
          <p:cNvSpPr>
            <a:spLocks noGrp="1"/>
          </p:cNvSpPr>
          <p:nvPr>
            <p:ph idx="1"/>
          </p:nvPr>
        </p:nvSpPr>
        <p:spPr/>
        <p:txBody>
          <a:bodyPr>
            <a:normAutofit fontScale="77500" lnSpcReduction="20000"/>
          </a:bodyPr>
          <a:lstStyle/>
          <a:p>
            <a:r>
              <a:rPr lang="en-US" u="sng" dirty="0">
                <a:hlinkClick r:id="rId2"/>
              </a:rPr>
              <a:t>SB 1063</a:t>
            </a:r>
            <a:r>
              <a:rPr lang="en-US" dirty="0"/>
              <a:t> sets out membership categories for members of the State Board of Corrections, to include:</a:t>
            </a:r>
          </a:p>
          <a:p>
            <a:pPr lvl="1">
              <a:buFont typeface="Courier New" panose="02070309020205020404" pitchFamily="49" charset="0"/>
              <a:buChar char="o"/>
            </a:pPr>
            <a:r>
              <a:rPr lang="en-US" dirty="0"/>
              <a:t>a former sheriff or superintendent of a jail or prison</a:t>
            </a:r>
          </a:p>
          <a:p>
            <a:pPr lvl="1">
              <a:buFont typeface="Courier New" panose="02070309020205020404" pitchFamily="49" charset="0"/>
              <a:buChar char="o"/>
            </a:pPr>
            <a:r>
              <a:rPr lang="en-US" dirty="0"/>
              <a:t>someone employed by a public mental health services agency with training or experience with individuals with mental health issues who are involved with the criminal justice system, and </a:t>
            </a:r>
          </a:p>
          <a:p>
            <a:pPr lvl="1">
              <a:buFont typeface="Courier New" panose="02070309020205020404" pitchFamily="49" charset="0"/>
              <a:buChar char="o"/>
            </a:pPr>
            <a:r>
              <a:rPr lang="en-US" dirty="0"/>
              <a:t>the state inspector general.  </a:t>
            </a:r>
          </a:p>
          <a:p>
            <a:r>
              <a:rPr lang="en-US" dirty="0"/>
              <a:t>The bill also outlines procedures for death investigations, and makes it clear that the State Inspector General’s office can be called upon for assistance.</a:t>
            </a:r>
          </a:p>
          <a:p>
            <a:endParaRPr lang="en-US" dirty="0"/>
          </a:p>
          <a:p>
            <a:r>
              <a:rPr lang="en-US" u="sng" dirty="0">
                <a:hlinkClick r:id="rId3"/>
              </a:rPr>
              <a:t>HB 1784</a:t>
            </a:r>
            <a:r>
              <a:rPr lang="en-US" dirty="0"/>
              <a:t> and </a:t>
            </a:r>
            <a:r>
              <a:rPr lang="en-US" dirty="0">
                <a:hlinkClick r:id="rId4"/>
              </a:rPr>
              <a:t>SB 941 </a:t>
            </a:r>
            <a:r>
              <a:rPr lang="en-US" dirty="0"/>
              <a:t>require that the Department of Behavioral Health and Developmental Services review the availability of forensic discharge planning services in local and regional jails and then work with stakeholders to develop a comprehensive plan for the provision of forensic discharge planning services for inmates with serious mental illness at local and regional jails. The plan is due by December, 2017. </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27</a:t>
            </a:fld>
            <a:endParaRPr lang="en-US"/>
          </a:p>
        </p:txBody>
      </p:sp>
    </p:spTree>
    <p:extLst>
      <p:ext uri="{BB962C8B-B14F-4D97-AF65-F5344CB8AC3E}">
        <p14:creationId xmlns:p14="http://schemas.microsoft.com/office/powerpoint/2010/main" val="218003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More Mental Health &amp; Public Safety</a:t>
            </a:r>
          </a:p>
        </p:txBody>
      </p:sp>
      <p:sp>
        <p:nvSpPr>
          <p:cNvPr id="3" name="Content Placeholder 2"/>
          <p:cNvSpPr>
            <a:spLocks noGrp="1"/>
          </p:cNvSpPr>
          <p:nvPr>
            <p:ph idx="1"/>
          </p:nvPr>
        </p:nvSpPr>
        <p:spPr/>
        <p:txBody>
          <a:bodyPr>
            <a:normAutofit fontScale="85000" lnSpcReduction="20000"/>
          </a:bodyPr>
          <a:lstStyle/>
          <a:p>
            <a:r>
              <a:rPr lang="en-US" u="sng" dirty="0">
                <a:hlinkClick r:id="rId2"/>
              </a:rPr>
              <a:t>HB 1549</a:t>
            </a:r>
            <a:r>
              <a:rPr lang="en-US" dirty="0"/>
              <a:t> and </a:t>
            </a:r>
            <a:r>
              <a:rPr lang="en-US" u="sng" dirty="0">
                <a:hlinkClick r:id="rId3"/>
              </a:rPr>
              <a:t>SB 1005</a:t>
            </a:r>
            <a:r>
              <a:rPr lang="en-US" dirty="0"/>
              <a:t> add new services to the list of those to be provided by community services boards.  </a:t>
            </a:r>
          </a:p>
          <a:p>
            <a:pPr lvl="1"/>
            <a:r>
              <a:rPr lang="en-US" dirty="0"/>
              <a:t>By July 1, 2019, same-day mental health screening services will be required.  </a:t>
            </a:r>
          </a:p>
          <a:p>
            <a:pPr lvl="1"/>
            <a:r>
              <a:rPr lang="en-US" dirty="0"/>
              <a:t>By July 1, 2021, the list of mandated services will be expanded again</a:t>
            </a:r>
          </a:p>
          <a:p>
            <a:pPr marL="1371600" lvl="2" indent="-457200">
              <a:buFont typeface="+mj-lt"/>
              <a:buAutoNum type="arabicPeriod"/>
            </a:pPr>
            <a:r>
              <a:rPr lang="en-US" dirty="0"/>
              <a:t>crisis services for individuals with mental health or substance use disorders</a:t>
            </a:r>
          </a:p>
          <a:p>
            <a:pPr marL="1371600" lvl="2" indent="-457200">
              <a:buFont typeface="+mj-lt"/>
              <a:buAutoNum type="arabicPeriod"/>
            </a:pPr>
            <a:r>
              <a:rPr lang="en-US" dirty="0"/>
              <a:t>outpatient mental health and substance abuse services </a:t>
            </a:r>
          </a:p>
          <a:p>
            <a:pPr marL="1371600" lvl="2" indent="-457200">
              <a:buFont typeface="+mj-lt"/>
              <a:buAutoNum type="arabicPeriod"/>
            </a:pPr>
            <a:r>
              <a:rPr lang="en-US" dirty="0"/>
              <a:t>psychiatric rehabilitation services </a:t>
            </a:r>
          </a:p>
          <a:p>
            <a:pPr marL="1371600" lvl="2" indent="-457200">
              <a:buFont typeface="+mj-lt"/>
              <a:buAutoNum type="arabicPeriod"/>
            </a:pPr>
            <a:r>
              <a:rPr lang="en-US" dirty="0"/>
              <a:t>peer support and family support services </a:t>
            </a:r>
          </a:p>
          <a:p>
            <a:pPr marL="1371600" lvl="2" indent="-457200">
              <a:buFont typeface="+mj-lt"/>
              <a:buAutoNum type="arabicPeriod"/>
            </a:pPr>
            <a:r>
              <a:rPr lang="en-US" dirty="0"/>
              <a:t>mental health services for members of the armed forces located 50 miles or more from a military treatment facility and veterans located 40 miles or more from a VHA medical facility </a:t>
            </a:r>
          </a:p>
          <a:p>
            <a:pPr marL="1371600" lvl="2" indent="-457200">
              <a:buFont typeface="+mj-lt"/>
              <a:buAutoNum type="arabicPeriod"/>
            </a:pPr>
            <a:r>
              <a:rPr lang="en-US" dirty="0"/>
              <a:t>care coordination services</a:t>
            </a:r>
          </a:p>
          <a:p>
            <a:pPr marL="1371600" lvl="2" indent="-457200">
              <a:buFont typeface="+mj-lt"/>
              <a:buAutoNum type="arabicPeriod"/>
            </a:pPr>
            <a:r>
              <a:rPr lang="en-US" dirty="0"/>
              <a:t>case management services  </a:t>
            </a:r>
          </a:p>
          <a:p>
            <a:r>
              <a:rPr lang="en-US" dirty="0"/>
              <a:t>Under </a:t>
            </a:r>
            <a:r>
              <a:rPr lang="en-US" u="sng" dirty="0">
                <a:hlinkClick r:id="rId4"/>
              </a:rPr>
              <a:t>SB 1313</a:t>
            </a:r>
            <a:r>
              <a:rPr lang="en-US" dirty="0"/>
              <a:t>, the state will reimburse only one-quarter of the costs for approved capital projects for local regional jails. This codifies language previously added to the appropriations act. The state used to reimburse up to one-half.</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28</a:t>
            </a:fld>
            <a:endParaRPr lang="en-US"/>
          </a:p>
        </p:txBody>
      </p:sp>
    </p:spTree>
    <p:extLst>
      <p:ext uri="{BB962C8B-B14F-4D97-AF65-F5344CB8AC3E}">
        <p14:creationId xmlns:p14="http://schemas.microsoft.com/office/powerpoint/2010/main" val="1609604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Legislation - Education</a:t>
            </a:r>
          </a:p>
        </p:txBody>
      </p:sp>
      <p:sp>
        <p:nvSpPr>
          <p:cNvPr id="3" name="Content Placeholder 2"/>
          <p:cNvSpPr>
            <a:spLocks noGrp="1"/>
          </p:cNvSpPr>
          <p:nvPr>
            <p:ph idx="1"/>
          </p:nvPr>
        </p:nvSpPr>
        <p:spPr/>
        <p:txBody>
          <a:bodyPr>
            <a:normAutofit lnSpcReduction="10000"/>
          </a:bodyPr>
          <a:lstStyle/>
          <a:p>
            <a:pPr lvl="0"/>
            <a:r>
              <a:rPr lang="en-US" dirty="0"/>
              <a:t>Gov. McAuliffe has vetoed several education bills. The vetoes are likely to be upheld. Vetoed are:</a:t>
            </a:r>
          </a:p>
          <a:p>
            <a:pPr lvl="1"/>
            <a:r>
              <a:rPr lang="en-US" sz="2800" dirty="0"/>
              <a:t>Virtual schools-</a:t>
            </a:r>
            <a:r>
              <a:rPr lang="en-US" sz="2800" u="sng" dirty="0">
                <a:hlinkClick r:id="rId2"/>
              </a:rPr>
              <a:t>HB 1400</a:t>
            </a:r>
            <a:r>
              <a:rPr lang="en-US" sz="2800" dirty="0"/>
              <a:t> and </a:t>
            </a:r>
            <a:r>
              <a:rPr lang="en-US" sz="2800" u="sng" dirty="0">
                <a:hlinkClick r:id="rId3"/>
              </a:rPr>
              <a:t>SB 1240</a:t>
            </a:r>
            <a:r>
              <a:rPr lang="en-US" sz="2800" dirty="0"/>
              <a:t> create a statewide virtual school as a state agency. </a:t>
            </a:r>
          </a:p>
          <a:p>
            <a:pPr lvl="1"/>
            <a:r>
              <a:rPr lang="en-US" sz="2800" dirty="0"/>
              <a:t>Regional charter schools</a:t>
            </a:r>
            <a:r>
              <a:rPr lang="en-US" sz="2800" b="1" dirty="0"/>
              <a:t>-</a:t>
            </a:r>
            <a:r>
              <a:rPr lang="en-US" sz="2800" u="sng" dirty="0">
                <a:hlinkClick r:id="rId4"/>
              </a:rPr>
              <a:t>HB 2342</a:t>
            </a:r>
            <a:r>
              <a:rPr lang="en-US" sz="2800" dirty="0"/>
              <a:t> and </a:t>
            </a:r>
            <a:r>
              <a:rPr lang="en-US" sz="2800" u="sng" dirty="0">
                <a:hlinkClick r:id="rId5"/>
              </a:rPr>
              <a:t>SB 1283</a:t>
            </a:r>
            <a:r>
              <a:rPr lang="en-US" sz="2800" dirty="0"/>
              <a:t> allow the State Board of Education to establish regional charter school divisions that would then operate regional charter schools. </a:t>
            </a:r>
          </a:p>
          <a:p>
            <a:pPr lvl="1"/>
            <a:r>
              <a:rPr lang="en-US" sz="2800" dirty="0"/>
              <a:t>Voucher-like bill-</a:t>
            </a:r>
            <a:r>
              <a:rPr lang="en-US" sz="2800" u="sng" dirty="0">
                <a:hlinkClick r:id="rId6"/>
              </a:rPr>
              <a:t>HB 1605</a:t>
            </a:r>
            <a:r>
              <a:rPr lang="en-US" sz="2800" u="sng" dirty="0"/>
              <a:t> </a:t>
            </a:r>
            <a:r>
              <a:rPr lang="en-US" sz="2800" dirty="0"/>
              <a:t>establishes a parental choice educational savings account program whereby parents could receive 90% of the state Standards of Quality funding allocated for students in the resident school division. </a:t>
            </a:r>
          </a:p>
          <a:p>
            <a:pPr marL="0" lv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29</a:t>
            </a:fld>
            <a:endParaRPr lang="en-US"/>
          </a:p>
        </p:txBody>
      </p:sp>
    </p:spTree>
    <p:extLst>
      <p:ext uri="{BB962C8B-B14F-4D97-AF65-F5344CB8AC3E}">
        <p14:creationId xmlns:p14="http://schemas.microsoft.com/office/powerpoint/2010/main" val="721923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Budget high points….</a:t>
            </a:r>
          </a:p>
        </p:txBody>
      </p:sp>
      <p:sp>
        <p:nvSpPr>
          <p:cNvPr id="3" name="Content Placeholder 2"/>
          <p:cNvSpPr>
            <a:spLocks noGrp="1"/>
          </p:cNvSpPr>
          <p:nvPr>
            <p:ph idx="1"/>
          </p:nvPr>
        </p:nvSpPr>
        <p:spPr/>
        <p:txBody>
          <a:bodyPr>
            <a:normAutofit fontScale="92500" lnSpcReduction="10000"/>
          </a:bodyPr>
          <a:lstStyle/>
          <a:p>
            <a:pPr lvl="0"/>
            <a:r>
              <a:rPr lang="en-US" sz="2600" dirty="0">
                <a:solidFill>
                  <a:prstClr val="black"/>
                </a:solidFill>
              </a:rPr>
              <a:t>Despite a House budget proposal to cut HB 599 funding, the funding was held constant (although it still lags what it should be).</a:t>
            </a:r>
          </a:p>
          <a:p>
            <a:pPr lvl="0"/>
            <a:r>
              <a:rPr lang="en-US" sz="2600" dirty="0">
                <a:solidFill>
                  <a:prstClr val="black"/>
                </a:solidFill>
              </a:rPr>
              <a:t>State funding for a 2% salary increase for state-supported local officials, effective Aug. 1, 2017. </a:t>
            </a:r>
          </a:p>
          <a:p>
            <a:pPr lvl="1"/>
            <a:r>
              <a:rPr lang="en-US" sz="2200" dirty="0">
                <a:solidFill>
                  <a:prstClr val="black"/>
                </a:solidFill>
              </a:rPr>
              <a:t>It is unclear, however, if local increases given in FY17 will count as a match for FY18 state funding.</a:t>
            </a:r>
          </a:p>
          <a:p>
            <a:pPr lvl="0"/>
            <a:r>
              <a:rPr lang="en-US" sz="2600" dirty="0">
                <a:solidFill>
                  <a:prstClr val="black"/>
                </a:solidFill>
              </a:rPr>
              <a:t>State funding for a 2% salary increase for teachers &amp; other school personnel, effective Feb. 15, 2018.</a:t>
            </a:r>
          </a:p>
          <a:p>
            <a:pPr lvl="1"/>
            <a:r>
              <a:rPr lang="en-US" sz="2200" dirty="0">
                <a:solidFill>
                  <a:prstClr val="black"/>
                </a:solidFill>
              </a:rPr>
              <a:t>For teacher salary increases, onerous certification requirements from last year were not included.</a:t>
            </a:r>
          </a:p>
          <a:p>
            <a:pPr lvl="0"/>
            <a:r>
              <a:rPr lang="en-US" sz="2600" dirty="0">
                <a:solidFill>
                  <a:prstClr val="black"/>
                </a:solidFill>
              </a:rPr>
              <a:t>Workgroup to examine private day school placements for special education students funded through CSA.  Localities are not included in the workgroup membership.</a:t>
            </a:r>
          </a:p>
          <a:p>
            <a:pPr lvl="0"/>
            <a:endParaRPr lang="en-US" dirty="0">
              <a:solidFill>
                <a:prstClr val="black"/>
              </a:solidFill>
            </a:endParaRPr>
          </a:p>
          <a:p>
            <a:pPr marL="457200" lvl="1" indent="0">
              <a:buNone/>
            </a:pPr>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3</a:t>
            </a:fld>
            <a:endParaRPr lang="en-US"/>
          </a:p>
        </p:txBody>
      </p:sp>
    </p:spTree>
    <p:extLst>
      <p:ext uri="{BB962C8B-B14F-4D97-AF65-F5344CB8AC3E}">
        <p14:creationId xmlns:p14="http://schemas.microsoft.com/office/powerpoint/2010/main" val="1692630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We asked you to weigh in – And it worked!</a:t>
            </a:r>
          </a:p>
        </p:txBody>
      </p:sp>
      <p:sp>
        <p:nvSpPr>
          <p:cNvPr id="3" name="Content Placeholder 2"/>
          <p:cNvSpPr>
            <a:spLocks noGrp="1"/>
          </p:cNvSpPr>
          <p:nvPr>
            <p:ph idx="1"/>
          </p:nvPr>
        </p:nvSpPr>
        <p:spPr/>
        <p:txBody>
          <a:bodyPr>
            <a:normAutofit lnSpcReduction="10000"/>
          </a:bodyPr>
          <a:lstStyle/>
          <a:p>
            <a:pPr lvl="0"/>
            <a:r>
              <a:rPr lang="en-US" dirty="0"/>
              <a:t>We asked you to oppose these bills and your voices were heard!</a:t>
            </a:r>
          </a:p>
          <a:p>
            <a:pPr lvl="1"/>
            <a:r>
              <a:rPr lang="en-US" dirty="0">
                <a:hlinkClick r:id="rId2"/>
              </a:rPr>
              <a:t>SB 836</a:t>
            </a:r>
            <a:r>
              <a:rPr lang="en-US" dirty="0"/>
              <a:t>-basing BPOL on net income instead of gross receipts</a:t>
            </a:r>
          </a:p>
          <a:p>
            <a:pPr lvl="1"/>
            <a:r>
              <a:rPr lang="en-US" dirty="0">
                <a:hlinkClick r:id="rId3"/>
              </a:rPr>
              <a:t>SB 795</a:t>
            </a:r>
            <a:r>
              <a:rPr lang="en-US" dirty="0"/>
              <a:t>-unfunded mandate to require posting of checkbook registry in a specific electronic format	</a:t>
            </a:r>
          </a:p>
          <a:p>
            <a:pPr lvl="1"/>
            <a:r>
              <a:rPr lang="en-US" dirty="0">
                <a:hlinkClick r:id="rId4"/>
              </a:rPr>
              <a:t>HB 2104</a:t>
            </a:r>
            <a:r>
              <a:rPr lang="en-US" dirty="0"/>
              <a:t>-changing assessment appeals process for machinery &amp; tool taxes	</a:t>
            </a:r>
          </a:p>
          <a:p>
            <a:pPr lvl="1"/>
            <a:r>
              <a:rPr lang="en-US" dirty="0">
                <a:hlinkClick r:id="rId5"/>
              </a:rPr>
              <a:t>SB 1585</a:t>
            </a:r>
            <a:r>
              <a:rPr lang="en-US" dirty="0"/>
              <a:t>-party ID bill, identifying local candidates’ party affiliation	</a:t>
            </a:r>
          </a:p>
          <a:p>
            <a:pPr lvl="1"/>
            <a:r>
              <a:rPr lang="en-US" dirty="0">
                <a:hlinkClick r:id="rId6"/>
              </a:rPr>
              <a:t>SB 1569</a:t>
            </a:r>
            <a:r>
              <a:rPr lang="en-US" dirty="0"/>
              <a:t>-changing standards for water &amp; sewer connection fees	</a:t>
            </a:r>
          </a:p>
          <a:p>
            <a:pPr lvl="1"/>
            <a:r>
              <a:rPr lang="en-US" dirty="0">
                <a:hlinkClick r:id="rId7"/>
              </a:rPr>
              <a:t>SJR 284</a:t>
            </a:r>
            <a:r>
              <a:rPr lang="en-US" dirty="0"/>
              <a:t>-expansion of property tax exemption to include survivors of soldiers who die in a combat zone. Current exemption applies to </a:t>
            </a:r>
            <a:r>
              <a:rPr lang="en-US"/>
              <a:t>survivors of those </a:t>
            </a:r>
            <a:r>
              <a:rPr lang="en-US" dirty="0"/>
              <a:t>killed in action. </a:t>
            </a:r>
          </a:p>
          <a:p>
            <a:pPr lvl="1"/>
            <a:endParaRPr lang="en-US" b="1" dirty="0"/>
          </a:p>
          <a:p>
            <a:pPr marL="0" indent="0">
              <a:buNone/>
            </a:pPr>
            <a:r>
              <a:rPr lang="en-US" b="1" dirty="0">
                <a:solidFill>
                  <a:schemeClr val="accent1">
                    <a:lumMod val="75000"/>
                  </a:schemeClr>
                </a:solidFill>
              </a:rPr>
              <a:t>But don’t be surprised to see these issues in future years!</a:t>
            </a:r>
          </a:p>
        </p:txBody>
      </p:sp>
      <p:sp>
        <p:nvSpPr>
          <p:cNvPr id="4" name="Slide Number Placeholder 3"/>
          <p:cNvSpPr>
            <a:spLocks noGrp="1"/>
          </p:cNvSpPr>
          <p:nvPr>
            <p:ph type="sldNum" sz="quarter" idx="12"/>
          </p:nvPr>
        </p:nvSpPr>
        <p:spPr/>
        <p:txBody>
          <a:bodyPr/>
          <a:lstStyle/>
          <a:p>
            <a:fld id="{08A11288-88B3-4855-A0A0-5470EA1C0FBA}" type="slidenum">
              <a:rPr lang="en-US" smtClean="0"/>
              <a:t>30</a:t>
            </a:fld>
            <a:endParaRPr lang="en-US"/>
          </a:p>
        </p:txBody>
      </p:sp>
    </p:spTree>
    <p:extLst>
      <p:ext uri="{BB962C8B-B14F-4D97-AF65-F5344CB8AC3E}">
        <p14:creationId xmlns:p14="http://schemas.microsoft.com/office/powerpoint/2010/main" val="3890849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Budget environmental issues</a:t>
            </a:r>
          </a:p>
        </p:txBody>
      </p:sp>
      <p:sp>
        <p:nvSpPr>
          <p:cNvPr id="3" name="Content Placeholder 2"/>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rPr>
              <a:t>Stormwater Local Assistance Fund received no appropriation for FY18 (the first time since SLAF’s 2013 creation there’s been no new funding)</a:t>
            </a:r>
          </a:p>
          <a:p>
            <a:pPr marL="742950" marR="0" lvl="1" indent="-285750">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rPr>
              <a:t>DEQ advertised $20 million grant round in December 2016; currently reviewing SLAF applications for award of total remaining balance.</a:t>
            </a:r>
          </a:p>
          <a:p>
            <a:pPr marL="742950" marR="0" lvl="1" indent="-285750">
              <a:spcBef>
                <a:spcPts val="0"/>
              </a:spcBef>
              <a:spcAft>
                <a:spcPts val="0"/>
              </a:spcAft>
              <a:buFont typeface="Courier New" panose="02070309020205020404" pitchFamily="49" charset="0"/>
              <a:buChar char="o"/>
            </a:pPr>
            <a:r>
              <a:rPr lang="en-US" dirty="0">
                <a:latin typeface="Calibri" panose="020F0502020204030204" pitchFamily="34" charset="0"/>
                <a:ea typeface="Calibri" panose="020F0502020204030204" pitchFamily="34" charset="0"/>
              </a:rPr>
              <a:t>It’s unclear how changes in Washington D.C. will affect Clean Water Act requirements.</a:t>
            </a:r>
          </a:p>
          <a:p>
            <a:pPr>
              <a:spcBef>
                <a:spcPts val="0"/>
              </a:spcBef>
            </a:pPr>
            <a:r>
              <a:rPr lang="en-US" dirty="0">
                <a:latin typeface="Calibri" panose="020F0502020204030204" pitchFamily="34" charset="0"/>
                <a:ea typeface="Calibri" panose="020F0502020204030204" pitchFamily="34" charset="0"/>
              </a:rPr>
              <a:t>There have been $80 million in state grants over the last 4 years. </a:t>
            </a:r>
          </a:p>
          <a:p>
            <a:pPr lvl="1">
              <a:spcBef>
                <a:spcPts val="0"/>
              </a:spcBef>
              <a:buFont typeface="Courier New" panose="02070309020205020404" pitchFamily="49" charset="0"/>
              <a:buChar char="o"/>
            </a:pPr>
            <a:r>
              <a:rPr lang="en-US" sz="2000" dirty="0">
                <a:latin typeface="Calibri" panose="020F0502020204030204" pitchFamily="34" charset="0"/>
                <a:ea typeface="Calibri" panose="020F0502020204030204" pitchFamily="34" charset="0"/>
              </a:rPr>
              <a:t>FY 14: $35.0 million		</a:t>
            </a:r>
          </a:p>
          <a:p>
            <a:pPr lvl="1">
              <a:spcBef>
                <a:spcPts val="0"/>
              </a:spcBef>
              <a:buFont typeface="Courier New" panose="02070309020205020404" pitchFamily="49" charset="0"/>
              <a:buChar char="o"/>
            </a:pPr>
            <a:r>
              <a:rPr lang="en-US" sz="2000" dirty="0">
                <a:latin typeface="Calibri" panose="020F0502020204030204" pitchFamily="34" charset="0"/>
                <a:ea typeface="Calibri" panose="020F0502020204030204" pitchFamily="34" charset="0"/>
              </a:rPr>
              <a:t>FY 15: $20.0 million</a:t>
            </a:r>
          </a:p>
          <a:p>
            <a:pPr lvl="1">
              <a:spcBef>
                <a:spcPts val="0"/>
              </a:spcBef>
              <a:buFont typeface="Courier New" panose="02070309020205020404" pitchFamily="49" charset="0"/>
              <a:buChar char="o"/>
            </a:pPr>
            <a:r>
              <a:rPr lang="en-US" sz="2000" dirty="0">
                <a:latin typeface="Calibri" panose="020F0502020204030204" pitchFamily="34" charset="0"/>
                <a:ea typeface="Calibri" panose="020F0502020204030204" pitchFamily="34" charset="0"/>
              </a:rPr>
              <a:t>FY 16: $5.0 million</a:t>
            </a:r>
          </a:p>
          <a:p>
            <a:pPr lvl="1">
              <a:spcBef>
                <a:spcPts val="0"/>
              </a:spcBef>
              <a:buFont typeface="Courier New" panose="02070309020205020404" pitchFamily="49" charset="0"/>
              <a:buChar char="o"/>
            </a:pPr>
            <a:r>
              <a:rPr lang="en-US" sz="2000" dirty="0">
                <a:latin typeface="Calibri" panose="020F0502020204030204" pitchFamily="34" charset="0"/>
                <a:ea typeface="Calibri" panose="020F0502020204030204" pitchFamily="34" charset="0"/>
              </a:rPr>
              <a:t>FY 17: $20.0 million</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4</a:t>
            </a:fld>
            <a:endParaRPr lang="en-US"/>
          </a:p>
        </p:txBody>
      </p:sp>
    </p:spTree>
    <p:extLst>
      <p:ext uri="{BB962C8B-B14F-4D97-AF65-F5344CB8AC3E}">
        <p14:creationId xmlns:p14="http://schemas.microsoft.com/office/powerpoint/2010/main" val="1661627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Local fiscal stress – Legislative workgroup</a:t>
            </a:r>
          </a:p>
        </p:txBody>
      </p:sp>
      <p:sp>
        <p:nvSpPr>
          <p:cNvPr id="3" name="Content Placeholder 2"/>
          <p:cNvSpPr>
            <a:spLocks noGrp="1"/>
          </p:cNvSpPr>
          <p:nvPr>
            <p:ph idx="1"/>
          </p:nvPr>
        </p:nvSpPr>
        <p:spPr/>
        <p:txBody>
          <a:bodyPr>
            <a:normAutofit/>
          </a:bodyPr>
          <a:lstStyle/>
          <a:p>
            <a:r>
              <a:rPr lang="en-US" sz="3200" dirty="0">
                <a:solidFill>
                  <a:prstClr val="black"/>
                </a:solidFill>
              </a:rPr>
              <a:t>Legislative joint subcommittee will review:</a:t>
            </a:r>
          </a:p>
          <a:p>
            <a:pPr marL="0" indent="0">
              <a:buNone/>
            </a:pPr>
            <a:endParaRPr lang="en-US" sz="3200" dirty="0">
              <a:solidFill>
                <a:prstClr val="black"/>
              </a:solidFill>
            </a:endParaRPr>
          </a:p>
          <a:p>
            <a:pPr lvl="1"/>
            <a:r>
              <a:rPr lang="en-US" sz="2800" dirty="0"/>
              <a:t>Savings opportunities from regional cooperation and service consolidation</a:t>
            </a:r>
          </a:p>
          <a:p>
            <a:pPr lvl="1"/>
            <a:r>
              <a:rPr lang="en-US" sz="2800" dirty="0"/>
              <a:t>Local responsibility for delivery of state services</a:t>
            </a:r>
          </a:p>
          <a:p>
            <a:pPr lvl="1"/>
            <a:r>
              <a:rPr lang="en-US" sz="2800" dirty="0"/>
              <a:t>Causes of fiscal stress</a:t>
            </a:r>
          </a:p>
          <a:p>
            <a:pPr lvl="1"/>
            <a:r>
              <a:rPr lang="en-US" sz="2800" dirty="0"/>
              <a:t>Potential financial incentives and reforms to encourage regional cooperation</a:t>
            </a:r>
          </a:p>
          <a:p>
            <a:pPr lvl="1"/>
            <a:r>
              <a:rPr lang="en-US" sz="2800" dirty="0"/>
              <a:t>Differences in taxing authority among cities and counties</a:t>
            </a:r>
          </a:p>
        </p:txBody>
      </p:sp>
      <p:sp>
        <p:nvSpPr>
          <p:cNvPr id="4" name="Slide Number Placeholder 3"/>
          <p:cNvSpPr>
            <a:spLocks noGrp="1"/>
          </p:cNvSpPr>
          <p:nvPr>
            <p:ph type="sldNum" sz="quarter" idx="12"/>
          </p:nvPr>
        </p:nvSpPr>
        <p:spPr/>
        <p:txBody>
          <a:bodyPr/>
          <a:lstStyle/>
          <a:p>
            <a:fld id="{08A11288-88B3-4855-A0A0-5470EA1C0FBA}" type="slidenum">
              <a:rPr lang="en-US" smtClean="0"/>
              <a:t>5</a:t>
            </a:fld>
            <a:endParaRPr lang="en-US"/>
          </a:p>
        </p:txBody>
      </p:sp>
    </p:spTree>
    <p:extLst>
      <p:ext uri="{BB962C8B-B14F-4D97-AF65-F5344CB8AC3E}">
        <p14:creationId xmlns:p14="http://schemas.microsoft.com/office/powerpoint/2010/main" val="90736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Local fiscal stress – ID localities in fiscal distress</a:t>
            </a:r>
          </a:p>
        </p:txBody>
      </p:sp>
      <p:sp>
        <p:nvSpPr>
          <p:cNvPr id="3" name="Content Placeholder 2"/>
          <p:cNvSpPr>
            <a:spLocks noGrp="1"/>
          </p:cNvSpPr>
          <p:nvPr>
            <p:ph idx="1"/>
          </p:nvPr>
        </p:nvSpPr>
        <p:spPr/>
        <p:txBody>
          <a:bodyPr/>
          <a:lstStyle/>
          <a:p>
            <a:r>
              <a:rPr lang="en-US" dirty="0"/>
              <a:t>Auditor of Public Accounts will set up a workgroup to develop criteria for an early alert that a local government may be in fiscal distress</a:t>
            </a:r>
          </a:p>
          <a:p>
            <a:r>
              <a:rPr lang="en-US" dirty="0"/>
              <a:t>APA then notifies locality that it meets the criteria for fiscal distress</a:t>
            </a:r>
          </a:p>
          <a:p>
            <a:r>
              <a:rPr lang="en-US" dirty="0"/>
              <a:t>Locality can request a review by the APA</a:t>
            </a:r>
          </a:p>
          <a:p>
            <a:r>
              <a:rPr lang="en-US" dirty="0"/>
              <a:t>As part of the APA report, specific issues or actions that need to be addressed by state intervention can be identified.</a:t>
            </a:r>
          </a:p>
          <a:p>
            <a:r>
              <a:rPr lang="en-US" dirty="0"/>
              <a:t>Up to $500,000 from unexpended funds may be used to provide technical assistance and intervention actions. </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6</a:t>
            </a:fld>
            <a:endParaRPr lang="en-US"/>
          </a:p>
        </p:txBody>
      </p:sp>
    </p:spTree>
    <p:extLst>
      <p:ext uri="{BB962C8B-B14F-4D97-AF65-F5344CB8AC3E}">
        <p14:creationId xmlns:p14="http://schemas.microsoft.com/office/powerpoint/2010/main" val="265420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Local fiscal stress – New audit requirement</a:t>
            </a:r>
          </a:p>
        </p:txBody>
      </p:sp>
      <p:sp>
        <p:nvSpPr>
          <p:cNvPr id="3" name="Content Placeholder 2"/>
          <p:cNvSpPr>
            <a:spLocks noGrp="1"/>
          </p:cNvSpPr>
          <p:nvPr>
            <p:ph idx="1"/>
          </p:nvPr>
        </p:nvSpPr>
        <p:spPr/>
        <p:txBody>
          <a:bodyPr>
            <a:normAutofit/>
          </a:bodyPr>
          <a:lstStyle/>
          <a:p>
            <a:r>
              <a:rPr lang="en-US" sz="3200" dirty="0">
                <a:latin typeface="PT Serif"/>
              </a:rPr>
              <a:t>Auditor of Public Accounts’ audit specifications </a:t>
            </a:r>
            <a:r>
              <a:rPr lang="en-US" sz="3200" b="0" i="0" dirty="0">
                <a:solidFill>
                  <a:srgbClr val="333333"/>
                </a:solidFill>
                <a:effectLst/>
                <a:latin typeface="PT Serif"/>
              </a:rPr>
              <a:t>shall include requirements related to the communication of internal control deficiencies or financial matters (management letter) </a:t>
            </a:r>
          </a:p>
          <a:p>
            <a:endParaRPr lang="en-US" sz="3200" b="0" i="0" dirty="0">
              <a:solidFill>
                <a:srgbClr val="333333"/>
              </a:solidFill>
              <a:effectLst/>
              <a:latin typeface="PT Serif"/>
            </a:endParaRPr>
          </a:p>
          <a:p>
            <a:r>
              <a:rPr lang="en-US" sz="3200" dirty="0">
                <a:solidFill>
                  <a:srgbClr val="333333"/>
                </a:solidFill>
                <a:latin typeface="PT Serif"/>
              </a:rPr>
              <a:t>Communications that merit </a:t>
            </a:r>
            <a:r>
              <a:rPr lang="en-US" sz="3200" b="0" i="0" dirty="0">
                <a:solidFill>
                  <a:srgbClr val="333333"/>
                </a:solidFill>
                <a:effectLst/>
                <a:latin typeface="PT Serif"/>
              </a:rPr>
              <a:t>the attention of management and the governing body must be made in the form of official, written communication</a:t>
            </a:r>
            <a:endParaRPr lang="en-US" sz="3200" dirty="0"/>
          </a:p>
          <a:p>
            <a:pPr marL="0" indent="0">
              <a:buNone/>
            </a:pPr>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7</a:t>
            </a:fld>
            <a:endParaRPr lang="en-US"/>
          </a:p>
        </p:txBody>
      </p:sp>
    </p:spTree>
    <p:extLst>
      <p:ext uri="{BB962C8B-B14F-4D97-AF65-F5344CB8AC3E}">
        <p14:creationId xmlns:p14="http://schemas.microsoft.com/office/powerpoint/2010/main" val="69127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Governor’s Veto Session Amendments Have Limited Impacts on Localities</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a:t>Chief objectives of the 27 amendments are to increase the $3.6 million unappropriated balance the General Assembly approved before leaving in February and to tug on certain policy issues.</a:t>
            </a:r>
          </a:p>
          <a:p>
            <a:pPr lvl="1">
              <a:buFont typeface="Courier New" panose="02070309020205020404" pitchFamily="49" charset="0"/>
              <a:buChar char="o"/>
            </a:pPr>
            <a:r>
              <a:rPr lang="en-US" dirty="0"/>
              <a:t>McAuliffe’s proposed unappropriated balance is $10.4 million.</a:t>
            </a:r>
          </a:p>
          <a:p>
            <a:r>
              <a:rPr lang="en-US" dirty="0"/>
              <a:t>Governor’s money comes from $1.2 million in new revenue and net $5.7 million in spending cuts.</a:t>
            </a:r>
          </a:p>
          <a:p>
            <a:pPr lvl="1">
              <a:buFont typeface="Courier New" panose="02070309020205020404" pitchFamily="49" charset="0"/>
              <a:buChar char="o"/>
            </a:pPr>
            <a:r>
              <a:rPr lang="en-US" dirty="0"/>
              <a:t>$1.0 million more in sales tax revenues in FY17 from nexus recognition</a:t>
            </a:r>
          </a:p>
          <a:p>
            <a:pPr lvl="1">
              <a:buFont typeface="Courier New" panose="02070309020205020404" pitchFamily="49" charset="0"/>
              <a:buChar char="o"/>
            </a:pPr>
            <a:r>
              <a:rPr lang="en-US" dirty="0"/>
              <a:t>$4.0 million in savings from closing </a:t>
            </a:r>
            <a:r>
              <a:rPr lang="en-US" dirty="0" err="1"/>
              <a:t>Peumansend</a:t>
            </a:r>
            <a:r>
              <a:rPr lang="en-US" dirty="0"/>
              <a:t> Creek Regional Jail</a:t>
            </a:r>
          </a:p>
          <a:p>
            <a:pPr lvl="1">
              <a:buFont typeface="Courier New" panose="02070309020205020404" pitchFamily="49" charset="0"/>
              <a:buChar char="o"/>
            </a:pPr>
            <a:r>
              <a:rPr lang="en-US" dirty="0"/>
              <a:t>$5.0 million in savings reductions from Jamestown-Yorktown 2019 Commemoration</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8</a:t>
            </a:fld>
            <a:endParaRPr lang="en-US"/>
          </a:p>
        </p:txBody>
      </p:sp>
    </p:spTree>
    <p:extLst>
      <p:ext uri="{BB962C8B-B14F-4D97-AF65-F5344CB8AC3E}">
        <p14:creationId xmlns:p14="http://schemas.microsoft.com/office/powerpoint/2010/main" val="3966002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rPr>
              <a:t>More on Governor’s Veto Session Amendments</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r>
              <a:rPr lang="en-US" dirty="0"/>
              <a:t>Spending items of interest to localities</a:t>
            </a:r>
          </a:p>
          <a:p>
            <a:pPr lvl="1">
              <a:buFont typeface="Courier New" panose="02070309020205020404" pitchFamily="49" charset="0"/>
              <a:buChar char="o"/>
            </a:pPr>
            <a:r>
              <a:rPr lang="en-US" dirty="0"/>
              <a:t>$442,500 in FY18 tied to mental health assessments in jails in order to create a statewide model staffing standard related to the assessments</a:t>
            </a:r>
          </a:p>
          <a:p>
            <a:pPr lvl="1">
              <a:buFont typeface="Courier New" panose="02070309020205020404" pitchFamily="49" charset="0"/>
              <a:buChar char="o"/>
            </a:pPr>
            <a:r>
              <a:rPr lang="en-US" dirty="0"/>
              <a:t>$655,000 in FY18 to support call center for upcoming elections and to maintain Department of Elections’ operations after federal funding expires</a:t>
            </a:r>
          </a:p>
          <a:p>
            <a:pPr lvl="1">
              <a:buFont typeface="Courier New" panose="02070309020205020404" pitchFamily="49" charset="0"/>
              <a:buChar char="o"/>
            </a:pPr>
            <a:r>
              <a:rPr lang="en-US" dirty="0"/>
              <a:t>$1.1 million in FY18 to support continued growth of solar industry in Virginia.  Priority will be given to projects in local public school divisions and to assist commercial, industrial and individual customers in financing solar projects.</a:t>
            </a:r>
          </a:p>
          <a:p>
            <a:endParaRPr lang="en-US" dirty="0"/>
          </a:p>
        </p:txBody>
      </p:sp>
      <p:sp>
        <p:nvSpPr>
          <p:cNvPr id="4" name="Slide Number Placeholder 3"/>
          <p:cNvSpPr>
            <a:spLocks noGrp="1"/>
          </p:cNvSpPr>
          <p:nvPr>
            <p:ph type="sldNum" sz="quarter" idx="12"/>
          </p:nvPr>
        </p:nvSpPr>
        <p:spPr/>
        <p:txBody>
          <a:bodyPr/>
          <a:lstStyle/>
          <a:p>
            <a:fld id="{08A11288-88B3-4855-A0A0-5470EA1C0FBA}" type="slidenum">
              <a:rPr lang="en-US" smtClean="0"/>
              <a:t>9</a:t>
            </a:fld>
            <a:endParaRPr lang="en-US"/>
          </a:p>
        </p:txBody>
      </p:sp>
    </p:spTree>
    <p:extLst>
      <p:ext uri="{BB962C8B-B14F-4D97-AF65-F5344CB8AC3E}">
        <p14:creationId xmlns:p14="http://schemas.microsoft.com/office/powerpoint/2010/main" val="2440719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705</TotalTime>
  <Words>3148</Words>
  <Application>Microsoft Office PowerPoint</Application>
  <PresentationFormat>Widescreen</PresentationFormat>
  <Paragraphs>218</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Courier New</vt:lpstr>
      <vt:lpstr>PT Serif</vt:lpstr>
      <vt:lpstr>Symbol</vt:lpstr>
      <vt:lpstr>Office Theme</vt:lpstr>
      <vt:lpstr>Overview of the 2017 Session</vt:lpstr>
      <vt:lpstr>Local governments had a great session….</vt:lpstr>
      <vt:lpstr>Budget high points….</vt:lpstr>
      <vt:lpstr>Budget environmental issues</vt:lpstr>
      <vt:lpstr>Local fiscal stress – Legislative workgroup</vt:lpstr>
      <vt:lpstr>Local fiscal stress – ID localities in fiscal distress</vt:lpstr>
      <vt:lpstr>Local fiscal stress – New audit requirement</vt:lpstr>
      <vt:lpstr>Governor’s Veto Session Amendments Have Limited Impacts on Localities</vt:lpstr>
      <vt:lpstr>More on Governor’s Veto Session Amendments</vt:lpstr>
      <vt:lpstr>Some of the Amendments Are Controversial</vt:lpstr>
      <vt:lpstr>And onto legislation….FOIA</vt:lpstr>
      <vt:lpstr>And more FOIA</vt:lpstr>
      <vt:lpstr>And yet more FOIA</vt:lpstr>
      <vt:lpstr>Legislation - COIA</vt:lpstr>
      <vt:lpstr>Legislation – Wireless infrastructure</vt:lpstr>
      <vt:lpstr>Legislation – Broadband</vt:lpstr>
      <vt:lpstr>Legislation – Short term rental </vt:lpstr>
      <vt:lpstr>Legislation – Other land use bills</vt:lpstr>
      <vt:lpstr>Legislation – Still more land use</vt:lpstr>
      <vt:lpstr>Legislation- Decennial review of nutrient allocations</vt:lpstr>
      <vt:lpstr>Legislation - Taxes</vt:lpstr>
      <vt:lpstr>Legislation – More on taxes</vt:lpstr>
      <vt:lpstr>Legislation – Local authority</vt:lpstr>
      <vt:lpstr>Legislation – More local authority</vt:lpstr>
      <vt:lpstr>Legislation – And more local authority</vt:lpstr>
      <vt:lpstr>Legislation - Transportation</vt:lpstr>
      <vt:lpstr>Legislation – Mental Health &amp; Public Safety</vt:lpstr>
      <vt:lpstr>Legislation – More Mental Health &amp; Public Safety</vt:lpstr>
      <vt:lpstr>Legislation - Education</vt:lpstr>
      <vt:lpstr>We asked you to weigh in – And it worked!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the 2017 Session</dc:title>
  <dc:creator>Mary Jo Fields</dc:creator>
  <cp:lastModifiedBy>Chafin, Nancy</cp:lastModifiedBy>
  <cp:revision>42</cp:revision>
  <dcterms:created xsi:type="dcterms:W3CDTF">2017-03-07T18:38:49Z</dcterms:created>
  <dcterms:modified xsi:type="dcterms:W3CDTF">2017-03-30T16:15:46Z</dcterms:modified>
</cp:coreProperties>
</file>